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Intestinal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Intestinal obstruction definition causes and management</a:t>
            </a:r>
          </a:p>
          <a:p>
            <a:pPr>
              <a:defRPr sz="2800"/>
            </a:pPr>
            <a:r>
              <a:t>Final year MBBS surgical lecture overview</a:t>
            </a:r>
          </a:p>
          <a:p>
            <a:pPr>
              <a:defRPr sz="2800"/>
            </a:pPr>
            <a:r>
              <a:t>Based on Bailey and Love textbook</a:t>
            </a:r>
          </a:p>
          <a:p>
            <a:pPr>
              <a:defRPr sz="2800"/>
            </a:pPr>
            <a:r>
              <a:t>Prepared by Professor Dr Zahid Mahmood</a:t>
            </a:r>
          </a:p>
          <a:p>
            <a:pPr>
              <a:defRPr sz="2800"/>
            </a:pPr>
            <a:r>
              <a:t>Focus on exams and viva essentials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Bowel ischemia necrosis develops</a:t>
            </a:r>
          </a:p>
          <a:p>
            <a:pPr>
              <a:defRPr sz="2800"/>
            </a:pPr>
            <a:r>
              <a:t>Perforation causes peritonitis</a:t>
            </a:r>
          </a:p>
          <a:p>
            <a:pPr>
              <a:defRPr sz="2800"/>
            </a:pPr>
            <a:r>
              <a:t>Sepsis and septic shock</a:t>
            </a:r>
          </a:p>
          <a:p>
            <a:pPr>
              <a:defRPr sz="2800"/>
            </a:pPr>
            <a:r>
              <a:t>Electrolyte imbalance severe</a:t>
            </a:r>
          </a:p>
          <a:p>
            <a:pPr>
              <a:defRPr sz="2800"/>
            </a:pPr>
            <a:r>
              <a:t>Death if untreated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Patient presents with pain vomiting distension</a:t>
            </a:r>
          </a:p>
          <a:p>
            <a:pPr>
              <a:defRPr sz="2800"/>
            </a:pPr>
            <a:r>
              <a:t>No passage of stool or flatus</a:t>
            </a:r>
          </a:p>
          <a:p>
            <a:pPr>
              <a:defRPr sz="2800"/>
            </a:pPr>
            <a:r>
              <a:t>Suggests acute intestinal obstruction</a:t>
            </a:r>
          </a:p>
          <a:p>
            <a:pPr>
              <a:defRPr sz="2800"/>
            </a:pPr>
            <a:r>
              <a:t>What is diagnosis and management</a:t>
            </a:r>
          </a:p>
          <a:p>
            <a:pPr>
              <a:defRPr sz="2800"/>
            </a:pPr>
            <a:r>
              <a:t>Think quickly like a surgeon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Impaired passage of bowel contents</a:t>
            </a:r>
          </a:p>
          <a:p>
            <a:pPr>
              <a:defRPr sz="2800"/>
            </a:pPr>
            <a:r>
              <a:t>May be mechanical or functional cause</a:t>
            </a:r>
          </a:p>
          <a:p>
            <a:pPr>
              <a:defRPr sz="2800"/>
            </a:pPr>
            <a:r>
              <a:t>Leads to gas and fluid accumulation</a:t>
            </a:r>
          </a:p>
          <a:p>
            <a:pPr>
              <a:defRPr sz="2800"/>
            </a:pPr>
            <a:r>
              <a:t>Causes distension and vomiting</a:t>
            </a:r>
          </a:p>
          <a:p>
            <a:pPr>
              <a:defRPr sz="2800"/>
            </a:pPr>
            <a:r>
              <a:t>Life threatening if untreated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Dynamic obstruction has mechanical blockage</a:t>
            </a:r>
          </a:p>
          <a:p>
            <a:pPr>
              <a:defRPr sz="2800"/>
            </a:pPr>
            <a:r>
              <a:t>Adynamic obstruction lacks physical blockage</a:t>
            </a:r>
          </a:p>
          <a:p>
            <a:pPr>
              <a:defRPr sz="2800"/>
            </a:pPr>
            <a:r>
              <a:t>Dynamic includes acute chronic forms</a:t>
            </a:r>
          </a:p>
          <a:p>
            <a:pPr>
              <a:defRPr sz="2800"/>
            </a:pPr>
            <a:r>
              <a:t>Adynamic includes ileus pseudo obstruction</a:t>
            </a:r>
          </a:p>
          <a:p>
            <a:pPr>
              <a:defRPr sz="2800"/>
            </a:pPr>
            <a:r>
              <a:t>Guides clinical management decisions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Causes Dynamic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Intraluminal causes faecal impaction bezoars</a:t>
            </a:r>
          </a:p>
          <a:p>
            <a:pPr>
              <a:defRPr sz="2800"/>
            </a:pPr>
            <a:r>
              <a:t>Intramural causes strictures malignancy</a:t>
            </a:r>
          </a:p>
          <a:p>
            <a:pPr>
              <a:defRPr sz="2800"/>
            </a:pPr>
            <a:r>
              <a:t>Extramural causes adhesions hernia</a:t>
            </a:r>
          </a:p>
          <a:p>
            <a:pPr>
              <a:defRPr sz="2800"/>
            </a:pPr>
            <a:r>
              <a:t>Volvulus intussusception important causes</a:t>
            </a:r>
          </a:p>
          <a:p>
            <a:pPr>
              <a:defRPr sz="2800"/>
            </a:pPr>
            <a:r>
              <a:t>Adhesions most common cause overall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Proximal bowel dilates progressively</a:t>
            </a:r>
          </a:p>
          <a:p>
            <a:pPr>
              <a:defRPr sz="2800"/>
            </a:pPr>
            <a:r>
              <a:t>Distal bowel collapses and empties</a:t>
            </a:r>
          </a:p>
          <a:p>
            <a:pPr>
              <a:defRPr sz="2800"/>
            </a:pPr>
            <a:r>
              <a:t>Peristalsis initially increases</a:t>
            </a:r>
          </a:p>
          <a:p>
            <a:pPr>
              <a:defRPr sz="2800"/>
            </a:pPr>
            <a:r>
              <a:t>Later bowel becomes paralysed</a:t>
            </a:r>
          </a:p>
          <a:p>
            <a:pPr>
              <a:defRPr sz="2800"/>
            </a:pPr>
            <a:r>
              <a:t>Fluid gas accumulate significantly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Abdominal pain usually colicky</a:t>
            </a:r>
          </a:p>
          <a:p>
            <a:pPr>
              <a:defRPr sz="2800"/>
            </a:pPr>
            <a:r>
              <a:t>Distension progressively increases</a:t>
            </a:r>
          </a:p>
          <a:p>
            <a:pPr>
              <a:defRPr sz="2800"/>
            </a:pPr>
            <a:r>
              <a:t>Vomiting early in high obstruction</a:t>
            </a:r>
          </a:p>
          <a:p>
            <a:pPr>
              <a:defRPr sz="2800"/>
            </a:pPr>
            <a:r>
              <a:t>Absolute constipation important sign</a:t>
            </a:r>
          </a:p>
          <a:p>
            <a:pPr>
              <a:defRPr sz="2800"/>
            </a:pPr>
            <a:r>
              <a:t>Classic quartet for exams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Abdominal X-ray first line test</a:t>
            </a:r>
          </a:p>
          <a:p>
            <a:pPr>
              <a:defRPr sz="2800"/>
            </a:pPr>
            <a:r>
              <a:t>Dilated bowel loops visible</a:t>
            </a:r>
          </a:p>
          <a:p>
            <a:pPr>
              <a:defRPr sz="2800"/>
            </a:pPr>
            <a:r>
              <a:t>Air fluid levels on erect film</a:t>
            </a:r>
          </a:p>
          <a:p>
            <a:pPr>
              <a:defRPr sz="2800"/>
            </a:pPr>
            <a:r>
              <a:t>CT scan highly sensitive test</a:t>
            </a:r>
          </a:p>
          <a:p>
            <a:pPr>
              <a:defRPr sz="2800"/>
            </a:pPr>
            <a:r>
              <a:t>Identifies cause and complications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Nasogastric tube decompression required</a:t>
            </a:r>
          </a:p>
          <a:p>
            <a:pPr>
              <a:defRPr sz="2800"/>
            </a:pPr>
            <a:r>
              <a:t>Fluid electrolyte replacement essential</a:t>
            </a:r>
          </a:p>
          <a:p>
            <a:pPr>
              <a:defRPr sz="2800"/>
            </a:pPr>
            <a:r>
              <a:t>Monitor vitals urine output</a:t>
            </a:r>
          </a:p>
          <a:p>
            <a:pPr>
              <a:defRPr sz="2800"/>
            </a:pPr>
            <a:r>
              <a:t>Relieve obstruction definitively</a:t>
            </a:r>
          </a:p>
          <a:p>
            <a:pPr>
              <a:defRPr sz="2800"/>
            </a:pPr>
            <a:r>
              <a:t>Surgery often required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