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3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943600" y="0"/>
            <a:ext cx="3200400" cy="5143500"/>
          </a:xfrm>
          <a:prstGeom prst="rect">
            <a:avLst/>
          </a:prstGeom>
          <a:solidFill>
            <a:srgbClr val="0D2E55"/>
          </a:solidFill>
          <a:ln w="12700">
            <a:solidFill>
              <a:srgbClr val="0D2E5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2560320"/>
            <a:ext cx="557784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640080"/>
            <a:ext cx="5486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365760" y="1417320"/>
            <a:ext cx="5486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spc="400" kern="0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OBSTRUCTION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365760" y="2697480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8EC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 · Causes · Management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126480" y="1188720"/>
            <a:ext cx="2651760" cy="502920"/>
          </a:xfrm>
          <a:prstGeom prst="rect">
            <a:avLst/>
          </a:prstGeom>
          <a:solidFill>
            <a:srgbClr val="0A3A6B"/>
          </a:solidFill>
          <a:ln w="9525">
            <a:solidFill>
              <a:srgbClr val="00B4D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309360" y="123444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Year MBBS Surgical Lecture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126480" y="1920240"/>
            <a:ext cx="2651760" cy="502920"/>
          </a:xfrm>
          <a:prstGeom prst="rect">
            <a:avLst/>
          </a:prstGeom>
          <a:solidFill>
            <a:srgbClr val="0A3A6B"/>
          </a:solidFill>
          <a:ln w="9525">
            <a:solidFill>
              <a:srgbClr val="00B4D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09360" y="196596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 on Bailey &amp; Love Textbook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126480" y="2651760"/>
            <a:ext cx="2651760" cy="502920"/>
          </a:xfrm>
          <a:prstGeom prst="rect">
            <a:avLst/>
          </a:prstGeom>
          <a:solidFill>
            <a:srgbClr val="0A3A6B"/>
          </a:solidFill>
          <a:ln w="9525">
            <a:solidFill>
              <a:srgbClr val="00B4D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09360" y="269748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126480" y="3383280"/>
            <a:ext cx="2651760" cy="502920"/>
          </a:xfrm>
          <a:prstGeom prst="rect">
            <a:avLst/>
          </a:prstGeom>
          <a:solidFill>
            <a:srgbClr val="0A3A6B"/>
          </a:solidFill>
          <a:ln w="9525">
            <a:solidFill>
              <a:srgbClr val="00B4D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09360" y="342900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&amp; Viva Essentials Focus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Complications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73152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Consequences of Untreated or Delayed Management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965192"/>
            <a:ext cx="7772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Prof. Dr. Zahid Mahmood  |  Bailey &amp; Love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8229600" y="4965192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10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274320" y="1188720"/>
            <a:ext cx="2697480" cy="1664208"/>
          </a:xfrm>
          <a:prstGeom prst="rect">
            <a:avLst/>
          </a:prstGeom>
          <a:solidFill>
            <a:srgbClr val="FFFFFF"/>
          </a:solidFill>
          <a:ln w="12700">
            <a:solidFill>
              <a:srgbClr val="FADBD8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4320" y="1188720"/>
            <a:ext cx="2697480" cy="548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84048" y="1280160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Bowel Ischaemia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84048" y="1645920"/>
            <a:ext cx="2468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Venous congestion and arterial compromise → mucosal necrosis.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3172968" y="1188720"/>
            <a:ext cx="2697480" cy="1664208"/>
          </a:xfrm>
          <a:prstGeom prst="rect">
            <a:avLst/>
          </a:prstGeom>
          <a:solidFill>
            <a:srgbClr val="FFFFFF"/>
          </a:solidFill>
          <a:ln w="12700">
            <a:solidFill>
              <a:srgbClr val="FADBD8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172968" y="1188720"/>
            <a:ext cx="2697480" cy="548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82696" y="1280160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Perforation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282696" y="1645920"/>
            <a:ext cx="2468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Full-thickness necrosis leads to perforation and faecal peritonitis.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071616" y="1188720"/>
            <a:ext cx="2697480" cy="1664208"/>
          </a:xfrm>
          <a:prstGeom prst="rect">
            <a:avLst/>
          </a:prstGeom>
          <a:solidFill>
            <a:srgbClr val="FFFFFF"/>
          </a:solidFill>
          <a:ln w="12700">
            <a:solidFill>
              <a:srgbClr val="FADBD8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071616" y="1188720"/>
            <a:ext cx="2697480" cy="548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81344" y="1280160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Sepsis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181344" y="1645920"/>
            <a:ext cx="2468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Bacterial translocation through ischaemic bowel wall → bacteraemia.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274320" y="3063240"/>
            <a:ext cx="2697480" cy="1664208"/>
          </a:xfrm>
          <a:prstGeom prst="rect">
            <a:avLst/>
          </a:prstGeom>
          <a:solidFill>
            <a:srgbClr val="FFFFFF"/>
          </a:solidFill>
          <a:ln w="12700">
            <a:solidFill>
              <a:srgbClr val="FADBD8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274320" y="3063240"/>
            <a:ext cx="2697480" cy="548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84048" y="3154680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Septic Shock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384048" y="3520440"/>
            <a:ext cx="2468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Systemic inflammatory response → multi-organ dysfunction (MODS).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3172968" y="3063240"/>
            <a:ext cx="2697480" cy="1664208"/>
          </a:xfrm>
          <a:prstGeom prst="rect">
            <a:avLst/>
          </a:prstGeom>
          <a:solidFill>
            <a:srgbClr val="FFFFFF"/>
          </a:solidFill>
          <a:ln w="12700">
            <a:solidFill>
              <a:srgbClr val="FADBD8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172968" y="3063240"/>
            <a:ext cx="2697480" cy="548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282696" y="3154680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Electrolyte Imbalance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3282696" y="3520440"/>
            <a:ext cx="2468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Vomiting and third-space losses → hyponatraemia, hypokalaemia, metabolic alkalosis.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6071616" y="3063240"/>
            <a:ext cx="2697480" cy="1664208"/>
          </a:xfrm>
          <a:prstGeom prst="rect">
            <a:avLst/>
          </a:prstGeom>
          <a:solidFill>
            <a:srgbClr val="FFFFFF"/>
          </a:solidFill>
          <a:ln w="12700">
            <a:solidFill>
              <a:srgbClr val="FADBD8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071616" y="3063240"/>
            <a:ext cx="2697480" cy="548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181344" y="3154680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Death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6181344" y="3520440"/>
            <a:ext cx="2468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mortality 2–8%; rises sharply with strangulation (≥25%) if delayed.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274320" y="4681728"/>
            <a:ext cx="8595360" cy="23774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65760" y="4700016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recognition and prompt surgical intervention save lives — never delay in suspected strangulation.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Scenario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73152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Like a Surgeon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965192"/>
            <a:ext cx="7772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Prof. Dr. Zahid Mahmood  |  Bailey &amp; Love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8229600" y="4965192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10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365760" y="1143000"/>
            <a:ext cx="8412480" cy="1645920"/>
          </a:xfrm>
          <a:prstGeom prst="rect">
            <a:avLst/>
          </a:prstGeom>
          <a:solidFill>
            <a:srgbClr val="EAF4FF"/>
          </a:solidFill>
          <a:ln w="19050">
            <a:solidFill>
              <a:srgbClr val="1B6CA8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548640" y="11887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📋  Case Presentation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48640" y="1572768"/>
            <a:ext cx="8046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patient presents to the emergency department with severe colicky abdominal pain, progressive abdominal distension, persistent vomiting, and complete inability to pass stool or flatus (absolute constipation).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365760" y="2971800"/>
            <a:ext cx="4023360" cy="868680"/>
          </a:xfrm>
          <a:prstGeom prst="rect">
            <a:avLst/>
          </a:prstGeom>
          <a:solidFill>
            <a:srgbClr val="1B6CA8"/>
          </a:solidFill>
          <a:ln w="12700">
            <a:solidFill>
              <a:srgbClr val="1B6CA8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02920" y="2999232"/>
            <a:ext cx="502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005840" y="3063240"/>
            <a:ext cx="3200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most likely diagnosis?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663440" y="2971800"/>
            <a:ext cx="4023360" cy="8686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4800600" y="2999232"/>
            <a:ext cx="502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5303520" y="3063240"/>
            <a:ext cx="3200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immediate management?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65760" y="4023360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Suspected Acute Intestinal Obstruction – Requires immediate assessment!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73152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Intestinal Obstruction?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965192"/>
            <a:ext cx="7772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Prof. Dr. Zahid Mahmood  |  Bailey &amp; Love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8229600" y="4965192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10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365760" y="1143000"/>
            <a:ext cx="8412480" cy="118872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548640" y="1188720"/>
            <a:ext cx="8046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"Intestinal obstruction is the impaired or absent passage of intestinal contents through the bowel lumen, due to mechanical or functional causes."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365760" y="2560320"/>
            <a:ext cx="265176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65760" y="2560320"/>
            <a:ext cx="265176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5488" y="265176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 Fluid &amp; Gas Accumulation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75488" y="3136392"/>
            <a:ext cx="24231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 to progressive bowel distension proximal to the site of obstruction.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3200400" y="2560320"/>
            <a:ext cx="265176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200400" y="2560320"/>
            <a:ext cx="2651760" cy="548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10128" y="265176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🔴  Life Threatening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310128" y="3136392"/>
            <a:ext cx="24231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Untreated obstruction causes bowel necrosis, perforation, peritonitis and death.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035040" y="2560320"/>
            <a:ext cx="265176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035040" y="2560320"/>
            <a:ext cx="2651760" cy="54864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144768" y="265176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⏱️  Surgical Emergency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144768" y="3136392"/>
            <a:ext cx="24231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recognition and management are critical to patient survival and outcomes.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73152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 vs Adynamic Obstruction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965192"/>
            <a:ext cx="7772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Prof. Dr. Zahid Mahmood  |  Bailey &amp; Love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8229600" y="4965192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10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365760" y="1143000"/>
            <a:ext cx="4160520" cy="3611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1143000"/>
            <a:ext cx="4160520" cy="502920"/>
          </a:xfrm>
          <a:prstGeom prst="rect">
            <a:avLst/>
          </a:prstGeom>
          <a:solidFill>
            <a:srgbClr val="1B6CA8"/>
          </a:solidFill>
          <a:ln w="12700">
            <a:solidFill>
              <a:srgbClr val="1B6CA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5488" y="1170432"/>
            <a:ext cx="3931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 (Mechanical)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02920" y="1737360"/>
            <a:ext cx="38862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blockage present in the lumen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Bowel motility is initially normal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Acute or chronic forms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Includes: adhesions, hernia, volvulus,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intussusception, malignancy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800600" y="1143000"/>
            <a:ext cx="4160520" cy="3611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800600" y="1143000"/>
            <a:ext cx="4160520" cy="5029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910328" y="1170432"/>
            <a:ext cx="39319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ADYNAMIC (Functional)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937760" y="1737360"/>
            <a:ext cx="38862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physical blockage in the lumen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of normal peristalsis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Paralytic ileus (post-op, peritonitis)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Pseudo-obstruction (Ogilvie syndrome)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365760" y="466344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Principle: Classification guides clinical management and surgical decision-making.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Causes of Dynamic Obstruction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73152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Mechanical Causes – Intraluminal · Intramural · Extramural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965192"/>
            <a:ext cx="7772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Prof. Dr. Zahid Mahmood  |  Bailey &amp; Love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8229600" y="4965192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10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274320" y="1143000"/>
            <a:ext cx="274320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4320" y="1143000"/>
            <a:ext cx="2743200" cy="45720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1170432"/>
            <a:ext cx="2560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INTRALUMINAL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11480" y="1691640"/>
            <a:ext cx="25146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Faecal impaction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Bezoars (food/hair balls)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Gallstone ileus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Foreign bodies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Meconium (neonates)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200400" y="1143000"/>
            <a:ext cx="274320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00400" y="1143000"/>
            <a:ext cx="2743200" cy="457200"/>
          </a:xfrm>
          <a:prstGeom prst="rect">
            <a:avLst/>
          </a:prstGeom>
          <a:solidFill>
            <a:srgbClr val="1B6CA8"/>
          </a:solidFill>
          <a:ln w="12700">
            <a:solidFill>
              <a:srgbClr val="1B6CA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91840" y="1170432"/>
            <a:ext cx="2560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INTRAMURAL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337560" y="1691640"/>
            <a:ext cx="25146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Colorectal carcinoma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Crohn's disease stricture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Diverticular stricture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Radiation stricture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Congenital atresia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126480" y="1143000"/>
            <a:ext cx="274320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126480" y="1143000"/>
            <a:ext cx="2743200" cy="45720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17920" y="1170432"/>
            <a:ext cx="2560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EXTRAMURAL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263640" y="1691640"/>
            <a:ext cx="25146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200" b="1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Adhesions ⭐ MOST COMMON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hernia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Volvulus (sigmoid/caecal)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Intussusception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Pelvic/abdominal mass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74320" y="4663440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Adhesions account for ~60–70% of all mechanical small bowel obstruction in adults.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Pathophysiology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73152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Sequential Events Following Obstruction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965192"/>
            <a:ext cx="7772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Prof. Dr. Zahid Mahmood  |  Bailey &amp; Love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8229600" y="4965192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10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320040" y="1188720"/>
            <a:ext cx="416052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" y="1188720"/>
            <a:ext cx="502920" cy="109728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188720"/>
            <a:ext cx="502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128016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Obstruction Point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914400" y="1600200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Mechanical or functional block halts normal flow of bowel contents.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20040" y="2441448"/>
            <a:ext cx="416052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" y="2441448"/>
            <a:ext cx="502920" cy="1097280"/>
          </a:xfrm>
          <a:prstGeom prst="rect">
            <a:avLst/>
          </a:prstGeom>
          <a:solidFill>
            <a:srgbClr val="1B6CA8"/>
          </a:solidFill>
          <a:ln w="12700">
            <a:solidFill>
              <a:srgbClr val="1B6CA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" y="2441448"/>
            <a:ext cx="502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2532888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Proximal Dilation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914400" y="2852928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Bowel proximal to block distends with gas (70% swallowed air) and fluid.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20040" y="3694176"/>
            <a:ext cx="416052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320040" y="3694176"/>
            <a:ext cx="502920" cy="1097280"/>
          </a:xfrm>
          <a:prstGeom prst="rect">
            <a:avLst/>
          </a:prstGeom>
          <a:solidFill>
            <a:srgbClr val="1B6CA8"/>
          </a:solidFill>
          <a:ln w="12700">
            <a:solidFill>
              <a:srgbClr val="1B6CA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20040" y="3694176"/>
            <a:ext cx="502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914400" y="3785616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Distal Collapse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914400" y="4105656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Bowel distal to obstruction empties and collapses.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754880" y="1188720"/>
            <a:ext cx="416052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754880" y="1188720"/>
            <a:ext cx="502920" cy="109728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54880" y="1188720"/>
            <a:ext cx="502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5349240" y="128016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Increased Peristalsis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5349240" y="1600200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hyperperistalsis causes colicky pain as bowel tries to overcome block.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754880" y="2441448"/>
            <a:ext cx="416052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754880" y="2441448"/>
            <a:ext cx="502920" cy="10972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54880" y="2441448"/>
            <a:ext cx="502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5349240" y="2532888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Paralysis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5349240" y="2852928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Eventually bowel becomes paralysed; vomiting worsens; electrolyte imbalance ensues.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4754880" y="3694176"/>
            <a:ext cx="416052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754880" y="3694176"/>
            <a:ext cx="502920" cy="10972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754880" y="3694176"/>
            <a:ext cx="502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800" dirty="0"/>
          </a:p>
        </p:txBody>
      </p:sp>
      <p:sp>
        <p:nvSpPr>
          <p:cNvPr id="37" name="Text 35"/>
          <p:cNvSpPr/>
          <p:nvPr/>
        </p:nvSpPr>
        <p:spPr>
          <a:xfrm>
            <a:off x="5349240" y="3785616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Ischaemia → Necrosis</a:t>
            </a:r>
            <a:endParaRPr lang="en-US" sz="1250" dirty="0"/>
          </a:p>
        </p:txBody>
      </p:sp>
      <p:sp>
        <p:nvSpPr>
          <p:cNvPr id="38" name="Text 36"/>
          <p:cNvSpPr/>
          <p:nvPr/>
        </p:nvSpPr>
        <p:spPr>
          <a:xfrm>
            <a:off x="5349240" y="4105656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Rising intraluminal pressure compromises blood supply → ischaemia, necrosis, perforation.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Features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73152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Classic Quartet – Essential for Exams &amp; Viva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965192"/>
            <a:ext cx="7772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Prof. Dr. Zahid Mahmood  |  Bailey &amp; Love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8229600" y="4965192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10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320040" y="1143000"/>
            <a:ext cx="2011680" cy="1280160"/>
          </a:xfrm>
          <a:prstGeom prst="rect">
            <a:avLst/>
          </a:prstGeom>
          <a:solidFill>
            <a:srgbClr val="1B6CA8"/>
          </a:solidFill>
          <a:ln w="12700">
            <a:solidFill>
              <a:srgbClr val="1B6CA8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20040" y="1234440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320040" y="1764792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0EC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Colicky, episodic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468880" y="1143000"/>
            <a:ext cx="2011680" cy="128016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468880" y="1234440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Distension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2468880" y="1764792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0EC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Progressive, central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617720" y="1143000"/>
            <a:ext cx="2011680" cy="128016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4617720" y="1234440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Vomiting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4617720" y="1764792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in high obstruction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766560" y="1143000"/>
            <a:ext cx="2011680" cy="12801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766560" y="1234440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Constipation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6766560" y="1764792"/>
            <a:ext cx="2011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0EC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Absolute – no stool/flatus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20040" y="2606040"/>
            <a:ext cx="411480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20040" y="2606040"/>
            <a:ext cx="64008" cy="2103120"/>
          </a:xfrm>
          <a:prstGeom prst="rect">
            <a:avLst/>
          </a:prstGeom>
          <a:solidFill>
            <a:srgbClr val="1B6CA8"/>
          </a:solidFill>
          <a:ln w="12700">
            <a:solidFill>
              <a:srgbClr val="1B6CA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2743200"/>
            <a:ext cx="38404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Pain: colicky, central, comes in waves (small bowel obstruction)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of obstruction affects symptom pattern (high vs low)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obstruction: early, bilious vomiting; less distension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obstruction: late vomiting (feculent); marked distension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709160" y="2606040"/>
            <a:ext cx="411480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709160" y="2606040"/>
            <a:ext cx="64008" cy="21031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92040" y="2743200"/>
            <a:ext cx="38404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Examination: visible peristalsis, tinkling/high-pitched BS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Abdominal tenderness may indicate strangulation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Fever, tachycardia, peritonism → ischaemia/perforation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check ALL hernial orifices and rectal examination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Investigations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73152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First-Line to Definitive Diagnosis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965192"/>
            <a:ext cx="7772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Prof. Dr. Zahid Mahmood  |  Bailey &amp; Love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8229600" y="4965192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10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274320" y="1143000"/>
            <a:ext cx="274320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4320" y="1143000"/>
            <a:ext cx="2743200" cy="475488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1170432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Abdominal X-Ray  (First Line)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11480" y="1691640"/>
            <a:ext cx="25146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Dilated bowel loops (&gt;3cm small bowel; &gt;6cm large bowel)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Erect film: air-fluid levels (step-ladder pattern)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Supine: coffee-bean sign in sigmoid volvulus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Absence of gas in rectum supports complete obstruction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200400" y="1143000"/>
            <a:ext cx="274320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00400" y="1143000"/>
            <a:ext cx="2743200" cy="475488"/>
          </a:xfrm>
          <a:prstGeom prst="rect">
            <a:avLst/>
          </a:prstGeom>
          <a:solidFill>
            <a:srgbClr val="1B6CA8"/>
          </a:solidFill>
          <a:ln w="12700">
            <a:solidFill>
              <a:srgbClr val="1B6CA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91840" y="1170432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Abdomen (Gold Standard)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3337560" y="1691640"/>
            <a:ext cx="25146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Sensitivity ~90–95% for site and cause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Identifies transition point and level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Detects closed-loop, strangulation, free gas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contrast enhances vascular assessment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126480" y="1143000"/>
            <a:ext cx="274320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126480" y="1143000"/>
            <a:ext cx="2743200" cy="47548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17920" y="1170432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Investigations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6263640" y="1691640"/>
            <a:ext cx="25146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Blood: FBC, U&amp;E, LFT, amylase, lactate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&amp; Save; VBG to assess metabolic state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Ultrasound: useful in children (intussusception)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Contrast enema: define site of large bowel obstruction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74320" y="4663440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Raised serum lactate suggests bowel ischaemia – immediate surgical consultation required.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F6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Principles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73152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Resuscitate · Decompress · Relieve · Monitor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4965192"/>
            <a:ext cx="7772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Prof. Dr. Zahid Mahmood  |  Bailey &amp; Love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8229600" y="4965192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10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274320" y="1170432"/>
            <a:ext cx="416052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4320" y="1170432"/>
            <a:ext cx="548640" cy="1691640"/>
          </a:xfrm>
          <a:prstGeom prst="rect">
            <a:avLst/>
          </a:prstGeom>
          <a:solidFill>
            <a:srgbClr val="1B6CA8"/>
          </a:solidFill>
          <a:ln w="12700">
            <a:solidFill>
              <a:srgbClr val="1B6CA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4320" y="1170432"/>
            <a:ext cx="5486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914400" y="1243584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&amp; Resuscitate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914400" y="1591056"/>
            <a:ext cx="34290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access; blood tests; ABG/VBG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Fluid &amp; electrolyte replacement (IVF)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 vitals and urine output (IDC)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NBM – nil by mouth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709160" y="1170432"/>
            <a:ext cx="416052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709160" y="1170432"/>
            <a:ext cx="548640" cy="169164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09160" y="1170432"/>
            <a:ext cx="5486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5349240" y="1243584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Bowel Decompression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5349240" y="1591056"/>
            <a:ext cx="34290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Nasogastric tube (NGT) insertion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Drip and suck – IV fluids + NGT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Reduces vomiting and aspiration risk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Relieves abdominal distension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274320" y="3090672"/>
            <a:ext cx="416052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274320" y="3090672"/>
            <a:ext cx="548640" cy="169164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74320" y="3090672"/>
            <a:ext cx="5486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914400" y="3163824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Conservative Management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914400" y="3511296"/>
            <a:ext cx="34290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Adhesive SBO: 80% resolve non-operatively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clinical reassessment (q4–6 hrs)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Water-soluble contrast may be therapeutic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 management with analgesics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709160" y="3090672"/>
            <a:ext cx="416052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1E4F6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709160" y="3090672"/>
            <a:ext cx="548640" cy="16916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09160" y="3090672"/>
            <a:ext cx="5486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2600" dirty="0"/>
          </a:p>
        </p:txBody>
      </p:sp>
      <p:sp>
        <p:nvSpPr>
          <p:cNvPr id="27" name="Text 25"/>
          <p:cNvSpPr/>
          <p:nvPr/>
        </p:nvSpPr>
        <p:spPr>
          <a:xfrm>
            <a:off x="5349240" y="3163824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Definitive: Surgery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5349240" y="3511296"/>
            <a:ext cx="34290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Indicated for strangulation, closed-loop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Laparoscopic vs open adhesiolysis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Bowel resection if ischaemic/necrotic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Hartmann's / colostomy if perforated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Intestinal Obstruction</dc:title>
  <dc:subject>PptxGenJS Presentation</dc:subject>
  <dc:creator>Prof. Dr. Zahid Mahmood</dc:creator>
  <cp:lastModifiedBy>Prof. Dr. Zahid Mahmood</cp:lastModifiedBy>
  <cp:revision>1</cp:revision>
  <dcterms:created xsi:type="dcterms:W3CDTF">2026-03-26T05:42:30Z</dcterms:created>
  <dcterms:modified xsi:type="dcterms:W3CDTF">2026-03-26T05:42:30Z</dcterms:modified>
</cp:coreProperties>
</file>