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91440"/>
            <a:ext cx="411480" cy="4956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100584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2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INTESTINAL OBSTRUCTION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94360" y="21945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BBDE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Clinical Review for Final Year MBBS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94360" y="2743200"/>
            <a:ext cx="5029200" cy="4572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28803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A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Bailey &amp; Love's Short Practice of Surgery — 28th Edition  |  Chapter 78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" y="32918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Content  •  Exam-Oriented  •  Viva Ready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VOLVULUS — AXIAL ROTATION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30352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Axial twisting of bowel around mesentery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&gt;180°: luminal obstruction; &gt;360°: vascular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Sigmoid: most common adult spontaneous type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Predisposed: elderly, high-residue diet, megacolon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Sigmoid: flexible sigmoidoscopy + flatus tube first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760720" y="822960"/>
            <a:ext cx="3154680" cy="2377440"/>
          </a:xfrm>
          <a:prstGeom prst="rect">
            <a:avLst/>
          </a:prstGeom>
          <a:solidFill>
            <a:srgbClr val="E3F2FD"/>
          </a:solidFill>
          <a:ln w="19050">
            <a:solidFill>
              <a:srgbClr val="00606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852160" y="914400"/>
            <a:ext cx="29718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Supine AXR showing sigmoid volvulus — coffee bean/omega loop sign; two limbs running right-to-left]</a:t>
            </a:r>
            <a:endParaRPr lang="en-US" sz="95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364992"/>
          <a:ext cx="8778240" cy="1572768"/>
        </p:xfrm>
        <a:graphic>
          <a:graphicData uri="http://schemas.openxmlformats.org/drawingml/2006/table">
            <a:tbl>
              <a:tblPr/>
              <a:tblGrid>
                <a:gridCol w="2926080"/>
                <a:gridCol w="2926080"/>
                <a:gridCol w="2926080"/>
              </a:tblGrid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 GROUP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TREATMENT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Volvulus Neonatorum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Neonates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Emergency surgery (malrotation)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Elderly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Sigmoidoscopy → elective resection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Caecal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4th–5th decade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Resection or caecopexy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Small Bowel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Adhesiolysis / resection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THE CARDINAL QUARTET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PAIN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Sudden onset; colicky; severe initially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(SBO) or lower abdomen (LBO)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Colicky → constant if strangulation occurs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663440" y="82296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822960"/>
            <a:ext cx="420624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VOMITING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00600" y="1261872"/>
            <a:ext cx="39319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distal = longer delay in vomiting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SBO: early, profuse, rapid dehydration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Late: faeculent material (bacterial overgrowth)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182880" y="283464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82880" y="2834640"/>
            <a:ext cx="420624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" y="283464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DISTENSION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0040" y="3273552"/>
            <a:ext cx="39319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Greater the more distal the obstruction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peristalsis in thin patients possible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 feature in large bowel obstruction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663440" y="283464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2834640"/>
            <a:ext cx="4206240" cy="384048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0" y="283464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ABSOLUTE CONSTIPATION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00600" y="3273552"/>
            <a:ext cx="39319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Neither faeces nor flatus passed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Cardinal sign of complete obstruction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present in Richter's / gallstone ileus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 SBO vs LOW SBO vs LARGE BOWEL — COMPARISON  📊</a:t>
            </a:r>
            <a:endParaRPr lang="en-US" sz="18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114800"/>
        </p:xfrm>
        <a:graphic>
          <a:graphicData uri="http://schemas.openxmlformats.org/drawingml/2006/table">
            <a:tbl>
              <a:tblPr/>
              <a:tblGrid>
                <a:gridCol w="2194560"/>
                <a:gridCol w="2194560"/>
                <a:gridCol w="2194560"/>
                <a:gridCol w="2194560"/>
              </a:tblGrid>
              <a:tr h="4663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FEATURE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 SBO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 SBO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6D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 BOWEL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Epigastric; early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Central; colicky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Lower abdomen; mild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Vomiting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Early &amp; profuse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Moderate; later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Late feature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Distension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Central; prominent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Peripheral; marked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Constipation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Early; absolute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Dehydration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Rapid; severe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Moderate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Less severe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X-Ray (AXR)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Few dilated loops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Multiple + ladders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Peripheral colon gas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No. of fluid levels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Depends on ICV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OF STRANGULATION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486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constant, severe, uncontrolled by IV opiates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Tenderness → rigidity → peritonism (infarction)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Shock: tachycardia, hypotension, cold peripheries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hernia: tense, tender, irreducible lump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 erythema / discolouration → necrosis beneath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897880" y="822960"/>
            <a:ext cx="3017520" cy="242316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89320" y="914400"/>
            <a:ext cx="283464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Skin discolouration (purplish/erythema) over strangulated incisional hernia — indicates underlying ischaemia]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82880" y="3401568"/>
            <a:ext cx="8778240" cy="146304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20040" y="3474720"/>
            <a:ext cx="85039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EXAM PEARLS — STRANGULATION: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Diagnosis is primarily CLINICAL; CT scan should NOT delay surgical intervention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Venous obstruction occurs BEFORE arterial; ↑K⁺, ↑amylase, ↑LDH + leukocytosis suggestive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Even in absence of signs: persistent pain despite conservative management = presume strangulation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INVESTIGATIONS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FBC: leukocytosis (strangulation/sepsis)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U&amp;E: raised urea, electrolyte imbalance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Serum amylase + LDH → strangulation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Haematocrit ↑ → secondary polycythaemia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ABG / Serum lactate: ischaemia marker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754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822960"/>
            <a:ext cx="420624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IMAGING INVESTIGATIONS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92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AXR (supine): first-line always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Erect AXR: air-fluid levels if needed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abdomen: gold standard; shows cause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USG: doughnut sign in intussusception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Barium follow-through CONTRAINDICATED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RADIOLOGICAL FEATURES — PLAIN X-RAY  🔬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3017520" cy="402336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914400"/>
            <a:ext cx="283464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Supine AXR showing central dilated small bowel loops with valvulae conniventes — 'concertina/ladder' pattern; fluid levels on erect film]</a:t>
            </a:r>
            <a:endParaRPr lang="en-US" sz="95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383280" y="822960"/>
          <a:ext cx="5532120" cy="4023360"/>
        </p:xfrm>
        <a:graphic>
          <a:graphicData uri="http://schemas.openxmlformats.org/drawingml/2006/table">
            <a:tbl>
              <a:tblPr/>
              <a:tblGrid>
                <a:gridCol w="2766060"/>
                <a:gridCol w="2766060"/>
              </a:tblGrid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STRUCTURE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X-RAY APPEARANCE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Jejunum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Valvulae conniventes; full-width; 'concertina'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Ileum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Featureless; central; transverse loops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Caecum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Rounded gas shadow; right iliac fossa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Haustral folds; peripheral; irregular spacing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Coffee bean / omega loop / inverted U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Gallstone Ileus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Rigler's triad: SBO + pneumobilia + stone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Fluid Levels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Air-fluid on erect AXR; number ∝ obstruction level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 ABDOMEN — GOLD STANDARD INVESTIGATION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486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site, level and cause of obstruction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bowel wall enhancement → strangulation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Absence of mesenteric oedema → strangulation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sign = pathognomonic of intussusception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 96%; specificity 98% for SBO resolution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852160" y="822960"/>
            <a:ext cx="3063240" cy="242316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0" y="914400"/>
            <a:ext cx="288036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CT abdomen showing 'target sign' of ileocolic intussusception — concentric rings on cross-section]</a:t>
            </a:r>
            <a:endParaRPr lang="en-US" sz="95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410712"/>
          <a:ext cx="8778240" cy="1463040"/>
        </p:xfrm>
        <a:graphic>
          <a:graphicData uri="http://schemas.openxmlformats.org/drawingml/2006/table">
            <a:tbl>
              <a:tblPr/>
              <a:tblGrid>
                <a:gridCol w="4389120"/>
                <a:gridCol w="4389120"/>
              </a:tblGrid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CT SIGN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INTERPRETATION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 Bowel wall enhancement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 Probability of strangulation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Absent mesenteric fluid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 Probability of strangulation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Mesenteric vascular engorgement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Suggests ischaemia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Pneumatosis intestinalis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Advanced ischaemia / necrosis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182880" y="4919472"/>
            <a:ext cx="8778240" cy="20116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82880" y="4919472"/>
            <a:ext cx="8778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Strangulation diagnosis remains primarily CLINICAL — never delay surgery awaiting imaging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— THREE PILLARS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743200" cy="406908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2880" y="822960"/>
            <a:ext cx="274320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229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RESUSCITATE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2468880" cy="3557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Hartmann's / Normal Saline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electrolytes (K⁺, Na⁺)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Urinary catheter; monitor UO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access; analgesia; O₂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154680" y="822960"/>
            <a:ext cx="2743200" cy="40690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154680" y="822960"/>
            <a:ext cx="274320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46120" y="8229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DECOMPRESS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91840" y="1261872"/>
            <a:ext cx="2468880" cy="3557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Nasogastric tube (Salem / Ryle's)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drainage + 4-hourly aspiration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proximal distension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before anaesthesia induction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126480" y="822960"/>
            <a:ext cx="2743200" cy="406908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822960"/>
            <a:ext cx="274320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0" y="8229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RELIEVE CAUSE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63640" y="1261872"/>
            <a:ext cx="2468880" cy="3557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if adhesive SBO (max 72h)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Surgery if strangulation suspected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Midline laparotomy if cause unknown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viability; resect necrotic bowel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ALGORITHM  🔄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3017520" y="749808"/>
            <a:ext cx="3108960" cy="4572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017520" y="749808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SUSPECTED INTESTINAL OBSTRUCTION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0" y="1207008"/>
            <a:ext cx="0" cy="228600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017520" y="1435608"/>
            <a:ext cx="3108960" cy="457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017520" y="1435608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Resuscitate: IV fluids, NGT, catheter, O₂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0" y="1892808"/>
            <a:ext cx="0" cy="228600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017520" y="2121408"/>
            <a:ext cx="3108960" cy="457200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017520" y="2121408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Imaging: AXR → CT Abdomen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560320" y="2807208"/>
            <a:ext cx="4023360" cy="47548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560320" y="2807208"/>
            <a:ext cx="4023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 / HERNIA / CLOSED LOOP?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65760" y="29260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↓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82880" y="3337560"/>
            <a:ext cx="2286000" cy="59436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182880" y="333756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SURGERY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560320" y="3044952"/>
            <a:ext cx="-1920240" cy="0"/>
          </a:xfrm>
          <a:prstGeom prst="line">
            <a:avLst/>
          </a:prstGeom>
          <a:noFill/>
          <a:ln w="25400">
            <a:solidFill>
              <a:srgbClr val="C628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06640" y="29260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↓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675120" y="3337560"/>
            <a:ext cx="2286000" cy="59436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675120" y="333756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(max 72 hours)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583680" y="3044952"/>
            <a:ext cx="1645920" cy="0"/>
          </a:xfrm>
          <a:prstGeom prst="line">
            <a:avLst/>
          </a:prstGeom>
          <a:noFill/>
          <a:ln w="25400">
            <a:solidFill>
              <a:srgbClr val="2E7D3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82880" y="4114800"/>
            <a:ext cx="8778240" cy="64008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82880" y="4114800"/>
            <a:ext cx="8778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viability: colour • sheen • peristalsis • mesenteric pulsation  |  Resect non-viable bowel  |  Record residual length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 OF ADHESIVE SMALL BOWEL OBSTRUCTION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486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Initial: IV fluids + NGT + nil by mouth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management: maximum 72 hours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Water-soluble contrast: diagnostic + therapeutic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Surgery: divide only causative adhesion(s)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Laparoscopic adhesiolysis: selected advanced cases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852160" y="822960"/>
            <a:ext cx="3063240" cy="242316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0" y="914400"/>
            <a:ext cx="288036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Intraoperative photograph — band adhesion causing closed-loop obstruction; dilated proximal and collapsed distal bowel]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82880" y="3401568"/>
            <a:ext cx="8778240" cy="1463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20040" y="3474720"/>
            <a:ext cx="85039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PREVENTION OF ADHESIONS:</a:t>
            </a:r>
            <a:endParaRPr lang="en-US" sz="13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Good surgical technique   •   Saline peritoneal lavage (removes clots)</a:t>
            </a:r>
            <a:endParaRPr lang="en-US" sz="13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Minimise gauze contact   •   Cover raw peritoneal surfaces and anastomoses</a:t>
            </a:r>
            <a:endParaRPr lang="en-US" sz="13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Laparoscopic approach reduces intra-abdominal adhesion incidence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C628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120640" y="0"/>
            <a:ext cx="4023360" cy="51435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CLINICAL SCENARIO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31520"/>
            <a:ext cx="4572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Surgical Emergency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1444752"/>
            <a:ext cx="457200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60-year-old male, post-appendicectomy scar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Colicky central pain since early morning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Profuse vomiting; has not passed flatus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AXR: central dilated small bowel loops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b="1" dirty="0">
                <a:solidFill>
                  <a:srgbClr val="FFFF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your diagnosis and management?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669280" y="64008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0" b="1" dirty="0">
                <a:solidFill>
                  <a:srgbClr val="FF66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12000" dirty="0"/>
          </a:p>
        </p:txBody>
      </p:sp>
      <p:sp>
        <p:nvSpPr>
          <p:cNvPr id="7" name="Text 5"/>
          <p:cNvSpPr/>
          <p:nvPr/>
        </p:nvSpPr>
        <p:spPr>
          <a:xfrm>
            <a:off x="5212080" y="274320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cause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small bowel obstruction?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303520" y="3566160"/>
            <a:ext cx="3566160" cy="594360"/>
          </a:xfrm>
          <a:prstGeom prst="rect">
            <a:avLst/>
          </a:prstGeom>
          <a:solidFill>
            <a:srgbClr val="5C0000"/>
          </a:solidFill>
          <a:ln w="12700">
            <a:solidFill>
              <a:srgbClr val="5C00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0" y="3566160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ADHESIONS (40%)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 OF LARGE BOWEL OBSTRUCTION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486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exclude pseudo-obstruction before surgery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colon: emergency right hemicolectomy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 colon: resection + Hartmann's procedure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Metal stent: bridge to surgery or palliation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Sigmoid volvulus: sigmoidoscopy + flatus tube first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852160" y="822960"/>
            <a:ext cx="3063240" cy="242316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0" y="914400"/>
            <a:ext cx="288036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Radiograph showing self-expanding metal stent in situ for malignant left colonic obstruction]</a:t>
            </a:r>
            <a:endParaRPr lang="en-US" sz="95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383280"/>
          <a:ext cx="8778240" cy="1508760"/>
        </p:xfrm>
        <a:graphic>
          <a:graphicData uri="http://schemas.openxmlformats.org/drawingml/2006/table">
            <a:tbl>
              <a:tblPr/>
              <a:tblGrid>
                <a:gridCol w="4389120"/>
                <a:gridCol w="4389120"/>
              </a:tblGrid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SITE OF LESION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RECOMMENDED TREATMENT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Caecum / Ascending colon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Emergency right hemicolectomy + primary anastomosis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Splenic flexure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Extended right hemicolectomy + anastomosis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Left colon / Rectosigmoid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Resection ± Hartmann's procedure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Palliative / Unfit patient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Self-expanding metal stent (80–90% success)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ASSESSMENT — BOWEL VIABILITY  📋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8595360" cy="2331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viability AFTER relieving obstruction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doubtful: wrap in hot packs × 10 minutes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Infarcted bowel = obvious; borderline = difficult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Check: colour, sheen, muscle tone, peristalsis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Doubt persists → resect (unless short bowel risk)</a:t>
            </a:r>
            <a:endParaRPr lang="en-US" sz="14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291840"/>
          <a:ext cx="8778240" cy="1600200"/>
        </p:xfrm>
        <a:graphic>
          <a:graphicData uri="http://schemas.openxmlformats.org/drawingml/2006/table">
            <a:tbl>
              <a:tblPr/>
              <a:tblGrid>
                <a:gridCol w="2926080"/>
                <a:gridCol w="2926080"/>
                <a:gridCol w="2926080"/>
              </a:tblGrid>
              <a:tr h="3017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PARAMETER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 BOWEL ✅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NON-VIABLE BOWEL 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Colour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Pink (lightens on compression)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Dark (remains unchanged)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General appearance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Shiny, glistening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Dull, lustreless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Wall consistency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Flabby, thin, friable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Peristalsis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Present (stimulated)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Absent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Mesenteric pulsation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Visible pulsation in arcades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detectable pulsation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ADYNAMIC OBSTRUCTION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PARALYTIC ILEUS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Causes: post-op, sepsis, metabolic, reflex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 ileus: normal if &lt;72 hours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Features: silent abdomen, NO colicky pain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Management: NGT, IV fluids, electrolytes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scan if &gt;7 days to exclude mechanical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754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5D4037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822960"/>
            <a:ext cx="4206240" cy="384048"/>
          </a:xfrm>
          <a:prstGeom prst="rect">
            <a:avLst/>
          </a:prstGeom>
          <a:solidFill>
            <a:srgbClr val="5D4037"/>
          </a:solidFill>
          <a:ln w="12700">
            <a:solidFill>
              <a:srgbClr val="5D403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OGILVIE'S PSEUDO-OBSTRUCTION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92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colonic dilation WITHOUT mechanical cause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Marked caecal distension; risk of perforation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with CT or water-soluble enema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Treatment: colonoscopic decompression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Neostigmine: effective pharmacological option</a:t>
            </a:r>
            <a:endParaRPr lang="en-US" sz="12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</a:t>
            </a:r>
            <a:endParaRPr lang="en-US" sz="26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114800"/>
        </p:xfrm>
        <a:graphic>
          <a:graphicData uri="http://schemas.openxmlformats.org/drawingml/2006/table">
            <a:tbl>
              <a:tblPr/>
              <a:tblGrid>
                <a:gridCol w="4389120"/>
                <a:gridCol w="4389120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DISEASE COMPLICATIONS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TREATMENT / SURGICAL COMPLICATIONS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Dehydration &amp; electrolyte loss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Wound infection / anastomotic leak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Strangulation &amp; gangrene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Short bowel syndrome (extensive resection)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Intestinal perforation &amp; peritonitis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Recurrent adhesive small bowel obstruction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Septicaemia &amp; multi-organ failure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Stoma complications (prolapse, stenosis)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Hypovolaemic shock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Reperfusion injury after ischaemia relief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Respiratory embarrassment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Port-site hernia (laparoscopic surgery)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B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⭐ HIGH-YIELD EXAM PEARLS</a:t>
            </a:r>
            <a:endParaRPr lang="en-US" sz="24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777240"/>
          <a:ext cx="8778240" cy="4206240"/>
        </p:xfrm>
        <a:graphic>
          <a:graphicData uri="http://schemas.openxmlformats.org/drawingml/2006/table">
            <a:tbl>
              <a:tblPr/>
              <a:tblGrid>
                <a:gridCol w="4389120"/>
                <a:gridCol w="43891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TOPIC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FACT / ANSWER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Most common SBO cause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Adhesions (40%)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Most common LBO cause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Carcinoma (~60%)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Rigler's Triad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SBO + Pneumobilia + Ectopic stone shadow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Intussusception peak age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5–10 months; ileocolic = 77%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 volvulus first-line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Flexible sigmoidoscopy + flatus tube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Water-soluble contrast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Sensitivity 96% / Specificity 98% (SBO resolution)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Conservative SBO limit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 72 hours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Strangulation diagnosis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Primarily CLINICAL; CT aids but must not delay surgery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Hartmann's procedure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Resection + end colostomy + close rectal stump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Port-site hernia rate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~2% (laparoscopic cholecystectomy)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D1B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spc="4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SUMMARY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914400" y="960120"/>
            <a:ext cx="73152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 first: Dynamic (mechanical) vs Adynamic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Cardinal quartet: pain, distension, vomiting, constipation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 = surgical emergency; diagnose clinically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abdomen: gold standard; don't delay surgery for it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Resuscitate fully before operating; assess bowel viability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475488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A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Bailey &amp; Love's Short Practice of Surgery, 28th Edition — Chapter 78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DEFINITION &amp; CLASSIFICATION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(MECHANICAL)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Peristalsis works against obstruction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or chronic presentation possible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Intraluminal / intramural / extramural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bowel dilates; distal collapses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Adhesions = 40% of all SBO cases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822960"/>
            <a:ext cx="420624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ADYNAMIC (FUNCTIONAL)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92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mechanical obstruction present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Peristalsis absent or inadequate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Paralytic ileus: most common type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Pseudo-obstruction (Ogilvie's syndrome)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b="1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surgery unless complications arise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AETIOLOGY — CAUSES AT A GLANCE  📊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82880" y="777240"/>
            <a:ext cx="411480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77724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BOWEL OBSTRUCTION</a:t>
            </a:r>
            <a:endParaRPr lang="en-US" sz="11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1207008"/>
          <a:ext cx="4114800" cy="3200400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</a:tblGrid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CAUSE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FREQ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Adhesions &amp; Bands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External Hernia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Inflammatory (Crohn's)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Carcinoma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Pseudo-obstruction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Miscellaneous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Faecal Impaction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846320" y="777240"/>
            <a:ext cx="411480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846320" y="77724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BOWEL OBSTRUCTION</a:t>
            </a:r>
            <a:endParaRPr lang="en-US" sz="110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846320" y="1207008"/>
          <a:ext cx="4114800" cy="2743200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</a:tblGrid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CAUSE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Carcinoma (most common)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~60%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Diverticular Disease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Stricture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Elderly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Pseudo-obstruction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Ogilvie's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Faecal Impaction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Elderly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Hernia / Other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182880" y="4544568"/>
            <a:ext cx="8778240" cy="50292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82880" y="4544568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EXAM PEARL: Adhesions = #1 (SBO)  |  Carcinoma = #1 (LBO)  |  Both carry risk of strangulation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PATHOPHYSIOLOGY — MECHANICAL OBSTRUCTION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3035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bowel dilates; distal collapses normally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 (90% N₂) and H₂S accumulate in lumen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 litres of fluid secreted daily; reabsorption fails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Dehydration: vomiting, sequestration, ↓ oral intake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Untreated → flaccidity, paralysis, strangulation</a:t>
            </a:r>
            <a:endParaRPr lang="en-US" sz="1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0" y="822960"/>
          <a:ext cx="3246120" cy="2468880"/>
        </p:xfrm>
        <a:graphic>
          <a:graphicData uri="http://schemas.openxmlformats.org/drawingml/2006/table">
            <a:tbl>
              <a:tblPr/>
              <a:tblGrid>
                <a:gridCol w="1623060"/>
                <a:gridCol w="1623060"/>
              </a:tblGrid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FLUID SOURCE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VOL/24h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Saliva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Bile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Pancreatic juice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Gastric secretion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Intestinal secretion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~4500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 Litres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182880" y="3429000"/>
            <a:ext cx="8778240" cy="14630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320040" y="3493008"/>
            <a:ext cx="85039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OF DEHYDRATION: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Oral intake   •   Defective intestinal absorption   •   Vomiting losses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Sequestration in bowel lumen   •   Peritoneal transudation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PATHOPHYSIOLOGY — PROGRESSION FLOWCHART  🔄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0" y="777240"/>
            <a:ext cx="2743200" cy="438912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200400" y="777240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Obstruction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0" y="1216152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0" y="1453896"/>
            <a:ext cx="2743200" cy="43891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200400" y="1453896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Dilation + Gas Accumulation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0" y="1892808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0" y="2130552"/>
            <a:ext cx="2743200" cy="438912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00400" y="2130552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 Sequestration + Bacterial Overgrowth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0" y="2569464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0" y="2807208"/>
            <a:ext cx="2743200" cy="438912"/>
          </a:xfrm>
          <a:prstGeom prst="rect">
            <a:avLst/>
          </a:prstGeom>
          <a:solidFill>
            <a:srgbClr val="0277BD"/>
          </a:solidFill>
          <a:ln w="12700">
            <a:solidFill>
              <a:srgbClr val="0277B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200400" y="2807208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Dehydration + Electrolyte Imbalance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0" y="3246120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00400" y="3483864"/>
            <a:ext cx="2743200" cy="438912"/>
          </a:xfrm>
          <a:prstGeom prst="rect">
            <a:avLst/>
          </a:prstGeom>
          <a:solidFill>
            <a:srgbClr val="0288D1"/>
          </a:solidFill>
          <a:ln w="12700">
            <a:solidFill>
              <a:srgbClr val="0288D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200400" y="3483864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Intraluminal Pressure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572000" y="3922776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200400" y="4160520"/>
            <a:ext cx="2743200" cy="43891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200400" y="4160520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 → Gangrene → Peritonitis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82880" y="777240"/>
            <a:ext cx="2834640" cy="4160520"/>
          </a:xfrm>
          <a:prstGeom prst="rect">
            <a:avLst/>
          </a:prstGeom>
          <a:solidFill>
            <a:srgbClr val="FFF8E1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868680"/>
            <a:ext cx="2651760" cy="3977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CONSEQUENCES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Dehydration &amp; shock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Electrolyte imbalance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Bowel ischaemia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Bacterial translocation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Systemic sepsis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Multi-organ failure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126480" y="777240"/>
            <a:ext cx="2834640" cy="4160520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0" y="868680"/>
            <a:ext cx="2651760" cy="3977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FACTS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N₂ = 90% of bowel gas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Venous before arterial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Caecum: highest risk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Closed-loop = danger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Reperfusion injury risk</a:t>
            </a:r>
            <a:endParaRPr lang="en-US" sz="12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colicky pain in ileus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STRANGULATION — SURGICAL EMERGENCY ⚠️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OF STRANGULATION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Hernial orifices (direct pressure)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Adhesions/bands (constriction)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Volvulus (mesenteric occlusion)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Intussusception (invagination)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Closed-loop (raised intraluminal pressure)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822960"/>
            <a:ext cx="4206240" cy="18288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846320" y="896112"/>
            <a:ext cx="3931920" cy="1664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FEATURES: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Constant, severe, unrelenting pain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Tenderness + rigidity + peritonism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Shock (tachycardia, hypotension)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Pyrexia, leukocytosis, raised LDH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54880" y="2834640"/>
            <a:ext cx="4206240" cy="201168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846320" y="2907792"/>
            <a:ext cx="3931920" cy="18470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OF EVENTS:</a:t>
            </a:r>
            <a:endParaRPr lang="en-US" sz="13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Venous obstruction → ↑ capillary pressure</a:t>
            </a:r>
            <a:endParaRPr lang="en-US" sz="13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Impaired perfusion → Arterial supply lost</a:t>
            </a:r>
            <a:endParaRPr lang="en-US" sz="13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Haemorrhagic infarction → Gangrene</a:t>
            </a:r>
            <a:endParaRPr lang="en-US" sz="13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Bacterial translocation → Sepsis/death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SPECIAL TYPES OF MECHANICAL OBSTRUCTION  📋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1565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2880" y="822960"/>
            <a:ext cx="4206240" cy="34747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2296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ADHESIONS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92608" y="120700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 bands; 40% SBO; divide only causative band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663440" y="82296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2E7D3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822960"/>
            <a:ext cx="4206240" cy="34747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0" y="82296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HERNIA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73168" y="120700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orifice; strangulates; Richter's = partial wall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182880" y="201168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C6282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82880" y="2011680"/>
            <a:ext cx="4206240" cy="3474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" y="201168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VOLVULUS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92608" y="239572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Axial rotation; sigmoid most common adult type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663440" y="201168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6A1B9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2011680"/>
            <a:ext cx="4206240" cy="347472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0" y="201168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INTUSSUSCEPTION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773168" y="239572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into distal; ileocolic 77%; redcurrant jelly stool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82880" y="320040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BF360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82880" y="3200400"/>
            <a:ext cx="4206240" cy="347472"/>
          </a:xfrm>
          <a:prstGeom prst="rect">
            <a:avLst/>
          </a:prstGeom>
          <a:solidFill>
            <a:srgbClr val="BF360C"/>
          </a:solidFill>
          <a:ln w="12700">
            <a:solidFill>
              <a:srgbClr val="BF360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320040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GALLSTONE ILEUS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92608" y="358444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Elderly; Rigler's triad; impacted 60cm from ICV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663440" y="320040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4A148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663440" y="3200400"/>
            <a:ext cx="4206240" cy="3474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54880" y="320040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CLOSED LOOP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773168" y="358444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Obstructed proximally + distally; caecum perforates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INTUSSUSCEPTION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029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gut invaginates into adjacent distal segment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incidence: infants 5–10 months of age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90% idiopathic; adults always pathological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Ileocolic = 77%; colocolic more common in adults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 lead points: polyp, Meckel's, lipoma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40680" y="822960"/>
            <a:ext cx="3474720" cy="2377440"/>
          </a:xfrm>
          <a:prstGeom prst="rect">
            <a:avLst/>
          </a:prstGeom>
          <a:solidFill>
            <a:srgbClr val="E3F2FD"/>
          </a:solidFill>
          <a:ln w="19050">
            <a:solidFill>
              <a:srgbClr val="6A1B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532120" y="914400"/>
            <a:ext cx="32918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Diagram: Intussusception anatomy — intussusceptum (inner/entering), middle tube, intussuscipiens (sheath/outer), lead point, apex and neck labelled]</a:t>
            </a:r>
            <a:endParaRPr lang="en-US" sz="95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337560"/>
          <a:ext cx="5029200" cy="1600200"/>
        </p:xfrm>
        <a:graphic>
          <a:graphicData uri="http://schemas.openxmlformats.org/drawingml/2006/table">
            <a:tbl>
              <a:tblPr/>
              <a:tblGrid>
                <a:gridCol w="2514600"/>
                <a:gridCol w="2514600"/>
              </a:tblGrid>
              <a:tr h="228600">
                <a:tc grid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CLASSIC PAEDIATRIC PRESENTATION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1B9A"/>
                    </a:solidFill>
                  </a:tcPr>
                </a:tc>
                <a:tc hMerge="1"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Symptom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Description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D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Episodic pain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Screaming + drawing up of legs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Pallor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During attacks; listless between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Vomiting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Becomes bile-stained later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Stool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'Redcurrant jelly' — blood + mucus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Lump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Sausage-shaped, right abdomen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Sign of Dance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Emptiness in right iliac fossa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394960" y="3337560"/>
            <a:ext cx="3566160" cy="16002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5486400" y="3401568"/>
            <a:ext cx="3383280" cy="1481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TREATMENT: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Air/barium enema: &gt;70% success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Contraindicated: peritonitis, shock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Surgery if radiological reduction fails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Recurrence: up to 10% post-reduction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Intestinal Obstruction - Bailey &amp; Love</dc:title>
  <dc:subject>PptxGenJS Presentation</dc:subject>
  <dc:creator>PptxGenJS</dc:creator>
  <cp:lastModifiedBy>PptxGenJS</cp:lastModifiedBy>
  <cp:revision>1</cp:revision>
  <dcterms:created xsi:type="dcterms:W3CDTF">2026-03-23T13:22:02Z</dcterms:created>
  <dcterms:modified xsi:type="dcterms:W3CDTF">2026-03-23T13:22:02Z</dcterms:modified>
</cp:coreProperties>
</file>