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</p:sldIdLst>
  <p:sldSz cx="18288000" cy="10287000"/>
  <p:notesSz cx="6858000" cy="9144000"/>
  <p:embeddedFontLst>
    <p:embeddedFont>
      <p:font typeface="Arial Bold" panose="020B0704020202020204" pitchFamily="34" charset="0"/>
      <p:regular r:id="rId27"/>
      <p:bold r:id="rId2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 autoAdjust="0"/>
    <p:restoredTop sz="94604" autoAdjust="0"/>
  </p:normalViewPr>
  <p:slideViewPr>
    <p:cSldViewPr>
      <p:cViewPr>
        <p:scale>
          <a:sx n="90" d="100"/>
          <a:sy n="90" d="100"/>
        </p:scale>
        <p:origin x="-128" y="-64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2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1.fntdata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3/29/26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3/29/26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3/29/26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3/29/26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3/29/26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3/29/26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3/29/26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B3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2697" y="-12697"/>
            <a:ext cx="18313403" cy="208283"/>
            <a:chOff x="0" y="0"/>
            <a:chExt cx="24417871" cy="277711"/>
          </a:xfrm>
        </p:grpSpPr>
        <p:sp>
          <p:nvSpPr>
            <p:cNvPr id="3" name="Freeform 3"/>
            <p:cNvSpPr/>
            <p:nvPr/>
          </p:nvSpPr>
          <p:spPr>
            <a:xfrm>
              <a:off x="16891" y="16891"/>
              <a:ext cx="24383999" cy="243840"/>
            </a:xfrm>
            <a:custGeom>
              <a:avLst/>
              <a:gdLst/>
              <a:ahLst/>
              <a:cxnLst/>
              <a:rect l="l" t="t" r="r" b="b"/>
              <a:pathLst>
                <a:path w="24383999" h="243840">
                  <a:moveTo>
                    <a:pt x="0" y="0"/>
                  </a:moveTo>
                  <a:lnTo>
                    <a:pt x="24383999" y="0"/>
                  </a:lnTo>
                  <a:lnTo>
                    <a:pt x="24383999" y="243840"/>
                  </a:lnTo>
                  <a:lnTo>
                    <a:pt x="0" y="243840"/>
                  </a:lnTo>
                  <a:close/>
                </a:path>
              </a:pathLst>
            </a:custGeom>
            <a:solidFill>
              <a:srgbClr val="C62828"/>
            </a:solidFill>
          </p:spPr>
          <p:txBody>
            <a:bodyPr/>
            <a:lstStyle/>
            <a:p>
              <a:endParaRPr lang="en-PK"/>
            </a:p>
          </p:txBody>
        </p:sp>
        <p:sp>
          <p:nvSpPr>
            <p:cNvPr id="4" name="Freeform 4"/>
            <p:cNvSpPr/>
            <p:nvPr/>
          </p:nvSpPr>
          <p:spPr>
            <a:xfrm>
              <a:off x="0" y="0"/>
              <a:ext cx="24417782" cy="277624"/>
            </a:xfrm>
            <a:custGeom>
              <a:avLst/>
              <a:gdLst/>
              <a:ahLst/>
              <a:cxnLst/>
              <a:rect l="l" t="t" r="r" b="b"/>
              <a:pathLst>
                <a:path w="24417782" h="277624">
                  <a:moveTo>
                    <a:pt x="16891" y="0"/>
                  </a:moveTo>
                  <a:lnTo>
                    <a:pt x="24400890" y="0"/>
                  </a:lnTo>
                  <a:cubicBezTo>
                    <a:pt x="24410290" y="0"/>
                    <a:pt x="24417782" y="7620"/>
                    <a:pt x="24417782" y="16891"/>
                  </a:cubicBezTo>
                  <a:lnTo>
                    <a:pt x="24417782" y="260731"/>
                  </a:lnTo>
                  <a:cubicBezTo>
                    <a:pt x="24417782" y="270129"/>
                    <a:pt x="24410163" y="277622"/>
                    <a:pt x="24400890" y="277622"/>
                  </a:cubicBezTo>
                  <a:lnTo>
                    <a:pt x="16891" y="277622"/>
                  </a:lnTo>
                  <a:cubicBezTo>
                    <a:pt x="7620" y="277749"/>
                    <a:pt x="0" y="270129"/>
                    <a:pt x="0" y="260731"/>
                  </a:cubicBezTo>
                  <a:lnTo>
                    <a:pt x="0" y="16891"/>
                  </a:lnTo>
                  <a:cubicBezTo>
                    <a:pt x="0" y="7620"/>
                    <a:pt x="7620" y="0"/>
                    <a:pt x="16891" y="0"/>
                  </a:cubicBezTo>
                  <a:moveTo>
                    <a:pt x="16891" y="33909"/>
                  </a:moveTo>
                  <a:lnTo>
                    <a:pt x="16891" y="16891"/>
                  </a:lnTo>
                  <a:lnTo>
                    <a:pt x="33909" y="16891"/>
                  </a:lnTo>
                  <a:lnTo>
                    <a:pt x="33909" y="260731"/>
                  </a:lnTo>
                  <a:lnTo>
                    <a:pt x="16891" y="260731"/>
                  </a:lnTo>
                  <a:lnTo>
                    <a:pt x="16891" y="243840"/>
                  </a:lnTo>
                  <a:lnTo>
                    <a:pt x="24400890" y="243840"/>
                  </a:lnTo>
                  <a:lnTo>
                    <a:pt x="24400890" y="260731"/>
                  </a:lnTo>
                  <a:lnTo>
                    <a:pt x="24384000" y="260731"/>
                  </a:lnTo>
                  <a:lnTo>
                    <a:pt x="24384000" y="16891"/>
                  </a:lnTo>
                  <a:lnTo>
                    <a:pt x="24400890" y="16891"/>
                  </a:lnTo>
                  <a:lnTo>
                    <a:pt x="24400890" y="33909"/>
                  </a:lnTo>
                  <a:lnTo>
                    <a:pt x="16891" y="33909"/>
                  </a:lnTo>
                  <a:close/>
                </a:path>
              </a:pathLst>
            </a:custGeom>
            <a:solidFill>
              <a:srgbClr val="C62828"/>
            </a:solidFill>
          </p:spPr>
          <p:txBody>
            <a:bodyPr/>
            <a:lstStyle/>
            <a:p>
              <a:endParaRPr lang="en-PK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-12697" y="10082279"/>
            <a:ext cx="18313403" cy="208283"/>
            <a:chOff x="0" y="0"/>
            <a:chExt cx="24417871" cy="277711"/>
          </a:xfrm>
        </p:grpSpPr>
        <p:sp>
          <p:nvSpPr>
            <p:cNvPr id="6" name="Freeform 6"/>
            <p:cNvSpPr/>
            <p:nvPr/>
          </p:nvSpPr>
          <p:spPr>
            <a:xfrm>
              <a:off x="16891" y="16891"/>
              <a:ext cx="24383999" cy="243840"/>
            </a:xfrm>
            <a:custGeom>
              <a:avLst/>
              <a:gdLst/>
              <a:ahLst/>
              <a:cxnLst/>
              <a:rect l="l" t="t" r="r" b="b"/>
              <a:pathLst>
                <a:path w="24383999" h="243840">
                  <a:moveTo>
                    <a:pt x="0" y="0"/>
                  </a:moveTo>
                  <a:lnTo>
                    <a:pt x="24383999" y="0"/>
                  </a:lnTo>
                  <a:lnTo>
                    <a:pt x="24383999" y="243840"/>
                  </a:lnTo>
                  <a:lnTo>
                    <a:pt x="0" y="243840"/>
                  </a:lnTo>
                  <a:close/>
                </a:path>
              </a:pathLst>
            </a:custGeom>
            <a:solidFill>
              <a:srgbClr val="C62828"/>
            </a:solidFill>
          </p:spPr>
          <p:txBody>
            <a:bodyPr/>
            <a:lstStyle/>
            <a:p>
              <a:endParaRPr lang="en-PK"/>
            </a:p>
          </p:txBody>
        </p:sp>
        <p:sp>
          <p:nvSpPr>
            <p:cNvPr id="7" name="Freeform 7"/>
            <p:cNvSpPr/>
            <p:nvPr/>
          </p:nvSpPr>
          <p:spPr>
            <a:xfrm>
              <a:off x="0" y="0"/>
              <a:ext cx="24417782" cy="277624"/>
            </a:xfrm>
            <a:custGeom>
              <a:avLst/>
              <a:gdLst/>
              <a:ahLst/>
              <a:cxnLst/>
              <a:rect l="l" t="t" r="r" b="b"/>
              <a:pathLst>
                <a:path w="24417782" h="277624">
                  <a:moveTo>
                    <a:pt x="16891" y="0"/>
                  </a:moveTo>
                  <a:lnTo>
                    <a:pt x="24400890" y="0"/>
                  </a:lnTo>
                  <a:cubicBezTo>
                    <a:pt x="24410290" y="0"/>
                    <a:pt x="24417782" y="7620"/>
                    <a:pt x="24417782" y="16891"/>
                  </a:cubicBezTo>
                  <a:lnTo>
                    <a:pt x="24417782" y="260731"/>
                  </a:lnTo>
                  <a:cubicBezTo>
                    <a:pt x="24417782" y="270129"/>
                    <a:pt x="24410163" y="277622"/>
                    <a:pt x="24400890" y="277622"/>
                  </a:cubicBezTo>
                  <a:lnTo>
                    <a:pt x="16891" y="277622"/>
                  </a:lnTo>
                  <a:cubicBezTo>
                    <a:pt x="7620" y="277749"/>
                    <a:pt x="0" y="270129"/>
                    <a:pt x="0" y="260731"/>
                  </a:cubicBezTo>
                  <a:lnTo>
                    <a:pt x="0" y="16891"/>
                  </a:lnTo>
                  <a:cubicBezTo>
                    <a:pt x="0" y="7620"/>
                    <a:pt x="7620" y="0"/>
                    <a:pt x="16891" y="0"/>
                  </a:cubicBezTo>
                  <a:moveTo>
                    <a:pt x="16891" y="33909"/>
                  </a:moveTo>
                  <a:lnTo>
                    <a:pt x="16891" y="16891"/>
                  </a:lnTo>
                  <a:lnTo>
                    <a:pt x="33909" y="16891"/>
                  </a:lnTo>
                  <a:lnTo>
                    <a:pt x="33909" y="260731"/>
                  </a:lnTo>
                  <a:lnTo>
                    <a:pt x="16891" y="260731"/>
                  </a:lnTo>
                  <a:lnTo>
                    <a:pt x="16891" y="243840"/>
                  </a:lnTo>
                  <a:lnTo>
                    <a:pt x="24400890" y="243840"/>
                  </a:lnTo>
                  <a:lnTo>
                    <a:pt x="24400890" y="260731"/>
                  </a:lnTo>
                  <a:lnTo>
                    <a:pt x="24384000" y="260731"/>
                  </a:lnTo>
                  <a:lnTo>
                    <a:pt x="24384000" y="16891"/>
                  </a:lnTo>
                  <a:lnTo>
                    <a:pt x="24400890" y="16891"/>
                  </a:lnTo>
                  <a:lnTo>
                    <a:pt x="24400890" y="33909"/>
                  </a:lnTo>
                  <a:lnTo>
                    <a:pt x="16891" y="33909"/>
                  </a:lnTo>
                  <a:close/>
                </a:path>
              </a:pathLst>
            </a:custGeom>
            <a:solidFill>
              <a:srgbClr val="C62828"/>
            </a:solidFill>
          </p:spPr>
          <p:txBody>
            <a:bodyPr/>
            <a:lstStyle/>
            <a:p>
              <a:endParaRPr lang="en-PK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-12697" y="170183"/>
            <a:ext cx="939803" cy="9937499"/>
            <a:chOff x="0" y="0"/>
            <a:chExt cx="1253071" cy="13249999"/>
          </a:xfrm>
        </p:grpSpPr>
        <p:sp>
          <p:nvSpPr>
            <p:cNvPr id="9" name="Freeform 9"/>
            <p:cNvSpPr/>
            <p:nvPr/>
          </p:nvSpPr>
          <p:spPr>
            <a:xfrm>
              <a:off x="16891" y="16891"/>
              <a:ext cx="1219200" cy="13216128"/>
            </a:xfrm>
            <a:custGeom>
              <a:avLst/>
              <a:gdLst/>
              <a:ahLst/>
              <a:cxnLst/>
              <a:rect l="l" t="t" r="r" b="b"/>
              <a:pathLst>
                <a:path w="1219200" h="13216128">
                  <a:moveTo>
                    <a:pt x="0" y="0"/>
                  </a:moveTo>
                  <a:lnTo>
                    <a:pt x="1219200" y="0"/>
                  </a:lnTo>
                  <a:lnTo>
                    <a:pt x="1219200" y="13216128"/>
                  </a:lnTo>
                  <a:lnTo>
                    <a:pt x="0" y="13216128"/>
                  </a:lnTo>
                  <a:close/>
                </a:path>
              </a:pathLst>
            </a:custGeom>
            <a:solidFill>
              <a:srgbClr val="1565C0"/>
            </a:solidFill>
          </p:spPr>
          <p:txBody>
            <a:bodyPr/>
            <a:lstStyle/>
            <a:p>
              <a:endParaRPr lang="en-PK"/>
            </a:p>
          </p:txBody>
        </p:sp>
        <p:sp>
          <p:nvSpPr>
            <p:cNvPr id="10" name="Freeform 10"/>
            <p:cNvSpPr/>
            <p:nvPr/>
          </p:nvSpPr>
          <p:spPr>
            <a:xfrm>
              <a:off x="0" y="0"/>
              <a:ext cx="1252982" cy="13249909"/>
            </a:xfrm>
            <a:custGeom>
              <a:avLst/>
              <a:gdLst/>
              <a:ahLst/>
              <a:cxnLst/>
              <a:rect l="l" t="t" r="r" b="b"/>
              <a:pathLst>
                <a:path w="1252982" h="13249909">
                  <a:moveTo>
                    <a:pt x="16891" y="0"/>
                  </a:moveTo>
                  <a:lnTo>
                    <a:pt x="1236091" y="0"/>
                  </a:lnTo>
                  <a:cubicBezTo>
                    <a:pt x="1245489" y="0"/>
                    <a:pt x="1252982" y="7620"/>
                    <a:pt x="1252982" y="16891"/>
                  </a:cubicBezTo>
                  <a:lnTo>
                    <a:pt x="1252982" y="13233019"/>
                  </a:lnTo>
                  <a:cubicBezTo>
                    <a:pt x="1252982" y="13242417"/>
                    <a:pt x="1245362" y="13249909"/>
                    <a:pt x="1236091" y="13249909"/>
                  </a:cubicBezTo>
                  <a:lnTo>
                    <a:pt x="16891" y="13249909"/>
                  </a:lnTo>
                  <a:cubicBezTo>
                    <a:pt x="7493" y="13249909"/>
                    <a:pt x="0" y="13242289"/>
                    <a:pt x="0" y="13233019"/>
                  </a:cubicBezTo>
                  <a:lnTo>
                    <a:pt x="0" y="16891"/>
                  </a:lnTo>
                  <a:cubicBezTo>
                    <a:pt x="0" y="7620"/>
                    <a:pt x="7620" y="0"/>
                    <a:pt x="16891" y="0"/>
                  </a:cubicBezTo>
                  <a:moveTo>
                    <a:pt x="16891" y="33909"/>
                  </a:moveTo>
                  <a:lnTo>
                    <a:pt x="16891" y="16891"/>
                  </a:lnTo>
                  <a:lnTo>
                    <a:pt x="33909" y="16891"/>
                  </a:lnTo>
                  <a:lnTo>
                    <a:pt x="33909" y="13233019"/>
                  </a:lnTo>
                  <a:lnTo>
                    <a:pt x="16891" y="13233019"/>
                  </a:lnTo>
                  <a:lnTo>
                    <a:pt x="16891" y="13216128"/>
                  </a:lnTo>
                  <a:lnTo>
                    <a:pt x="1236091" y="13216128"/>
                  </a:lnTo>
                  <a:lnTo>
                    <a:pt x="1236091" y="13233019"/>
                  </a:lnTo>
                  <a:lnTo>
                    <a:pt x="1219200" y="13233019"/>
                  </a:lnTo>
                  <a:lnTo>
                    <a:pt x="1219200" y="16891"/>
                  </a:lnTo>
                  <a:lnTo>
                    <a:pt x="1236091" y="16891"/>
                  </a:lnTo>
                  <a:lnTo>
                    <a:pt x="1236091" y="33909"/>
                  </a:lnTo>
                  <a:lnTo>
                    <a:pt x="16891" y="33909"/>
                  </a:lnTo>
                  <a:close/>
                </a:path>
              </a:pathLst>
            </a:custGeom>
            <a:solidFill>
              <a:srgbClr val="1565C0"/>
            </a:solidFill>
          </p:spPr>
          <p:txBody>
            <a:bodyPr/>
            <a:lstStyle/>
            <a:p>
              <a:endParaRPr lang="en-PK"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280160" y="1828800"/>
            <a:ext cx="16459200" cy="2011680"/>
            <a:chOff x="0" y="0"/>
            <a:chExt cx="21945600" cy="268224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21945600" cy="2682240"/>
            </a:xfrm>
            <a:custGeom>
              <a:avLst/>
              <a:gdLst/>
              <a:ahLst/>
              <a:cxnLst/>
              <a:rect l="l" t="t" r="r" b="b"/>
              <a:pathLst>
                <a:path w="21945600" h="2682240">
                  <a:moveTo>
                    <a:pt x="0" y="0"/>
                  </a:moveTo>
                  <a:lnTo>
                    <a:pt x="21945600" y="0"/>
                  </a:lnTo>
                  <a:lnTo>
                    <a:pt x="21945600" y="2682240"/>
                  </a:lnTo>
                  <a:lnTo>
                    <a:pt x="0" y="268224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109423" b="-109423"/>
              </a:stretch>
            </a:blipFill>
          </p:spPr>
          <p:txBody>
            <a:bodyPr/>
            <a:lstStyle/>
            <a:p>
              <a:endParaRPr lang="en-PK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28575"/>
              <a:ext cx="21945600" cy="271081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8640"/>
                </a:lnSpc>
              </a:pPr>
              <a:r>
                <a:rPr lang="en-US" sz="7200" b="1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INTESTINAL OBSTRUCTION</a:t>
              </a:r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1267463" y="5382263"/>
            <a:ext cx="10083803" cy="135131"/>
            <a:chOff x="0" y="0"/>
            <a:chExt cx="13445071" cy="180175"/>
          </a:xfrm>
        </p:grpSpPr>
        <p:sp>
          <p:nvSpPr>
            <p:cNvPr id="15" name="Freeform 15"/>
            <p:cNvSpPr/>
            <p:nvPr/>
          </p:nvSpPr>
          <p:spPr>
            <a:xfrm>
              <a:off x="16891" y="16891"/>
              <a:ext cx="13411199" cy="146304"/>
            </a:xfrm>
            <a:custGeom>
              <a:avLst/>
              <a:gdLst/>
              <a:ahLst/>
              <a:cxnLst/>
              <a:rect l="l" t="t" r="r" b="b"/>
              <a:pathLst>
                <a:path w="13411199" h="146304">
                  <a:moveTo>
                    <a:pt x="0" y="0"/>
                  </a:moveTo>
                  <a:lnTo>
                    <a:pt x="13411199" y="0"/>
                  </a:lnTo>
                  <a:lnTo>
                    <a:pt x="13411199" y="146304"/>
                  </a:lnTo>
                  <a:lnTo>
                    <a:pt x="0" y="146304"/>
                  </a:lnTo>
                  <a:close/>
                </a:path>
              </a:pathLst>
            </a:custGeom>
            <a:solidFill>
              <a:srgbClr val="C62828"/>
            </a:solidFill>
          </p:spPr>
          <p:txBody>
            <a:bodyPr/>
            <a:lstStyle/>
            <a:p>
              <a:endParaRPr lang="en-PK"/>
            </a:p>
          </p:txBody>
        </p:sp>
        <p:sp>
          <p:nvSpPr>
            <p:cNvPr id="16" name="Freeform 16"/>
            <p:cNvSpPr/>
            <p:nvPr/>
          </p:nvSpPr>
          <p:spPr>
            <a:xfrm>
              <a:off x="0" y="0"/>
              <a:ext cx="13444982" cy="180088"/>
            </a:xfrm>
            <a:custGeom>
              <a:avLst/>
              <a:gdLst/>
              <a:ahLst/>
              <a:cxnLst/>
              <a:rect l="l" t="t" r="r" b="b"/>
              <a:pathLst>
                <a:path w="13444982" h="180088">
                  <a:moveTo>
                    <a:pt x="16891" y="0"/>
                  </a:moveTo>
                  <a:lnTo>
                    <a:pt x="13428090" y="0"/>
                  </a:lnTo>
                  <a:cubicBezTo>
                    <a:pt x="13437490" y="0"/>
                    <a:pt x="13444982" y="7620"/>
                    <a:pt x="13444982" y="16891"/>
                  </a:cubicBezTo>
                  <a:lnTo>
                    <a:pt x="13444982" y="163195"/>
                  </a:lnTo>
                  <a:cubicBezTo>
                    <a:pt x="13444982" y="172593"/>
                    <a:pt x="13437363" y="180086"/>
                    <a:pt x="13428090" y="180086"/>
                  </a:cubicBezTo>
                  <a:lnTo>
                    <a:pt x="16891" y="180086"/>
                  </a:lnTo>
                  <a:cubicBezTo>
                    <a:pt x="7620" y="180213"/>
                    <a:pt x="0" y="172593"/>
                    <a:pt x="0" y="163195"/>
                  </a:cubicBezTo>
                  <a:lnTo>
                    <a:pt x="0" y="16891"/>
                  </a:lnTo>
                  <a:cubicBezTo>
                    <a:pt x="0" y="7620"/>
                    <a:pt x="7620" y="0"/>
                    <a:pt x="16891" y="0"/>
                  </a:cubicBezTo>
                  <a:moveTo>
                    <a:pt x="16891" y="33909"/>
                  </a:moveTo>
                  <a:lnTo>
                    <a:pt x="16891" y="16891"/>
                  </a:lnTo>
                  <a:lnTo>
                    <a:pt x="33909" y="16891"/>
                  </a:lnTo>
                  <a:lnTo>
                    <a:pt x="33909" y="163195"/>
                  </a:lnTo>
                  <a:lnTo>
                    <a:pt x="16891" y="163195"/>
                  </a:lnTo>
                  <a:lnTo>
                    <a:pt x="16891" y="146304"/>
                  </a:lnTo>
                  <a:lnTo>
                    <a:pt x="13428090" y="146304"/>
                  </a:lnTo>
                  <a:lnTo>
                    <a:pt x="13428090" y="163195"/>
                  </a:lnTo>
                  <a:lnTo>
                    <a:pt x="13411200" y="163195"/>
                  </a:lnTo>
                  <a:lnTo>
                    <a:pt x="13411200" y="16891"/>
                  </a:lnTo>
                  <a:lnTo>
                    <a:pt x="13428090" y="16891"/>
                  </a:lnTo>
                  <a:lnTo>
                    <a:pt x="13428090" y="33909"/>
                  </a:lnTo>
                  <a:lnTo>
                    <a:pt x="16891" y="33909"/>
                  </a:lnTo>
                  <a:close/>
                </a:path>
              </a:pathLst>
            </a:custGeom>
            <a:solidFill>
              <a:srgbClr val="C62828"/>
            </a:solidFill>
          </p:spPr>
          <p:txBody>
            <a:bodyPr/>
            <a:lstStyle/>
            <a:p>
              <a:endParaRPr lang="en-PK"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1280160" y="6583680"/>
            <a:ext cx="16459200" cy="768096"/>
            <a:chOff x="0" y="0"/>
            <a:chExt cx="21945600" cy="1024128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21945600" cy="1024128"/>
            </a:xfrm>
            <a:custGeom>
              <a:avLst/>
              <a:gdLst/>
              <a:ahLst/>
              <a:cxnLst/>
              <a:rect l="l" t="t" r="r" b="b"/>
              <a:pathLst>
                <a:path w="21945600" h="1024128">
                  <a:moveTo>
                    <a:pt x="0" y="0"/>
                  </a:moveTo>
                  <a:lnTo>
                    <a:pt x="21945600" y="0"/>
                  </a:lnTo>
                  <a:lnTo>
                    <a:pt x="21945600" y="1024128"/>
                  </a:lnTo>
                  <a:lnTo>
                    <a:pt x="0" y="1024128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367536" b="-367536"/>
              </a:stretch>
            </a:blipFill>
          </p:spPr>
          <p:txBody>
            <a:bodyPr/>
            <a:lstStyle/>
            <a:p>
              <a:endParaRPr lang="en-PK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0" y="-28575"/>
              <a:ext cx="21945600" cy="1052703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4320"/>
                </a:lnSpc>
              </a:pPr>
              <a:r>
                <a:rPr lang="en-US" sz="3600" b="1">
                  <a:solidFill>
                    <a:srgbClr val="F57F17"/>
                  </a:solidFill>
                  <a:latin typeface="Arial Bold"/>
                  <a:ea typeface="Arial Bold"/>
                  <a:cs typeface="Arial Bold"/>
                  <a:sym typeface="Arial Bold"/>
                </a:rPr>
                <a:t>Prof. Zahid Mahmood </a:t>
              </a: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EF4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2697" y="-12697"/>
            <a:ext cx="18313403" cy="1525019"/>
            <a:chOff x="0" y="0"/>
            <a:chExt cx="24417871" cy="2033359"/>
          </a:xfrm>
        </p:grpSpPr>
        <p:sp>
          <p:nvSpPr>
            <p:cNvPr id="3" name="Freeform 3"/>
            <p:cNvSpPr/>
            <p:nvPr/>
          </p:nvSpPr>
          <p:spPr>
            <a:xfrm>
              <a:off x="16891" y="16891"/>
              <a:ext cx="24383999" cy="1999488"/>
            </a:xfrm>
            <a:custGeom>
              <a:avLst/>
              <a:gdLst/>
              <a:ahLst/>
              <a:cxnLst/>
              <a:rect l="l" t="t" r="r" b="b"/>
              <a:pathLst>
                <a:path w="24383999" h="1999488">
                  <a:moveTo>
                    <a:pt x="0" y="0"/>
                  </a:moveTo>
                  <a:lnTo>
                    <a:pt x="24383999" y="0"/>
                  </a:lnTo>
                  <a:lnTo>
                    <a:pt x="24383999" y="1999488"/>
                  </a:lnTo>
                  <a:lnTo>
                    <a:pt x="0" y="1999488"/>
                  </a:lnTo>
                  <a:close/>
                </a:path>
              </a:pathLst>
            </a:custGeom>
            <a:solidFill>
              <a:srgbClr val="006064"/>
            </a:solidFill>
          </p:spPr>
          <p:txBody>
            <a:bodyPr/>
            <a:lstStyle/>
            <a:p>
              <a:endParaRPr lang="en-PK"/>
            </a:p>
          </p:txBody>
        </p:sp>
        <p:sp>
          <p:nvSpPr>
            <p:cNvPr id="4" name="Freeform 4"/>
            <p:cNvSpPr/>
            <p:nvPr/>
          </p:nvSpPr>
          <p:spPr>
            <a:xfrm>
              <a:off x="0" y="0"/>
              <a:ext cx="24417782" cy="2033270"/>
            </a:xfrm>
            <a:custGeom>
              <a:avLst/>
              <a:gdLst/>
              <a:ahLst/>
              <a:cxnLst/>
              <a:rect l="l" t="t" r="r" b="b"/>
              <a:pathLst>
                <a:path w="24417782" h="2033270">
                  <a:moveTo>
                    <a:pt x="16891" y="0"/>
                  </a:moveTo>
                  <a:lnTo>
                    <a:pt x="24400890" y="0"/>
                  </a:lnTo>
                  <a:cubicBezTo>
                    <a:pt x="24410290" y="0"/>
                    <a:pt x="24417782" y="7620"/>
                    <a:pt x="24417782" y="16891"/>
                  </a:cubicBezTo>
                  <a:lnTo>
                    <a:pt x="24417782" y="2016379"/>
                  </a:lnTo>
                  <a:cubicBezTo>
                    <a:pt x="24417782" y="2025777"/>
                    <a:pt x="24410163" y="2033270"/>
                    <a:pt x="24400890" y="2033270"/>
                  </a:cubicBezTo>
                  <a:lnTo>
                    <a:pt x="16891" y="2033270"/>
                  </a:lnTo>
                  <a:cubicBezTo>
                    <a:pt x="7493" y="2033270"/>
                    <a:pt x="0" y="2025650"/>
                    <a:pt x="0" y="2016379"/>
                  </a:cubicBezTo>
                  <a:lnTo>
                    <a:pt x="0" y="16891"/>
                  </a:lnTo>
                  <a:cubicBezTo>
                    <a:pt x="0" y="7620"/>
                    <a:pt x="7620" y="0"/>
                    <a:pt x="16891" y="0"/>
                  </a:cubicBezTo>
                  <a:moveTo>
                    <a:pt x="16891" y="33909"/>
                  </a:moveTo>
                  <a:lnTo>
                    <a:pt x="16891" y="16891"/>
                  </a:lnTo>
                  <a:lnTo>
                    <a:pt x="33909" y="16891"/>
                  </a:lnTo>
                  <a:lnTo>
                    <a:pt x="33909" y="2016379"/>
                  </a:lnTo>
                  <a:lnTo>
                    <a:pt x="16891" y="2016379"/>
                  </a:lnTo>
                  <a:lnTo>
                    <a:pt x="16891" y="1999488"/>
                  </a:lnTo>
                  <a:lnTo>
                    <a:pt x="24400890" y="1999488"/>
                  </a:lnTo>
                  <a:lnTo>
                    <a:pt x="24400890" y="2016379"/>
                  </a:lnTo>
                  <a:lnTo>
                    <a:pt x="24384000" y="2016379"/>
                  </a:lnTo>
                  <a:lnTo>
                    <a:pt x="24384000" y="16891"/>
                  </a:lnTo>
                  <a:lnTo>
                    <a:pt x="24400890" y="16891"/>
                  </a:lnTo>
                  <a:lnTo>
                    <a:pt x="24400890" y="33909"/>
                  </a:lnTo>
                  <a:lnTo>
                    <a:pt x="16891" y="33909"/>
                  </a:lnTo>
                  <a:close/>
                </a:path>
              </a:pathLst>
            </a:custGeom>
            <a:solidFill>
              <a:srgbClr val="006064"/>
            </a:solidFill>
          </p:spPr>
          <p:txBody>
            <a:bodyPr/>
            <a:lstStyle/>
            <a:p>
              <a:endParaRPr lang="en-PK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512064" y="0"/>
            <a:ext cx="17263872" cy="1499616"/>
            <a:chOff x="0" y="0"/>
            <a:chExt cx="23018496" cy="1999488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3018496" cy="1999488"/>
            </a:xfrm>
            <a:custGeom>
              <a:avLst/>
              <a:gdLst/>
              <a:ahLst/>
              <a:cxnLst/>
              <a:rect l="l" t="t" r="r" b="b"/>
              <a:pathLst>
                <a:path w="23018496" h="1999488">
                  <a:moveTo>
                    <a:pt x="0" y="0"/>
                  </a:moveTo>
                  <a:lnTo>
                    <a:pt x="23018496" y="0"/>
                  </a:lnTo>
                  <a:lnTo>
                    <a:pt x="23018496" y="1999488"/>
                  </a:lnTo>
                  <a:lnTo>
                    <a:pt x="0" y="1999488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174315" b="-174315"/>
              </a:stretch>
            </a:blipFill>
          </p:spPr>
          <p:txBody>
            <a:bodyPr/>
            <a:lstStyle/>
            <a:p>
              <a:endParaRPr lang="en-PK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19050"/>
              <a:ext cx="23018496" cy="2018538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5280"/>
                </a:lnSpc>
              </a:pPr>
              <a:r>
                <a:rPr lang="en-US" sz="4400" b="1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VOLVULUS — AXIAL ROTATION</a:t>
              </a: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457200" y="1645920"/>
            <a:ext cx="10332720" cy="5852160"/>
            <a:chOff x="0" y="0"/>
            <a:chExt cx="13776960" cy="780288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3776961" cy="7802880"/>
            </a:xfrm>
            <a:custGeom>
              <a:avLst/>
              <a:gdLst/>
              <a:ahLst/>
              <a:cxnLst/>
              <a:rect l="l" t="t" r="r" b="b"/>
              <a:pathLst>
                <a:path w="13776961" h="7802880">
                  <a:moveTo>
                    <a:pt x="0" y="0"/>
                  </a:moveTo>
                  <a:lnTo>
                    <a:pt x="13776961" y="0"/>
                  </a:lnTo>
                  <a:lnTo>
                    <a:pt x="13776961" y="7802880"/>
                  </a:lnTo>
                  <a:lnTo>
                    <a:pt x="0" y="780288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22667" r="-22667"/>
              </a:stretch>
            </a:blipFill>
          </p:spPr>
          <p:txBody>
            <a:bodyPr/>
            <a:lstStyle/>
            <a:p>
              <a:endParaRPr lang="en-PK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38100"/>
              <a:ext cx="13776960" cy="7840980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marL="1351280" lvl="1" indent="-675640" algn="l">
                <a:lnSpc>
                  <a:spcPts val="6719"/>
                </a:lnSpc>
                <a:buFont typeface="Arial"/>
                <a:buChar char="•"/>
              </a:pPr>
              <a:r>
                <a:rPr lang="en-US" sz="5599">
                  <a:solidFill>
                    <a:srgbClr val="1A1A2E"/>
                  </a:solidFill>
                  <a:latin typeface="Arial"/>
                  <a:ea typeface="Arial"/>
                  <a:cs typeface="Arial"/>
                  <a:sym typeface="Arial"/>
                </a:rPr>
                <a:t>Sigmoid: most common adult volvulus</a:t>
              </a:r>
            </a:p>
            <a:p>
              <a:pPr marL="1351280" lvl="1" indent="-675640" algn="l">
                <a:lnSpc>
                  <a:spcPts val="6719"/>
                </a:lnSpc>
                <a:buFont typeface="Arial"/>
                <a:buChar char="•"/>
              </a:pPr>
              <a:r>
                <a:rPr lang="en-US" sz="5599">
                  <a:solidFill>
                    <a:srgbClr val="1A1A2E"/>
                  </a:solidFill>
                  <a:latin typeface="Arial"/>
                  <a:ea typeface="Arial"/>
                  <a:cs typeface="Arial"/>
                  <a:sym typeface="Arial"/>
                </a:rPr>
                <a:t>&gt;360° torsion = mesenteric occlusion</a:t>
              </a:r>
            </a:p>
            <a:p>
              <a:pPr marL="1351280" lvl="1" indent="-675640" algn="l">
                <a:lnSpc>
                  <a:spcPts val="6719"/>
                </a:lnSpc>
                <a:buFont typeface="Arial"/>
                <a:buChar char="•"/>
              </a:pPr>
              <a:r>
                <a:rPr lang="en-US" sz="5599" b="1">
                  <a:solidFill>
                    <a:srgbClr val="006064"/>
                  </a:solidFill>
                  <a:latin typeface="Arial Bold"/>
                  <a:ea typeface="Arial Bold"/>
                  <a:cs typeface="Arial Bold"/>
                  <a:sym typeface="Arial Bold"/>
                </a:rPr>
                <a:t>Sigmoidoscopy + flatus tube first</a:t>
              </a: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1045190" y="1626870"/>
            <a:ext cx="6804660" cy="5890260"/>
            <a:chOff x="0" y="0"/>
            <a:chExt cx="9072880" cy="7853680"/>
          </a:xfrm>
        </p:grpSpPr>
        <p:sp>
          <p:nvSpPr>
            <p:cNvPr id="12" name="Freeform 12"/>
            <p:cNvSpPr/>
            <p:nvPr/>
          </p:nvSpPr>
          <p:spPr>
            <a:xfrm>
              <a:off x="25400" y="25400"/>
              <a:ext cx="9022080" cy="7802880"/>
            </a:xfrm>
            <a:custGeom>
              <a:avLst/>
              <a:gdLst/>
              <a:ahLst/>
              <a:cxnLst/>
              <a:rect l="l" t="t" r="r" b="b"/>
              <a:pathLst>
                <a:path w="9022080" h="7802880">
                  <a:moveTo>
                    <a:pt x="0" y="0"/>
                  </a:moveTo>
                  <a:lnTo>
                    <a:pt x="9022080" y="0"/>
                  </a:lnTo>
                  <a:lnTo>
                    <a:pt x="9022080" y="7802880"/>
                  </a:lnTo>
                  <a:lnTo>
                    <a:pt x="0" y="7802880"/>
                  </a:lnTo>
                  <a:close/>
                </a:path>
              </a:pathLst>
            </a:custGeom>
            <a:blipFill>
              <a:blip r:embed="rId3"/>
              <a:stretch>
                <a:fillRect t="-9720" b="-9720"/>
              </a:stretch>
            </a:blipFill>
          </p:spPr>
          <p:txBody>
            <a:bodyPr/>
            <a:lstStyle/>
            <a:p>
              <a:endParaRPr lang="en-PK"/>
            </a:p>
          </p:txBody>
        </p:sp>
        <p:sp>
          <p:nvSpPr>
            <p:cNvPr id="13" name="Freeform 13"/>
            <p:cNvSpPr/>
            <p:nvPr/>
          </p:nvSpPr>
          <p:spPr>
            <a:xfrm>
              <a:off x="0" y="0"/>
              <a:ext cx="9072880" cy="7853680"/>
            </a:xfrm>
            <a:custGeom>
              <a:avLst/>
              <a:gdLst/>
              <a:ahLst/>
              <a:cxnLst/>
              <a:rect l="l" t="t" r="r" b="b"/>
              <a:pathLst>
                <a:path w="9072880" h="7853680">
                  <a:moveTo>
                    <a:pt x="25400" y="0"/>
                  </a:moveTo>
                  <a:lnTo>
                    <a:pt x="9047480" y="0"/>
                  </a:lnTo>
                  <a:cubicBezTo>
                    <a:pt x="9061450" y="0"/>
                    <a:pt x="9072880" y="11430"/>
                    <a:pt x="9072880" y="25400"/>
                  </a:cubicBezTo>
                  <a:lnTo>
                    <a:pt x="9072880" y="7828280"/>
                  </a:lnTo>
                  <a:cubicBezTo>
                    <a:pt x="9072880" y="7842250"/>
                    <a:pt x="9061450" y="7853680"/>
                    <a:pt x="9047480" y="7853680"/>
                  </a:cubicBezTo>
                  <a:lnTo>
                    <a:pt x="25400" y="7853680"/>
                  </a:lnTo>
                  <a:cubicBezTo>
                    <a:pt x="11430" y="7853680"/>
                    <a:pt x="0" y="7842250"/>
                    <a:pt x="0" y="7828280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7828280"/>
                  </a:lnTo>
                  <a:lnTo>
                    <a:pt x="25400" y="7828280"/>
                  </a:lnTo>
                  <a:lnTo>
                    <a:pt x="25400" y="7802880"/>
                  </a:lnTo>
                  <a:lnTo>
                    <a:pt x="9047480" y="7802880"/>
                  </a:lnTo>
                  <a:lnTo>
                    <a:pt x="9047480" y="7828280"/>
                  </a:lnTo>
                  <a:lnTo>
                    <a:pt x="9022080" y="7828280"/>
                  </a:lnTo>
                  <a:lnTo>
                    <a:pt x="9022080" y="25400"/>
                  </a:lnTo>
                  <a:lnTo>
                    <a:pt x="9047480" y="25400"/>
                  </a:lnTo>
                  <a:lnTo>
                    <a:pt x="9047480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006064"/>
            </a:solidFill>
          </p:spPr>
          <p:txBody>
            <a:bodyPr/>
            <a:lstStyle/>
            <a:p>
              <a:endParaRPr lang="en-PK"/>
            </a:p>
          </p:txBody>
        </p:sp>
      </p:grpSp>
      <p:graphicFrame>
        <p:nvGraphicFramePr>
          <p:cNvPr id="14" name="Table 14"/>
          <p:cNvGraphicFramePr>
            <a:graphicFrameLocks noGrp="1"/>
          </p:cNvGraphicFramePr>
          <p:nvPr/>
        </p:nvGraphicFramePr>
        <p:xfrm>
          <a:off x="365760" y="7827264"/>
          <a:ext cx="17526000" cy="4023805"/>
        </p:xfrm>
        <a:graphic>
          <a:graphicData uri="http://schemas.openxmlformats.org/drawingml/2006/table">
            <a:tbl>
              <a:tblPr/>
              <a:tblGrid>
                <a:gridCol w="584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4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842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84200">
                <a:tc>
                  <a:txBody>
                    <a:bodyPr/>
                    <a:lstStyle/>
                    <a:p>
                      <a:pPr algn="ctr">
                        <a:lnSpc>
                          <a:spcPts val="4560"/>
                        </a:lnSpc>
                        <a:defRPr/>
                      </a:pPr>
                      <a:r>
                        <a:rPr lang="en-US" sz="3800" b="1">
                          <a:solidFill>
                            <a:srgbClr val="FFFFFF"/>
                          </a:solidFill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TYPE</a:t>
                      </a:r>
                      <a:endParaRPr lang="en-US" sz="1100"/>
                    </a:p>
                  </a:txBody>
                  <a:tcPr marT="91440" marB="9144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06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4560"/>
                        </a:lnSpc>
                        <a:defRPr/>
                      </a:pPr>
                      <a:r>
                        <a:rPr lang="en-US" sz="3800" b="1">
                          <a:solidFill>
                            <a:srgbClr val="FFFFFF"/>
                          </a:solidFill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POPULATION</a:t>
                      </a:r>
                      <a:endParaRPr lang="en-US" sz="1100"/>
                    </a:p>
                  </a:txBody>
                  <a:tcPr marT="91440" marB="9144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06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4560"/>
                        </a:lnSpc>
                        <a:defRPr/>
                      </a:pPr>
                      <a:r>
                        <a:rPr lang="en-US" sz="3800" b="1">
                          <a:solidFill>
                            <a:srgbClr val="FFFFFF"/>
                          </a:solidFill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TREATMENT</a:t>
                      </a:r>
                      <a:endParaRPr lang="en-US" sz="1100"/>
                    </a:p>
                  </a:txBody>
                  <a:tcPr marT="91440" marB="9144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06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84200">
                <a:tc>
                  <a:txBody>
                    <a:bodyPr/>
                    <a:lstStyle/>
                    <a:p>
                      <a:pPr algn="ctr">
                        <a:lnSpc>
                          <a:spcPts val="4320"/>
                        </a:lnSpc>
                        <a:defRPr/>
                      </a:pPr>
                      <a:r>
                        <a:rPr lang="en-US" sz="3600">
                          <a:solidFill>
                            <a:srgbClr val="1A1A2E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Volvulus Neonatorum</a:t>
                      </a:r>
                      <a:endParaRPr lang="en-US" sz="1100"/>
                    </a:p>
                  </a:txBody>
                  <a:tcPr marT="91440" marB="9144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4320"/>
                        </a:lnSpc>
                        <a:defRPr/>
                      </a:pPr>
                      <a:r>
                        <a:rPr lang="en-US" sz="3600">
                          <a:solidFill>
                            <a:srgbClr val="1A1A2E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Neonates</a:t>
                      </a:r>
                      <a:endParaRPr lang="en-US" sz="1100"/>
                    </a:p>
                  </a:txBody>
                  <a:tcPr marT="91440" marB="9144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4320"/>
                        </a:lnSpc>
                        <a:defRPr/>
                      </a:pPr>
                      <a:r>
                        <a:rPr lang="en-US" sz="3600">
                          <a:solidFill>
                            <a:srgbClr val="1A1A2E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Emergency surgery (malrotation)</a:t>
                      </a:r>
                      <a:endParaRPr lang="en-US" sz="1100"/>
                    </a:p>
                  </a:txBody>
                  <a:tcPr marT="91440" marB="9144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84200">
                <a:tc>
                  <a:txBody>
                    <a:bodyPr/>
                    <a:lstStyle/>
                    <a:p>
                      <a:pPr algn="ctr">
                        <a:lnSpc>
                          <a:spcPts val="4320"/>
                        </a:lnSpc>
                        <a:defRPr/>
                      </a:pPr>
                      <a:r>
                        <a:rPr lang="en-US" sz="3600">
                          <a:solidFill>
                            <a:srgbClr val="1A1A2E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Sigmoid Volvulus</a:t>
                      </a:r>
                      <a:endParaRPr lang="en-US" sz="1100"/>
                    </a:p>
                  </a:txBody>
                  <a:tcPr marT="91440" marB="9144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4320"/>
                        </a:lnSpc>
                        <a:defRPr/>
                      </a:pPr>
                      <a:r>
                        <a:rPr lang="en-US" sz="3600">
                          <a:solidFill>
                            <a:srgbClr val="1A1A2E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Elderly</a:t>
                      </a:r>
                      <a:endParaRPr lang="en-US" sz="1100"/>
                    </a:p>
                  </a:txBody>
                  <a:tcPr marT="91440" marB="9144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4320"/>
                        </a:lnSpc>
                        <a:defRPr/>
                      </a:pPr>
                      <a:r>
                        <a:rPr lang="en-US" sz="3600">
                          <a:solidFill>
                            <a:srgbClr val="1A1A2E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Sigmoidoscopy → elective resection</a:t>
                      </a:r>
                      <a:endParaRPr lang="en-US" sz="1100"/>
                    </a:p>
                  </a:txBody>
                  <a:tcPr marT="91440" marB="9144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84200">
                <a:tc>
                  <a:txBody>
                    <a:bodyPr/>
                    <a:lstStyle/>
                    <a:p>
                      <a:pPr algn="ctr">
                        <a:lnSpc>
                          <a:spcPts val="4320"/>
                        </a:lnSpc>
                        <a:defRPr/>
                      </a:pPr>
                      <a:r>
                        <a:rPr lang="en-US" sz="3600">
                          <a:solidFill>
                            <a:srgbClr val="1A1A2E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Caecal Volvulus</a:t>
                      </a:r>
                      <a:endParaRPr lang="en-US" sz="1100"/>
                    </a:p>
                  </a:txBody>
                  <a:tcPr marT="91440" marB="9144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4320"/>
                        </a:lnSpc>
                        <a:defRPr/>
                      </a:pPr>
                      <a:r>
                        <a:rPr lang="en-US" sz="3600">
                          <a:solidFill>
                            <a:srgbClr val="1A1A2E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4th–5th decade</a:t>
                      </a:r>
                      <a:endParaRPr lang="en-US" sz="1100"/>
                    </a:p>
                  </a:txBody>
                  <a:tcPr marT="91440" marB="9144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4320"/>
                        </a:lnSpc>
                        <a:defRPr/>
                      </a:pPr>
                      <a:r>
                        <a:rPr lang="en-US" sz="3600">
                          <a:solidFill>
                            <a:srgbClr val="1A1A2E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Resection or caecopexy</a:t>
                      </a:r>
                      <a:endParaRPr lang="en-US" sz="1100"/>
                    </a:p>
                  </a:txBody>
                  <a:tcPr marT="91440" marB="9144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EF4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2697" y="-12697"/>
            <a:ext cx="18313403" cy="1525019"/>
            <a:chOff x="0" y="0"/>
            <a:chExt cx="24417871" cy="2033359"/>
          </a:xfrm>
        </p:grpSpPr>
        <p:sp>
          <p:nvSpPr>
            <p:cNvPr id="3" name="Freeform 3"/>
            <p:cNvSpPr/>
            <p:nvPr/>
          </p:nvSpPr>
          <p:spPr>
            <a:xfrm>
              <a:off x="16891" y="16891"/>
              <a:ext cx="24383999" cy="1999488"/>
            </a:xfrm>
            <a:custGeom>
              <a:avLst/>
              <a:gdLst/>
              <a:ahLst/>
              <a:cxnLst/>
              <a:rect l="l" t="t" r="r" b="b"/>
              <a:pathLst>
                <a:path w="24383999" h="1999488">
                  <a:moveTo>
                    <a:pt x="0" y="0"/>
                  </a:moveTo>
                  <a:lnTo>
                    <a:pt x="24383999" y="0"/>
                  </a:lnTo>
                  <a:lnTo>
                    <a:pt x="24383999" y="1999488"/>
                  </a:lnTo>
                  <a:lnTo>
                    <a:pt x="0" y="1999488"/>
                  </a:lnTo>
                  <a:close/>
                </a:path>
              </a:pathLst>
            </a:custGeom>
            <a:solidFill>
              <a:srgbClr val="0D1B3E"/>
            </a:solidFill>
          </p:spPr>
          <p:txBody>
            <a:bodyPr/>
            <a:lstStyle/>
            <a:p>
              <a:endParaRPr lang="en-PK"/>
            </a:p>
          </p:txBody>
        </p:sp>
        <p:sp>
          <p:nvSpPr>
            <p:cNvPr id="4" name="Freeform 4"/>
            <p:cNvSpPr/>
            <p:nvPr/>
          </p:nvSpPr>
          <p:spPr>
            <a:xfrm>
              <a:off x="0" y="0"/>
              <a:ext cx="24417782" cy="2033270"/>
            </a:xfrm>
            <a:custGeom>
              <a:avLst/>
              <a:gdLst/>
              <a:ahLst/>
              <a:cxnLst/>
              <a:rect l="l" t="t" r="r" b="b"/>
              <a:pathLst>
                <a:path w="24417782" h="2033270">
                  <a:moveTo>
                    <a:pt x="16891" y="0"/>
                  </a:moveTo>
                  <a:lnTo>
                    <a:pt x="24400890" y="0"/>
                  </a:lnTo>
                  <a:cubicBezTo>
                    <a:pt x="24410290" y="0"/>
                    <a:pt x="24417782" y="7620"/>
                    <a:pt x="24417782" y="16891"/>
                  </a:cubicBezTo>
                  <a:lnTo>
                    <a:pt x="24417782" y="2016379"/>
                  </a:lnTo>
                  <a:cubicBezTo>
                    <a:pt x="24417782" y="2025777"/>
                    <a:pt x="24410163" y="2033270"/>
                    <a:pt x="24400890" y="2033270"/>
                  </a:cubicBezTo>
                  <a:lnTo>
                    <a:pt x="16891" y="2033270"/>
                  </a:lnTo>
                  <a:cubicBezTo>
                    <a:pt x="7493" y="2033270"/>
                    <a:pt x="0" y="2025650"/>
                    <a:pt x="0" y="2016379"/>
                  </a:cubicBezTo>
                  <a:lnTo>
                    <a:pt x="0" y="16891"/>
                  </a:lnTo>
                  <a:cubicBezTo>
                    <a:pt x="0" y="7620"/>
                    <a:pt x="7620" y="0"/>
                    <a:pt x="16891" y="0"/>
                  </a:cubicBezTo>
                  <a:moveTo>
                    <a:pt x="16891" y="33909"/>
                  </a:moveTo>
                  <a:lnTo>
                    <a:pt x="16891" y="16891"/>
                  </a:lnTo>
                  <a:lnTo>
                    <a:pt x="33909" y="16891"/>
                  </a:lnTo>
                  <a:lnTo>
                    <a:pt x="33909" y="2016379"/>
                  </a:lnTo>
                  <a:lnTo>
                    <a:pt x="16891" y="2016379"/>
                  </a:lnTo>
                  <a:lnTo>
                    <a:pt x="16891" y="1999488"/>
                  </a:lnTo>
                  <a:lnTo>
                    <a:pt x="24400890" y="1999488"/>
                  </a:lnTo>
                  <a:lnTo>
                    <a:pt x="24400890" y="2016379"/>
                  </a:lnTo>
                  <a:lnTo>
                    <a:pt x="24384000" y="2016379"/>
                  </a:lnTo>
                  <a:lnTo>
                    <a:pt x="24384000" y="16891"/>
                  </a:lnTo>
                  <a:lnTo>
                    <a:pt x="24400890" y="16891"/>
                  </a:lnTo>
                  <a:lnTo>
                    <a:pt x="24400890" y="33909"/>
                  </a:lnTo>
                  <a:lnTo>
                    <a:pt x="16891" y="33909"/>
                  </a:lnTo>
                  <a:close/>
                </a:path>
              </a:pathLst>
            </a:custGeom>
            <a:solidFill>
              <a:srgbClr val="0D1B3E"/>
            </a:solidFill>
          </p:spPr>
          <p:txBody>
            <a:bodyPr/>
            <a:lstStyle/>
            <a:p>
              <a:endParaRPr lang="en-PK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512064" y="0"/>
            <a:ext cx="17263872" cy="1499616"/>
            <a:chOff x="0" y="0"/>
            <a:chExt cx="23018496" cy="1999488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3018496" cy="1999488"/>
            </a:xfrm>
            <a:custGeom>
              <a:avLst/>
              <a:gdLst/>
              <a:ahLst/>
              <a:cxnLst/>
              <a:rect l="l" t="t" r="r" b="b"/>
              <a:pathLst>
                <a:path w="23018496" h="1999488">
                  <a:moveTo>
                    <a:pt x="0" y="0"/>
                  </a:moveTo>
                  <a:lnTo>
                    <a:pt x="23018496" y="0"/>
                  </a:lnTo>
                  <a:lnTo>
                    <a:pt x="23018496" y="1999488"/>
                  </a:lnTo>
                  <a:lnTo>
                    <a:pt x="0" y="1999488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174315" b="-174315"/>
              </a:stretch>
            </a:blipFill>
          </p:spPr>
          <p:txBody>
            <a:bodyPr/>
            <a:lstStyle/>
            <a:p>
              <a:endParaRPr lang="en-PK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19050"/>
              <a:ext cx="23018496" cy="2018538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5280"/>
                </a:lnSpc>
              </a:pPr>
              <a:r>
                <a:rPr lang="en-US" sz="4400" b="1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CLINICAL FEATURES — THE CARDINAL QUARTET</a:t>
              </a: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353063" y="1633223"/>
            <a:ext cx="4597403" cy="1854203"/>
            <a:chOff x="0" y="0"/>
            <a:chExt cx="6129871" cy="2472271"/>
          </a:xfrm>
        </p:grpSpPr>
        <p:sp>
          <p:nvSpPr>
            <p:cNvPr id="9" name="Freeform 9"/>
            <p:cNvSpPr/>
            <p:nvPr/>
          </p:nvSpPr>
          <p:spPr>
            <a:xfrm>
              <a:off x="16891" y="16891"/>
              <a:ext cx="6096000" cy="2438400"/>
            </a:xfrm>
            <a:custGeom>
              <a:avLst/>
              <a:gdLst/>
              <a:ahLst/>
              <a:cxnLst/>
              <a:rect l="l" t="t" r="r" b="b"/>
              <a:pathLst>
                <a:path w="6096000" h="2438400">
                  <a:moveTo>
                    <a:pt x="0" y="0"/>
                  </a:moveTo>
                  <a:lnTo>
                    <a:pt x="6096000" y="0"/>
                  </a:lnTo>
                  <a:lnTo>
                    <a:pt x="6096000" y="2438400"/>
                  </a:lnTo>
                  <a:lnTo>
                    <a:pt x="0" y="2438400"/>
                  </a:lnTo>
                  <a:close/>
                </a:path>
              </a:pathLst>
            </a:custGeom>
            <a:solidFill>
              <a:srgbClr val="C62828"/>
            </a:solidFill>
          </p:spPr>
          <p:txBody>
            <a:bodyPr/>
            <a:lstStyle/>
            <a:p>
              <a:endParaRPr lang="en-PK"/>
            </a:p>
          </p:txBody>
        </p:sp>
        <p:sp>
          <p:nvSpPr>
            <p:cNvPr id="10" name="Freeform 10"/>
            <p:cNvSpPr/>
            <p:nvPr/>
          </p:nvSpPr>
          <p:spPr>
            <a:xfrm>
              <a:off x="0" y="0"/>
              <a:ext cx="6129782" cy="2472182"/>
            </a:xfrm>
            <a:custGeom>
              <a:avLst/>
              <a:gdLst/>
              <a:ahLst/>
              <a:cxnLst/>
              <a:rect l="l" t="t" r="r" b="b"/>
              <a:pathLst>
                <a:path w="6129782" h="2472182">
                  <a:moveTo>
                    <a:pt x="16891" y="0"/>
                  </a:moveTo>
                  <a:lnTo>
                    <a:pt x="6112891" y="0"/>
                  </a:lnTo>
                  <a:cubicBezTo>
                    <a:pt x="6122289" y="0"/>
                    <a:pt x="6129782" y="7620"/>
                    <a:pt x="6129782" y="16891"/>
                  </a:cubicBezTo>
                  <a:lnTo>
                    <a:pt x="6129782" y="2455291"/>
                  </a:lnTo>
                  <a:cubicBezTo>
                    <a:pt x="6129782" y="2464689"/>
                    <a:pt x="6122162" y="2472182"/>
                    <a:pt x="6112891" y="2472182"/>
                  </a:cubicBezTo>
                  <a:lnTo>
                    <a:pt x="16891" y="2472182"/>
                  </a:lnTo>
                  <a:cubicBezTo>
                    <a:pt x="7493" y="2472182"/>
                    <a:pt x="0" y="2464562"/>
                    <a:pt x="0" y="2455291"/>
                  </a:cubicBezTo>
                  <a:lnTo>
                    <a:pt x="0" y="16891"/>
                  </a:lnTo>
                  <a:cubicBezTo>
                    <a:pt x="0" y="7620"/>
                    <a:pt x="7620" y="0"/>
                    <a:pt x="16891" y="0"/>
                  </a:cubicBezTo>
                  <a:moveTo>
                    <a:pt x="16891" y="33909"/>
                  </a:moveTo>
                  <a:lnTo>
                    <a:pt x="16891" y="16891"/>
                  </a:lnTo>
                  <a:lnTo>
                    <a:pt x="33909" y="16891"/>
                  </a:lnTo>
                  <a:lnTo>
                    <a:pt x="33909" y="2455291"/>
                  </a:lnTo>
                  <a:lnTo>
                    <a:pt x="16891" y="2455291"/>
                  </a:lnTo>
                  <a:lnTo>
                    <a:pt x="16891" y="2438400"/>
                  </a:lnTo>
                  <a:lnTo>
                    <a:pt x="6112891" y="2438400"/>
                  </a:lnTo>
                  <a:lnTo>
                    <a:pt x="6112891" y="2455291"/>
                  </a:lnTo>
                  <a:lnTo>
                    <a:pt x="6096000" y="2455291"/>
                  </a:lnTo>
                  <a:lnTo>
                    <a:pt x="6096000" y="16891"/>
                  </a:lnTo>
                  <a:lnTo>
                    <a:pt x="6112891" y="16891"/>
                  </a:lnTo>
                  <a:lnTo>
                    <a:pt x="6112891" y="33909"/>
                  </a:lnTo>
                  <a:lnTo>
                    <a:pt x="16891" y="33909"/>
                  </a:lnTo>
                  <a:close/>
                </a:path>
              </a:pathLst>
            </a:custGeom>
            <a:solidFill>
              <a:srgbClr val="C62828"/>
            </a:solidFill>
          </p:spPr>
          <p:txBody>
            <a:bodyPr/>
            <a:lstStyle/>
            <a:p>
              <a:endParaRPr lang="en-PK"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457200" y="1645920"/>
            <a:ext cx="4389120" cy="1828800"/>
            <a:chOff x="0" y="0"/>
            <a:chExt cx="5852160" cy="24384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5852160" cy="2438400"/>
            </a:xfrm>
            <a:custGeom>
              <a:avLst/>
              <a:gdLst/>
              <a:ahLst/>
              <a:cxnLst/>
              <a:rect l="l" t="t" r="r" b="b"/>
              <a:pathLst>
                <a:path w="5852160" h="2438400">
                  <a:moveTo>
                    <a:pt x="0" y="0"/>
                  </a:moveTo>
                  <a:lnTo>
                    <a:pt x="5852160" y="0"/>
                  </a:lnTo>
                  <a:lnTo>
                    <a:pt x="5852160" y="2438400"/>
                  </a:lnTo>
                  <a:lnTo>
                    <a:pt x="0" y="243840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3459" r="-3459"/>
              </a:stretch>
            </a:blipFill>
          </p:spPr>
          <p:txBody>
            <a:bodyPr/>
            <a:lstStyle/>
            <a:p>
              <a:endParaRPr lang="en-PK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19050"/>
              <a:ext cx="5852160" cy="2457450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4800"/>
                </a:lnSpc>
              </a:pPr>
              <a:r>
                <a:rPr lang="en-US" sz="4000" b="1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1. PAIN</a:t>
              </a:r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5101590" y="1626870"/>
            <a:ext cx="12839700" cy="1866900"/>
            <a:chOff x="0" y="0"/>
            <a:chExt cx="17119600" cy="2489200"/>
          </a:xfrm>
        </p:grpSpPr>
        <p:sp>
          <p:nvSpPr>
            <p:cNvPr id="15" name="Freeform 15"/>
            <p:cNvSpPr/>
            <p:nvPr/>
          </p:nvSpPr>
          <p:spPr>
            <a:xfrm>
              <a:off x="25400" y="25400"/>
              <a:ext cx="17068800" cy="2438400"/>
            </a:xfrm>
            <a:custGeom>
              <a:avLst/>
              <a:gdLst/>
              <a:ahLst/>
              <a:cxnLst/>
              <a:rect l="l" t="t" r="r" b="b"/>
              <a:pathLst>
                <a:path w="17068800" h="2438400">
                  <a:moveTo>
                    <a:pt x="0" y="0"/>
                  </a:moveTo>
                  <a:lnTo>
                    <a:pt x="17068800" y="0"/>
                  </a:lnTo>
                  <a:lnTo>
                    <a:pt x="17068800" y="2438400"/>
                  </a:lnTo>
                  <a:lnTo>
                    <a:pt x="0" y="24384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PK"/>
            </a:p>
          </p:txBody>
        </p:sp>
        <p:sp>
          <p:nvSpPr>
            <p:cNvPr id="16" name="Freeform 16"/>
            <p:cNvSpPr/>
            <p:nvPr/>
          </p:nvSpPr>
          <p:spPr>
            <a:xfrm>
              <a:off x="0" y="0"/>
              <a:ext cx="17119600" cy="2489200"/>
            </a:xfrm>
            <a:custGeom>
              <a:avLst/>
              <a:gdLst/>
              <a:ahLst/>
              <a:cxnLst/>
              <a:rect l="l" t="t" r="r" b="b"/>
              <a:pathLst>
                <a:path w="17119600" h="2489200">
                  <a:moveTo>
                    <a:pt x="25400" y="0"/>
                  </a:moveTo>
                  <a:lnTo>
                    <a:pt x="17094200" y="0"/>
                  </a:lnTo>
                  <a:cubicBezTo>
                    <a:pt x="17108170" y="0"/>
                    <a:pt x="17119600" y="11430"/>
                    <a:pt x="17119600" y="25400"/>
                  </a:cubicBezTo>
                  <a:lnTo>
                    <a:pt x="17119600" y="2463800"/>
                  </a:lnTo>
                  <a:cubicBezTo>
                    <a:pt x="17119600" y="2477770"/>
                    <a:pt x="17108170" y="2489200"/>
                    <a:pt x="17094200" y="2489200"/>
                  </a:cubicBezTo>
                  <a:lnTo>
                    <a:pt x="25400" y="2489200"/>
                  </a:lnTo>
                  <a:cubicBezTo>
                    <a:pt x="11430" y="2489200"/>
                    <a:pt x="0" y="2477770"/>
                    <a:pt x="0" y="2463800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2463800"/>
                  </a:lnTo>
                  <a:lnTo>
                    <a:pt x="25400" y="2463800"/>
                  </a:lnTo>
                  <a:lnTo>
                    <a:pt x="25400" y="2438400"/>
                  </a:lnTo>
                  <a:lnTo>
                    <a:pt x="17094200" y="2438400"/>
                  </a:lnTo>
                  <a:lnTo>
                    <a:pt x="17094200" y="2463800"/>
                  </a:lnTo>
                  <a:lnTo>
                    <a:pt x="17068800" y="2463800"/>
                  </a:lnTo>
                  <a:lnTo>
                    <a:pt x="17068800" y="25400"/>
                  </a:lnTo>
                  <a:lnTo>
                    <a:pt x="17094200" y="25400"/>
                  </a:lnTo>
                  <a:lnTo>
                    <a:pt x="17094200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C62828"/>
            </a:solidFill>
          </p:spPr>
          <p:txBody>
            <a:bodyPr/>
            <a:lstStyle/>
            <a:p>
              <a:endParaRPr lang="en-PK"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5394960" y="1792224"/>
            <a:ext cx="12252960" cy="1536192"/>
            <a:chOff x="0" y="0"/>
            <a:chExt cx="16337280" cy="2048256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16337280" cy="2048256"/>
            </a:xfrm>
            <a:custGeom>
              <a:avLst/>
              <a:gdLst/>
              <a:ahLst/>
              <a:cxnLst/>
              <a:rect l="l" t="t" r="r" b="b"/>
              <a:pathLst>
                <a:path w="16337280" h="2048256">
                  <a:moveTo>
                    <a:pt x="0" y="0"/>
                  </a:moveTo>
                  <a:lnTo>
                    <a:pt x="16337280" y="0"/>
                  </a:lnTo>
                  <a:lnTo>
                    <a:pt x="16337280" y="2048256"/>
                  </a:lnTo>
                  <a:lnTo>
                    <a:pt x="0" y="2048256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105416" b="-105416"/>
              </a:stretch>
            </a:blipFill>
          </p:spPr>
          <p:txBody>
            <a:bodyPr/>
            <a:lstStyle/>
            <a:p>
              <a:endParaRPr lang="en-PK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0" y="-19050"/>
              <a:ext cx="16337280" cy="2067306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5759"/>
                </a:lnSpc>
              </a:pPr>
              <a:r>
                <a:rPr lang="en-US" sz="4800">
                  <a:solidFill>
                    <a:srgbClr val="1A1A2E"/>
                  </a:solidFill>
                  <a:latin typeface="Arial"/>
                  <a:ea typeface="Arial"/>
                  <a:cs typeface="Arial"/>
                  <a:sym typeface="Arial"/>
                </a:rPr>
                <a:t>Sudden; colicky; central (SBO) or lower abdomen. Constant pain = strangulation.</a:t>
              </a:r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353063" y="3681479"/>
            <a:ext cx="4597403" cy="1854203"/>
            <a:chOff x="0" y="0"/>
            <a:chExt cx="6129871" cy="2472271"/>
          </a:xfrm>
        </p:grpSpPr>
        <p:sp>
          <p:nvSpPr>
            <p:cNvPr id="21" name="Freeform 21"/>
            <p:cNvSpPr/>
            <p:nvPr/>
          </p:nvSpPr>
          <p:spPr>
            <a:xfrm>
              <a:off x="16891" y="16891"/>
              <a:ext cx="6096000" cy="2438400"/>
            </a:xfrm>
            <a:custGeom>
              <a:avLst/>
              <a:gdLst/>
              <a:ahLst/>
              <a:cxnLst/>
              <a:rect l="l" t="t" r="r" b="b"/>
              <a:pathLst>
                <a:path w="6096000" h="2438400">
                  <a:moveTo>
                    <a:pt x="0" y="0"/>
                  </a:moveTo>
                  <a:lnTo>
                    <a:pt x="6096000" y="0"/>
                  </a:lnTo>
                  <a:lnTo>
                    <a:pt x="6096000" y="2438400"/>
                  </a:lnTo>
                  <a:lnTo>
                    <a:pt x="0" y="2438400"/>
                  </a:lnTo>
                  <a:close/>
                </a:path>
              </a:pathLst>
            </a:custGeom>
            <a:solidFill>
              <a:srgbClr val="1565C0"/>
            </a:solidFill>
          </p:spPr>
          <p:txBody>
            <a:bodyPr/>
            <a:lstStyle/>
            <a:p>
              <a:endParaRPr lang="en-PK"/>
            </a:p>
          </p:txBody>
        </p:sp>
        <p:sp>
          <p:nvSpPr>
            <p:cNvPr id="22" name="Freeform 22"/>
            <p:cNvSpPr/>
            <p:nvPr/>
          </p:nvSpPr>
          <p:spPr>
            <a:xfrm>
              <a:off x="0" y="0"/>
              <a:ext cx="6129782" cy="2472182"/>
            </a:xfrm>
            <a:custGeom>
              <a:avLst/>
              <a:gdLst/>
              <a:ahLst/>
              <a:cxnLst/>
              <a:rect l="l" t="t" r="r" b="b"/>
              <a:pathLst>
                <a:path w="6129782" h="2472182">
                  <a:moveTo>
                    <a:pt x="16891" y="0"/>
                  </a:moveTo>
                  <a:lnTo>
                    <a:pt x="6112891" y="0"/>
                  </a:lnTo>
                  <a:cubicBezTo>
                    <a:pt x="6122289" y="0"/>
                    <a:pt x="6129782" y="7620"/>
                    <a:pt x="6129782" y="16891"/>
                  </a:cubicBezTo>
                  <a:lnTo>
                    <a:pt x="6129782" y="2455291"/>
                  </a:lnTo>
                  <a:cubicBezTo>
                    <a:pt x="6129782" y="2464689"/>
                    <a:pt x="6122162" y="2472182"/>
                    <a:pt x="6112891" y="2472182"/>
                  </a:cubicBezTo>
                  <a:lnTo>
                    <a:pt x="16891" y="2472182"/>
                  </a:lnTo>
                  <a:cubicBezTo>
                    <a:pt x="7493" y="2472182"/>
                    <a:pt x="0" y="2464562"/>
                    <a:pt x="0" y="2455291"/>
                  </a:cubicBezTo>
                  <a:lnTo>
                    <a:pt x="0" y="16891"/>
                  </a:lnTo>
                  <a:cubicBezTo>
                    <a:pt x="0" y="7620"/>
                    <a:pt x="7620" y="0"/>
                    <a:pt x="16891" y="0"/>
                  </a:cubicBezTo>
                  <a:moveTo>
                    <a:pt x="16891" y="33909"/>
                  </a:moveTo>
                  <a:lnTo>
                    <a:pt x="16891" y="16891"/>
                  </a:lnTo>
                  <a:lnTo>
                    <a:pt x="33909" y="16891"/>
                  </a:lnTo>
                  <a:lnTo>
                    <a:pt x="33909" y="2455291"/>
                  </a:lnTo>
                  <a:lnTo>
                    <a:pt x="16891" y="2455291"/>
                  </a:lnTo>
                  <a:lnTo>
                    <a:pt x="16891" y="2438400"/>
                  </a:lnTo>
                  <a:lnTo>
                    <a:pt x="6112891" y="2438400"/>
                  </a:lnTo>
                  <a:lnTo>
                    <a:pt x="6112891" y="2455291"/>
                  </a:lnTo>
                  <a:lnTo>
                    <a:pt x="6096000" y="2455291"/>
                  </a:lnTo>
                  <a:lnTo>
                    <a:pt x="6096000" y="16891"/>
                  </a:lnTo>
                  <a:lnTo>
                    <a:pt x="6112891" y="16891"/>
                  </a:lnTo>
                  <a:lnTo>
                    <a:pt x="6112891" y="33909"/>
                  </a:lnTo>
                  <a:lnTo>
                    <a:pt x="16891" y="33909"/>
                  </a:lnTo>
                  <a:close/>
                </a:path>
              </a:pathLst>
            </a:custGeom>
            <a:solidFill>
              <a:srgbClr val="1565C0"/>
            </a:solidFill>
          </p:spPr>
          <p:txBody>
            <a:bodyPr/>
            <a:lstStyle/>
            <a:p>
              <a:endParaRPr lang="en-PK"/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457200" y="3694176"/>
            <a:ext cx="4389120" cy="1828800"/>
            <a:chOff x="0" y="0"/>
            <a:chExt cx="5852160" cy="2438400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5852160" cy="2438400"/>
            </a:xfrm>
            <a:custGeom>
              <a:avLst/>
              <a:gdLst/>
              <a:ahLst/>
              <a:cxnLst/>
              <a:rect l="l" t="t" r="r" b="b"/>
              <a:pathLst>
                <a:path w="5852160" h="2438400">
                  <a:moveTo>
                    <a:pt x="0" y="0"/>
                  </a:moveTo>
                  <a:lnTo>
                    <a:pt x="5852160" y="0"/>
                  </a:lnTo>
                  <a:lnTo>
                    <a:pt x="5852160" y="2438400"/>
                  </a:lnTo>
                  <a:lnTo>
                    <a:pt x="0" y="243840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3459" r="-3459"/>
              </a:stretch>
            </a:blipFill>
          </p:spPr>
          <p:txBody>
            <a:bodyPr/>
            <a:lstStyle/>
            <a:p>
              <a:endParaRPr lang="en-PK"/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0" y="-19050"/>
              <a:ext cx="5852160" cy="2457450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4800"/>
                </a:lnSpc>
              </a:pPr>
              <a:r>
                <a:rPr lang="en-US" sz="4000" b="1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2. VOMITING</a:t>
              </a:r>
            </a:p>
          </p:txBody>
        </p:sp>
      </p:grpSp>
      <p:grpSp>
        <p:nvGrpSpPr>
          <p:cNvPr id="26" name="Group 26"/>
          <p:cNvGrpSpPr/>
          <p:nvPr/>
        </p:nvGrpSpPr>
        <p:grpSpPr>
          <a:xfrm>
            <a:off x="5101590" y="3675126"/>
            <a:ext cx="12839700" cy="1866900"/>
            <a:chOff x="0" y="0"/>
            <a:chExt cx="17119600" cy="2489200"/>
          </a:xfrm>
        </p:grpSpPr>
        <p:sp>
          <p:nvSpPr>
            <p:cNvPr id="27" name="Freeform 27"/>
            <p:cNvSpPr/>
            <p:nvPr/>
          </p:nvSpPr>
          <p:spPr>
            <a:xfrm>
              <a:off x="25400" y="25400"/>
              <a:ext cx="17068800" cy="2438400"/>
            </a:xfrm>
            <a:custGeom>
              <a:avLst/>
              <a:gdLst/>
              <a:ahLst/>
              <a:cxnLst/>
              <a:rect l="l" t="t" r="r" b="b"/>
              <a:pathLst>
                <a:path w="17068800" h="2438400">
                  <a:moveTo>
                    <a:pt x="0" y="0"/>
                  </a:moveTo>
                  <a:lnTo>
                    <a:pt x="17068800" y="0"/>
                  </a:lnTo>
                  <a:lnTo>
                    <a:pt x="17068800" y="2438400"/>
                  </a:lnTo>
                  <a:lnTo>
                    <a:pt x="0" y="24384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PK"/>
            </a:p>
          </p:txBody>
        </p:sp>
        <p:sp>
          <p:nvSpPr>
            <p:cNvPr id="28" name="Freeform 28"/>
            <p:cNvSpPr/>
            <p:nvPr/>
          </p:nvSpPr>
          <p:spPr>
            <a:xfrm>
              <a:off x="0" y="0"/>
              <a:ext cx="17119600" cy="2489200"/>
            </a:xfrm>
            <a:custGeom>
              <a:avLst/>
              <a:gdLst/>
              <a:ahLst/>
              <a:cxnLst/>
              <a:rect l="l" t="t" r="r" b="b"/>
              <a:pathLst>
                <a:path w="17119600" h="2489200">
                  <a:moveTo>
                    <a:pt x="25400" y="0"/>
                  </a:moveTo>
                  <a:lnTo>
                    <a:pt x="17094200" y="0"/>
                  </a:lnTo>
                  <a:cubicBezTo>
                    <a:pt x="17108170" y="0"/>
                    <a:pt x="17119600" y="11430"/>
                    <a:pt x="17119600" y="25400"/>
                  </a:cubicBezTo>
                  <a:lnTo>
                    <a:pt x="17119600" y="2463800"/>
                  </a:lnTo>
                  <a:cubicBezTo>
                    <a:pt x="17119600" y="2477770"/>
                    <a:pt x="17108170" y="2489200"/>
                    <a:pt x="17094200" y="2489200"/>
                  </a:cubicBezTo>
                  <a:lnTo>
                    <a:pt x="25400" y="2489200"/>
                  </a:lnTo>
                  <a:cubicBezTo>
                    <a:pt x="11430" y="2489200"/>
                    <a:pt x="0" y="2477770"/>
                    <a:pt x="0" y="2463800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2463800"/>
                  </a:lnTo>
                  <a:lnTo>
                    <a:pt x="25400" y="2463800"/>
                  </a:lnTo>
                  <a:lnTo>
                    <a:pt x="25400" y="2438400"/>
                  </a:lnTo>
                  <a:lnTo>
                    <a:pt x="17094200" y="2438400"/>
                  </a:lnTo>
                  <a:lnTo>
                    <a:pt x="17094200" y="2463800"/>
                  </a:lnTo>
                  <a:lnTo>
                    <a:pt x="17068800" y="2463800"/>
                  </a:lnTo>
                  <a:lnTo>
                    <a:pt x="17068800" y="25400"/>
                  </a:lnTo>
                  <a:lnTo>
                    <a:pt x="17094200" y="25400"/>
                  </a:lnTo>
                  <a:lnTo>
                    <a:pt x="17094200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1565C0"/>
            </a:solidFill>
          </p:spPr>
          <p:txBody>
            <a:bodyPr/>
            <a:lstStyle/>
            <a:p>
              <a:endParaRPr lang="en-PK"/>
            </a:p>
          </p:txBody>
        </p:sp>
      </p:grpSp>
      <p:grpSp>
        <p:nvGrpSpPr>
          <p:cNvPr id="29" name="Group 29"/>
          <p:cNvGrpSpPr/>
          <p:nvPr/>
        </p:nvGrpSpPr>
        <p:grpSpPr>
          <a:xfrm>
            <a:off x="5394960" y="3840480"/>
            <a:ext cx="12252960" cy="1536192"/>
            <a:chOff x="0" y="0"/>
            <a:chExt cx="16337280" cy="2048256"/>
          </a:xfrm>
        </p:grpSpPr>
        <p:sp>
          <p:nvSpPr>
            <p:cNvPr id="30" name="Freeform 30"/>
            <p:cNvSpPr/>
            <p:nvPr/>
          </p:nvSpPr>
          <p:spPr>
            <a:xfrm>
              <a:off x="0" y="0"/>
              <a:ext cx="16337280" cy="2048256"/>
            </a:xfrm>
            <a:custGeom>
              <a:avLst/>
              <a:gdLst/>
              <a:ahLst/>
              <a:cxnLst/>
              <a:rect l="l" t="t" r="r" b="b"/>
              <a:pathLst>
                <a:path w="16337280" h="2048256">
                  <a:moveTo>
                    <a:pt x="0" y="0"/>
                  </a:moveTo>
                  <a:lnTo>
                    <a:pt x="16337280" y="0"/>
                  </a:lnTo>
                  <a:lnTo>
                    <a:pt x="16337280" y="2048256"/>
                  </a:lnTo>
                  <a:lnTo>
                    <a:pt x="0" y="2048256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105416" b="-105416"/>
              </a:stretch>
            </a:blipFill>
          </p:spPr>
          <p:txBody>
            <a:bodyPr/>
            <a:lstStyle/>
            <a:p>
              <a:endParaRPr lang="en-PK"/>
            </a:p>
          </p:txBody>
        </p:sp>
        <p:sp>
          <p:nvSpPr>
            <p:cNvPr id="31" name="TextBox 31"/>
            <p:cNvSpPr txBox="1"/>
            <p:nvPr/>
          </p:nvSpPr>
          <p:spPr>
            <a:xfrm>
              <a:off x="0" y="-19050"/>
              <a:ext cx="16337280" cy="2067306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5759"/>
                </a:lnSpc>
              </a:pPr>
              <a:r>
                <a:rPr lang="en-US" sz="4800">
                  <a:solidFill>
                    <a:srgbClr val="1A1A2E"/>
                  </a:solidFill>
                  <a:latin typeface="Arial"/>
                  <a:ea typeface="Arial"/>
                  <a:cs typeface="Arial"/>
                  <a:sym typeface="Arial"/>
                </a:rPr>
                <a:t>Earlier the higher the obstruction. Profuse in high SBO. Late = faeculent.</a:t>
              </a:r>
            </a:p>
          </p:txBody>
        </p:sp>
      </p:grpSp>
      <p:grpSp>
        <p:nvGrpSpPr>
          <p:cNvPr id="32" name="Group 32"/>
          <p:cNvGrpSpPr/>
          <p:nvPr/>
        </p:nvGrpSpPr>
        <p:grpSpPr>
          <a:xfrm>
            <a:off x="353063" y="5729735"/>
            <a:ext cx="4597403" cy="1854203"/>
            <a:chOff x="0" y="0"/>
            <a:chExt cx="6129871" cy="2472271"/>
          </a:xfrm>
        </p:grpSpPr>
        <p:sp>
          <p:nvSpPr>
            <p:cNvPr id="33" name="Freeform 33"/>
            <p:cNvSpPr/>
            <p:nvPr/>
          </p:nvSpPr>
          <p:spPr>
            <a:xfrm>
              <a:off x="16891" y="16891"/>
              <a:ext cx="6096000" cy="2438400"/>
            </a:xfrm>
            <a:custGeom>
              <a:avLst/>
              <a:gdLst/>
              <a:ahLst/>
              <a:cxnLst/>
              <a:rect l="l" t="t" r="r" b="b"/>
              <a:pathLst>
                <a:path w="6096000" h="2438400">
                  <a:moveTo>
                    <a:pt x="0" y="0"/>
                  </a:moveTo>
                  <a:lnTo>
                    <a:pt x="6096000" y="0"/>
                  </a:lnTo>
                  <a:lnTo>
                    <a:pt x="6096000" y="2438400"/>
                  </a:lnTo>
                  <a:lnTo>
                    <a:pt x="0" y="2438400"/>
                  </a:lnTo>
                  <a:close/>
                </a:path>
              </a:pathLst>
            </a:custGeom>
            <a:solidFill>
              <a:srgbClr val="006064"/>
            </a:solidFill>
          </p:spPr>
          <p:txBody>
            <a:bodyPr/>
            <a:lstStyle/>
            <a:p>
              <a:endParaRPr lang="en-PK"/>
            </a:p>
          </p:txBody>
        </p:sp>
        <p:sp>
          <p:nvSpPr>
            <p:cNvPr id="34" name="Freeform 34"/>
            <p:cNvSpPr/>
            <p:nvPr/>
          </p:nvSpPr>
          <p:spPr>
            <a:xfrm>
              <a:off x="0" y="0"/>
              <a:ext cx="6129782" cy="2472182"/>
            </a:xfrm>
            <a:custGeom>
              <a:avLst/>
              <a:gdLst/>
              <a:ahLst/>
              <a:cxnLst/>
              <a:rect l="l" t="t" r="r" b="b"/>
              <a:pathLst>
                <a:path w="6129782" h="2472182">
                  <a:moveTo>
                    <a:pt x="16891" y="0"/>
                  </a:moveTo>
                  <a:lnTo>
                    <a:pt x="6112891" y="0"/>
                  </a:lnTo>
                  <a:cubicBezTo>
                    <a:pt x="6122289" y="0"/>
                    <a:pt x="6129782" y="7620"/>
                    <a:pt x="6129782" y="16891"/>
                  </a:cubicBezTo>
                  <a:lnTo>
                    <a:pt x="6129782" y="2455291"/>
                  </a:lnTo>
                  <a:cubicBezTo>
                    <a:pt x="6129782" y="2464689"/>
                    <a:pt x="6122162" y="2472182"/>
                    <a:pt x="6112891" y="2472182"/>
                  </a:cubicBezTo>
                  <a:lnTo>
                    <a:pt x="16891" y="2472182"/>
                  </a:lnTo>
                  <a:cubicBezTo>
                    <a:pt x="7493" y="2472182"/>
                    <a:pt x="0" y="2464562"/>
                    <a:pt x="0" y="2455291"/>
                  </a:cubicBezTo>
                  <a:lnTo>
                    <a:pt x="0" y="16891"/>
                  </a:lnTo>
                  <a:cubicBezTo>
                    <a:pt x="0" y="7620"/>
                    <a:pt x="7620" y="0"/>
                    <a:pt x="16891" y="0"/>
                  </a:cubicBezTo>
                  <a:moveTo>
                    <a:pt x="16891" y="33909"/>
                  </a:moveTo>
                  <a:lnTo>
                    <a:pt x="16891" y="16891"/>
                  </a:lnTo>
                  <a:lnTo>
                    <a:pt x="33909" y="16891"/>
                  </a:lnTo>
                  <a:lnTo>
                    <a:pt x="33909" y="2455291"/>
                  </a:lnTo>
                  <a:lnTo>
                    <a:pt x="16891" y="2455291"/>
                  </a:lnTo>
                  <a:lnTo>
                    <a:pt x="16891" y="2438400"/>
                  </a:lnTo>
                  <a:lnTo>
                    <a:pt x="6112891" y="2438400"/>
                  </a:lnTo>
                  <a:lnTo>
                    <a:pt x="6112891" y="2455291"/>
                  </a:lnTo>
                  <a:lnTo>
                    <a:pt x="6096000" y="2455291"/>
                  </a:lnTo>
                  <a:lnTo>
                    <a:pt x="6096000" y="16891"/>
                  </a:lnTo>
                  <a:lnTo>
                    <a:pt x="6112891" y="16891"/>
                  </a:lnTo>
                  <a:lnTo>
                    <a:pt x="6112891" y="33909"/>
                  </a:lnTo>
                  <a:lnTo>
                    <a:pt x="16891" y="33909"/>
                  </a:lnTo>
                  <a:close/>
                </a:path>
              </a:pathLst>
            </a:custGeom>
            <a:solidFill>
              <a:srgbClr val="006064"/>
            </a:solidFill>
          </p:spPr>
          <p:txBody>
            <a:bodyPr/>
            <a:lstStyle/>
            <a:p>
              <a:endParaRPr lang="en-PK"/>
            </a:p>
          </p:txBody>
        </p:sp>
      </p:grpSp>
      <p:grpSp>
        <p:nvGrpSpPr>
          <p:cNvPr id="35" name="Group 35"/>
          <p:cNvGrpSpPr/>
          <p:nvPr/>
        </p:nvGrpSpPr>
        <p:grpSpPr>
          <a:xfrm>
            <a:off x="457200" y="5742432"/>
            <a:ext cx="4389120" cy="1828800"/>
            <a:chOff x="0" y="0"/>
            <a:chExt cx="5852160" cy="2438400"/>
          </a:xfrm>
        </p:grpSpPr>
        <p:sp>
          <p:nvSpPr>
            <p:cNvPr id="36" name="Freeform 36"/>
            <p:cNvSpPr/>
            <p:nvPr/>
          </p:nvSpPr>
          <p:spPr>
            <a:xfrm>
              <a:off x="0" y="0"/>
              <a:ext cx="5852160" cy="2438400"/>
            </a:xfrm>
            <a:custGeom>
              <a:avLst/>
              <a:gdLst/>
              <a:ahLst/>
              <a:cxnLst/>
              <a:rect l="l" t="t" r="r" b="b"/>
              <a:pathLst>
                <a:path w="5852160" h="2438400">
                  <a:moveTo>
                    <a:pt x="0" y="0"/>
                  </a:moveTo>
                  <a:lnTo>
                    <a:pt x="5852160" y="0"/>
                  </a:lnTo>
                  <a:lnTo>
                    <a:pt x="5852160" y="2438400"/>
                  </a:lnTo>
                  <a:lnTo>
                    <a:pt x="0" y="243840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3459" r="-3459"/>
              </a:stretch>
            </a:blipFill>
          </p:spPr>
          <p:txBody>
            <a:bodyPr/>
            <a:lstStyle/>
            <a:p>
              <a:endParaRPr lang="en-PK"/>
            </a:p>
          </p:txBody>
        </p:sp>
        <p:sp>
          <p:nvSpPr>
            <p:cNvPr id="37" name="TextBox 37"/>
            <p:cNvSpPr txBox="1"/>
            <p:nvPr/>
          </p:nvSpPr>
          <p:spPr>
            <a:xfrm>
              <a:off x="0" y="-19050"/>
              <a:ext cx="5852160" cy="2457450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4800"/>
                </a:lnSpc>
              </a:pPr>
              <a:r>
                <a:rPr lang="en-US" sz="4000" b="1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3. DISTENSION</a:t>
              </a:r>
            </a:p>
          </p:txBody>
        </p:sp>
      </p:grpSp>
      <p:grpSp>
        <p:nvGrpSpPr>
          <p:cNvPr id="38" name="Group 38"/>
          <p:cNvGrpSpPr/>
          <p:nvPr/>
        </p:nvGrpSpPr>
        <p:grpSpPr>
          <a:xfrm>
            <a:off x="5101590" y="5723382"/>
            <a:ext cx="12839700" cy="1866900"/>
            <a:chOff x="0" y="0"/>
            <a:chExt cx="17119600" cy="2489200"/>
          </a:xfrm>
        </p:grpSpPr>
        <p:sp>
          <p:nvSpPr>
            <p:cNvPr id="39" name="Freeform 39"/>
            <p:cNvSpPr/>
            <p:nvPr/>
          </p:nvSpPr>
          <p:spPr>
            <a:xfrm>
              <a:off x="25400" y="25400"/>
              <a:ext cx="17068800" cy="2438400"/>
            </a:xfrm>
            <a:custGeom>
              <a:avLst/>
              <a:gdLst/>
              <a:ahLst/>
              <a:cxnLst/>
              <a:rect l="l" t="t" r="r" b="b"/>
              <a:pathLst>
                <a:path w="17068800" h="2438400">
                  <a:moveTo>
                    <a:pt x="0" y="0"/>
                  </a:moveTo>
                  <a:lnTo>
                    <a:pt x="17068800" y="0"/>
                  </a:lnTo>
                  <a:lnTo>
                    <a:pt x="17068800" y="2438400"/>
                  </a:lnTo>
                  <a:lnTo>
                    <a:pt x="0" y="24384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PK"/>
            </a:p>
          </p:txBody>
        </p:sp>
        <p:sp>
          <p:nvSpPr>
            <p:cNvPr id="40" name="Freeform 40"/>
            <p:cNvSpPr/>
            <p:nvPr/>
          </p:nvSpPr>
          <p:spPr>
            <a:xfrm>
              <a:off x="0" y="0"/>
              <a:ext cx="17119600" cy="2489200"/>
            </a:xfrm>
            <a:custGeom>
              <a:avLst/>
              <a:gdLst/>
              <a:ahLst/>
              <a:cxnLst/>
              <a:rect l="l" t="t" r="r" b="b"/>
              <a:pathLst>
                <a:path w="17119600" h="2489200">
                  <a:moveTo>
                    <a:pt x="25400" y="0"/>
                  </a:moveTo>
                  <a:lnTo>
                    <a:pt x="17094200" y="0"/>
                  </a:lnTo>
                  <a:cubicBezTo>
                    <a:pt x="17108170" y="0"/>
                    <a:pt x="17119600" y="11430"/>
                    <a:pt x="17119600" y="25400"/>
                  </a:cubicBezTo>
                  <a:lnTo>
                    <a:pt x="17119600" y="2463800"/>
                  </a:lnTo>
                  <a:cubicBezTo>
                    <a:pt x="17119600" y="2477770"/>
                    <a:pt x="17108170" y="2489200"/>
                    <a:pt x="17094200" y="2489200"/>
                  </a:cubicBezTo>
                  <a:lnTo>
                    <a:pt x="25400" y="2489200"/>
                  </a:lnTo>
                  <a:cubicBezTo>
                    <a:pt x="11430" y="2489200"/>
                    <a:pt x="0" y="2477770"/>
                    <a:pt x="0" y="2463800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2463800"/>
                  </a:lnTo>
                  <a:lnTo>
                    <a:pt x="25400" y="2463800"/>
                  </a:lnTo>
                  <a:lnTo>
                    <a:pt x="25400" y="2438400"/>
                  </a:lnTo>
                  <a:lnTo>
                    <a:pt x="17094200" y="2438400"/>
                  </a:lnTo>
                  <a:lnTo>
                    <a:pt x="17094200" y="2463800"/>
                  </a:lnTo>
                  <a:lnTo>
                    <a:pt x="17068800" y="2463800"/>
                  </a:lnTo>
                  <a:lnTo>
                    <a:pt x="17068800" y="25400"/>
                  </a:lnTo>
                  <a:lnTo>
                    <a:pt x="17094200" y="25400"/>
                  </a:lnTo>
                  <a:lnTo>
                    <a:pt x="17094200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006064"/>
            </a:solidFill>
          </p:spPr>
          <p:txBody>
            <a:bodyPr/>
            <a:lstStyle/>
            <a:p>
              <a:endParaRPr lang="en-PK"/>
            </a:p>
          </p:txBody>
        </p:sp>
      </p:grpSp>
      <p:grpSp>
        <p:nvGrpSpPr>
          <p:cNvPr id="41" name="Group 41"/>
          <p:cNvGrpSpPr/>
          <p:nvPr/>
        </p:nvGrpSpPr>
        <p:grpSpPr>
          <a:xfrm>
            <a:off x="5394960" y="5888736"/>
            <a:ext cx="12252960" cy="1536192"/>
            <a:chOff x="0" y="0"/>
            <a:chExt cx="16337280" cy="2048256"/>
          </a:xfrm>
        </p:grpSpPr>
        <p:sp>
          <p:nvSpPr>
            <p:cNvPr id="42" name="Freeform 42"/>
            <p:cNvSpPr/>
            <p:nvPr/>
          </p:nvSpPr>
          <p:spPr>
            <a:xfrm>
              <a:off x="0" y="0"/>
              <a:ext cx="16337280" cy="2048256"/>
            </a:xfrm>
            <a:custGeom>
              <a:avLst/>
              <a:gdLst/>
              <a:ahLst/>
              <a:cxnLst/>
              <a:rect l="l" t="t" r="r" b="b"/>
              <a:pathLst>
                <a:path w="16337280" h="2048256">
                  <a:moveTo>
                    <a:pt x="0" y="0"/>
                  </a:moveTo>
                  <a:lnTo>
                    <a:pt x="16337280" y="0"/>
                  </a:lnTo>
                  <a:lnTo>
                    <a:pt x="16337280" y="2048256"/>
                  </a:lnTo>
                  <a:lnTo>
                    <a:pt x="0" y="2048256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105416" b="-105416"/>
              </a:stretch>
            </a:blipFill>
          </p:spPr>
          <p:txBody>
            <a:bodyPr/>
            <a:lstStyle/>
            <a:p>
              <a:endParaRPr lang="en-PK"/>
            </a:p>
          </p:txBody>
        </p:sp>
        <p:sp>
          <p:nvSpPr>
            <p:cNvPr id="43" name="TextBox 43"/>
            <p:cNvSpPr txBox="1"/>
            <p:nvPr/>
          </p:nvSpPr>
          <p:spPr>
            <a:xfrm>
              <a:off x="0" y="-19050"/>
              <a:ext cx="16337280" cy="2067306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5759"/>
                </a:lnSpc>
              </a:pPr>
              <a:r>
                <a:rPr lang="en-US" sz="4800">
                  <a:solidFill>
                    <a:srgbClr val="1A1A2E"/>
                  </a:solidFill>
                  <a:latin typeface="Arial"/>
                  <a:ea typeface="Arial"/>
                  <a:cs typeface="Arial"/>
                  <a:sym typeface="Arial"/>
                </a:rPr>
                <a:t>Greater the more distal the level. Visible peristalsis in thin patients.</a:t>
              </a:r>
            </a:p>
          </p:txBody>
        </p:sp>
      </p:grpSp>
      <p:grpSp>
        <p:nvGrpSpPr>
          <p:cNvPr id="44" name="Group 44"/>
          <p:cNvGrpSpPr/>
          <p:nvPr/>
        </p:nvGrpSpPr>
        <p:grpSpPr>
          <a:xfrm>
            <a:off x="353063" y="7777991"/>
            <a:ext cx="4597403" cy="1854203"/>
            <a:chOff x="0" y="0"/>
            <a:chExt cx="6129871" cy="2472271"/>
          </a:xfrm>
        </p:grpSpPr>
        <p:sp>
          <p:nvSpPr>
            <p:cNvPr id="45" name="Freeform 45"/>
            <p:cNvSpPr/>
            <p:nvPr/>
          </p:nvSpPr>
          <p:spPr>
            <a:xfrm>
              <a:off x="16891" y="16891"/>
              <a:ext cx="6096000" cy="2438400"/>
            </a:xfrm>
            <a:custGeom>
              <a:avLst/>
              <a:gdLst/>
              <a:ahLst/>
              <a:cxnLst/>
              <a:rect l="l" t="t" r="r" b="b"/>
              <a:pathLst>
                <a:path w="6096000" h="2438400">
                  <a:moveTo>
                    <a:pt x="0" y="0"/>
                  </a:moveTo>
                  <a:lnTo>
                    <a:pt x="6096000" y="0"/>
                  </a:lnTo>
                  <a:lnTo>
                    <a:pt x="6096000" y="2438400"/>
                  </a:lnTo>
                  <a:lnTo>
                    <a:pt x="0" y="2438400"/>
                  </a:lnTo>
                  <a:close/>
                </a:path>
              </a:pathLst>
            </a:custGeom>
            <a:solidFill>
              <a:srgbClr val="6A1B9A"/>
            </a:solidFill>
          </p:spPr>
          <p:txBody>
            <a:bodyPr/>
            <a:lstStyle/>
            <a:p>
              <a:endParaRPr lang="en-PK"/>
            </a:p>
          </p:txBody>
        </p:sp>
        <p:sp>
          <p:nvSpPr>
            <p:cNvPr id="46" name="Freeform 46"/>
            <p:cNvSpPr/>
            <p:nvPr/>
          </p:nvSpPr>
          <p:spPr>
            <a:xfrm>
              <a:off x="0" y="0"/>
              <a:ext cx="6129782" cy="2472182"/>
            </a:xfrm>
            <a:custGeom>
              <a:avLst/>
              <a:gdLst/>
              <a:ahLst/>
              <a:cxnLst/>
              <a:rect l="l" t="t" r="r" b="b"/>
              <a:pathLst>
                <a:path w="6129782" h="2472182">
                  <a:moveTo>
                    <a:pt x="16891" y="0"/>
                  </a:moveTo>
                  <a:lnTo>
                    <a:pt x="6112891" y="0"/>
                  </a:lnTo>
                  <a:cubicBezTo>
                    <a:pt x="6122289" y="0"/>
                    <a:pt x="6129782" y="7620"/>
                    <a:pt x="6129782" y="16891"/>
                  </a:cubicBezTo>
                  <a:lnTo>
                    <a:pt x="6129782" y="2455291"/>
                  </a:lnTo>
                  <a:cubicBezTo>
                    <a:pt x="6129782" y="2464689"/>
                    <a:pt x="6122162" y="2472182"/>
                    <a:pt x="6112891" y="2472182"/>
                  </a:cubicBezTo>
                  <a:lnTo>
                    <a:pt x="16891" y="2472182"/>
                  </a:lnTo>
                  <a:cubicBezTo>
                    <a:pt x="7493" y="2472182"/>
                    <a:pt x="0" y="2464562"/>
                    <a:pt x="0" y="2455291"/>
                  </a:cubicBezTo>
                  <a:lnTo>
                    <a:pt x="0" y="16891"/>
                  </a:lnTo>
                  <a:cubicBezTo>
                    <a:pt x="0" y="7620"/>
                    <a:pt x="7620" y="0"/>
                    <a:pt x="16891" y="0"/>
                  </a:cubicBezTo>
                  <a:moveTo>
                    <a:pt x="16891" y="33909"/>
                  </a:moveTo>
                  <a:lnTo>
                    <a:pt x="16891" y="16891"/>
                  </a:lnTo>
                  <a:lnTo>
                    <a:pt x="33909" y="16891"/>
                  </a:lnTo>
                  <a:lnTo>
                    <a:pt x="33909" y="2455291"/>
                  </a:lnTo>
                  <a:lnTo>
                    <a:pt x="16891" y="2455291"/>
                  </a:lnTo>
                  <a:lnTo>
                    <a:pt x="16891" y="2438400"/>
                  </a:lnTo>
                  <a:lnTo>
                    <a:pt x="6112891" y="2438400"/>
                  </a:lnTo>
                  <a:lnTo>
                    <a:pt x="6112891" y="2455291"/>
                  </a:lnTo>
                  <a:lnTo>
                    <a:pt x="6096000" y="2455291"/>
                  </a:lnTo>
                  <a:lnTo>
                    <a:pt x="6096000" y="16891"/>
                  </a:lnTo>
                  <a:lnTo>
                    <a:pt x="6112891" y="16891"/>
                  </a:lnTo>
                  <a:lnTo>
                    <a:pt x="6112891" y="33909"/>
                  </a:lnTo>
                  <a:lnTo>
                    <a:pt x="16891" y="33909"/>
                  </a:lnTo>
                  <a:close/>
                </a:path>
              </a:pathLst>
            </a:custGeom>
            <a:solidFill>
              <a:srgbClr val="6A1B9A"/>
            </a:solidFill>
          </p:spPr>
          <p:txBody>
            <a:bodyPr/>
            <a:lstStyle/>
            <a:p>
              <a:endParaRPr lang="en-PK"/>
            </a:p>
          </p:txBody>
        </p:sp>
      </p:grpSp>
      <p:grpSp>
        <p:nvGrpSpPr>
          <p:cNvPr id="47" name="Group 47"/>
          <p:cNvGrpSpPr/>
          <p:nvPr/>
        </p:nvGrpSpPr>
        <p:grpSpPr>
          <a:xfrm>
            <a:off x="457200" y="7790688"/>
            <a:ext cx="4389120" cy="1828800"/>
            <a:chOff x="0" y="0"/>
            <a:chExt cx="5852160" cy="2438400"/>
          </a:xfrm>
        </p:grpSpPr>
        <p:sp>
          <p:nvSpPr>
            <p:cNvPr id="48" name="Freeform 48"/>
            <p:cNvSpPr/>
            <p:nvPr/>
          </p:nvSpPr>
          <p:spPr>
            <a:xfrm>
              <a:off x="0" y="0"/>
              <a:ext cx="5852160" cy="2438400"/>
            </a:xfrm>
            <a:custGeom>
              <a:avLst/>
              <a:gdLst/>
              <a:ahLst/>
              <a:cxnLst/>
              <a:rect l="l" t="t" r="r" b="b"/>
              <a:pathLst>
                <a:path w="5852160" h="2438400">
                  <a:moveTo>
                    <a:pt x="0" y="0"/>
                  </a:moveTo>
                  <a:lnTo>
                    <a:pt x="5852160" y="0"/>
                  </a:lnTo>
                  <a:lnTo>
                    <a:pt x="5852160" y="2438400"/>
                  </a:lnTo>
                  <a:lnTo>
                    <a:pt x="0" y="243840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3459" r="-3459"/>
              </a:stretch>
            </a:blipFill>
          </p:spPr>
          <p:txBody>
            <a:bodyPr/>
            <a:lstStyle/>
            <a:p>
              <a:endParaRPr lang="en-PK"/>
            </a:p>
          </p:txBody>
        </p:sp>
        <p:sp>
          <p:nvSpPr>
            <p:cNvPr id="49" name="TextBox 49"/>
            <p:cNvSpPr txBox="1"/>
            <p:nvPr/>
          </p:nvSpPr>
          <p:spPr>
            <a:xfrm>
              <a:off x="0" y="-19050"/>
              <a:ext cx="5852160" cy="2457450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4800"/>
                </a:lnSpc>
              </a:pPr>
              <a:r>
                <a:rPr lang="en-US" sz="4000" b="1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4. ABSOLUTE CONSTIPATION</a:t>
              </a:r>
            </a:p>
          </p:txBody>
        </p:sp>
      </p:grpSp>
      <p:grpSp>
        <p:nvGrpSpPr>
          <p:cNvPr id="50" name="Group 50"/>
          <p:cNvGrpSpPr/>
          <p:nvPr/>
        </p:nvGrpSpPr>
        <p:grpSpPr>
          <a:xfrm>
            <a:off x="5101590" y="7771638"/>
            <a:ext cx="12839700" cy="1866900"/>
            <a:chOff x="0" y="0"/>
            <a:chExt cx="17119600" cy="2489200"/>
          </a:xfrm>
        </p:grpSpPr>
        <p:sp>
          <p:nvSpPr>
            <p:cNvPr id="51" name="Freeform 51"/>
            <p:cNvSpPr/>
            <p:nvPr/>
          </p:nvSpPr>
          <p:spPr>
            <a:xfrm>
              <a:off x="25400" y="25400"/>
              <a:ext cx="17068800" cy="2438400"/>
            </a:xfrm>
            <a:custGeom>
              <a:avLst/>
              <a:gdLst/>
              <a:ahLst/>
              <a:cxnLst/>
              <a:rect l="l" t="t" r="r" b="b"/>
              <a:pathLst>
                <a:path w="17068800" h="2438400">
                  <a:moveTo>
                    <a:pt x="0" y="0"/>
                  </a:moveTo>
                  <a:lnTo>
                    <a:pt x="17068800" y="0"/>
                  </a:lnTo>
                  <a:lnTo>
                    <a:pt x="17068800" y="2438400"/>
                  </a:lnTo>
                  <a:lnTo>
                    <a:pt x="0" y="24384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PK"/>
            </a:p>
          </p:txBody>
        </p:sp>
        <p:sp>
          <p:nvSpPr>
            <p:cNvPr id="52" name="Freeform 52"/>
            <p:cNvSpPr/>
            <p:nvPr/>
          </p:nvSpPr>
          <p:spPr>
            <a:xfrm>
              <a:off x="0" y="0"/>
              <a:ext cx="17119600" cy="2489200"/>
            </a:xfrm>
            <a:custGeom>
              <a:avLst/>
              <a:gdLst/>
              <a:ahLst/>
              <a:cxnLst/>
              <a:rect l="l" t="t" r="r" b="b"/>
              <a:pathLst>
                <a:path w="17119600" h="2489200">
                  <a:moveTo>
                    <a:pt x="25400" y="0"/>
                  </a:moveTo>
                  <a:lnTo>
                    <a:pt x="17094200" y="0"/>
                  </a:lnTo>
                  <a:cubicBezTo>
                    <a:pt x="17108170" y="0"/>
                    <a:pt x="17119600" y="11430"/>
                    <a:pt x="17119600" y="25400"/>
                  </a:cubicBezTo>
                  <a:lnTo>
                    <a:pt x="17119600" y="2463800"/>
                  </a:lnTo>
                  <a:cubicBezTo>
                    <a:pt x="17119600" y="2477770"/>
                    <a:pt x="17108170" y="2489200"/>
                    <a:pt x="17094200" y="2489200"/>
                  </a:cubicBezTo>
                  <a:lnTo>
                    <a:pt x="25400" y="2489200"/>
                  </a:lnTo>
                  <a:cubicBezTo>
                    <a:pt x="11430" y="2489200"/>
                    <a:pt x="0" y="2477770"/>
                    <a:pt x="0" y="2463800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2463800"/>
                  </a:lnTo>
                  <a:lnTo>
                    <a:pt x="25400" y="2463800"/>
                  </a:lnTo>
                  <a:lnTo>
                    <a:pt x="25400" y="2438400"/>
                  </a:lnTo>
                  <a:lnTo>
                    <a:pt x="17094200" y="2438400"/>
                  </a:lnTo>
                  <a:lnTo>
                    <a:pt x="17094200" y="2463800"/>
                  </a:lnTo>
                  <a:lnTo>
                    <a:pt x="17068800" y="2463800"/>
                  </a:lnTo>
                  <a:lnTo>
                    <a:pt x="17068800" y="25400"/>
                  </a:lnTo>
                  <a:lnTo>
                    <a:pt x="17094200" y="25400"/>
                  </a:lnTo>
                  <a:lnTo>
                    <a:pt x="17094200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6A1B9A"/>
            </a:solidFill>
          </p:spPr>
          <p:txBody>
            <a:bodyPr/>
            <a:lstStyle/>
            <a:p>
              <a:endParaRPr lang="en-PK"/>
            </a:p>
          </p:txBody>
        </p:sp>
      </p:grpSp>
      <p:grpSp>
        <p:nvGrpSpPr>
          <p:cNvPr id="53" name="Group 53"/>
          <p:cNvGrpSpPr/>
          <p:nvPr/>
        </p:nvGrpSpPr>
        <p:grpSpPr>
          <a:xfrm>
            <a:off x="5394960" y="7936992"/>
            <a:ext cx="12252960" cy="1536192"/>
            <a:chOff x="0" y="0"/>
            <a:chExt cx="16337280" cy="2048256"/>
          </a:xfrm>
        </p:grpSpPr>
        <p:sp>
          <p:nvSpPr>
            <p:cNvPr id="54" name="Freeform 54"/>
            <p:cNvSpPr/>
            <p:nvPr/>
          </p:nvSpPr>
          <p:spPr>
            <a:xfrm>
              <a:off x="0" y="0"/>
              <a:ext cx="16337280" cy="2048256"/>
            </a:xfrm>
            <a:custGeom>
              <a:avLst/>
              <a:gdLst/>
              <a:ahLst/>
              <a:cxnLst/>
              <a:rect l="l" t="t" r="r" b="b"/>
              <a:pathLst>
                <a:path w="16337280" h="2048256">
                  <a:moveTo>
                    <a:pt x="0" y="0"/>
                  </a:moveTo>
                  <a:lnTo>
                    <a:pt x="16337280" y="0"/>
                  </a:lnTo>
                  <a:lnTo>
                    <a:pt x="16337280" y="2048256"/>
                  </a:lnTo>
                  <a:lnTo>
                    <a:pt x="0" y="2048256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105416" b="-105416"/>
              </a:stretch>
            </a:blipFill>
          </p:spPr>
          <p:txBody>
            <a:bodyPr/>
            <a:lstStyle/>
            <a:p>
              <a:endParaRPr lang="en-PK"/>
            </a:p>
          </p:txBody>
        </p:sp>
        <p:sp>
          <p:nvSpPr>
            <p:cNvPr id="55" name="TextBox 55"/>
            <p:cNvSpPr txBox="1"/>
            <p:nvPr/>
          </p:nvSpPr>
          <p:spPr>
            <a:xfrm>
              <a:off x="0" y="-19050"/>
              <a:ext cx="16337280" cy="2067306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5759"/>
                </a:lnSpc>
              </a:pPr>
              <a:r>
                <a:rPr lang="en-US" sz="4800">
                  <a:solidFill>
                    <a:srgbClr val="1A1A2E"/>
                  </a:solidFill>
                  <a:latin typeface="Arial"/>
                  <a:ea typeface="Arial"/>
                  <a:cs typeface="Arial"/>
                  <a:sym typeface="Arial"/>
                </a:rPr>
                <a:t>Neither faeces nor flatus passed. Cardinal sign of complete obstruction.</a:t>
              </a:r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EF4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2697" y="-12697"/>
            <a:ext cx="18313403" cy="1525019"/>
            <a:chOff x="0" y="0"/>
            <a:chExt cx="24417871" cy="2033359"/>
          </a:xfrm>
        </p:grpSpPr>
        <p:sp>
          <p:nvSpPr>
            <p:cNvPr id="3" name="Freeform 3"/>
            <p:cNvSpPr/>
            <p:nvPr/>
          </p:nvSpPr>
          <p:spPr>
            <a:xfrm>
              <a:off x="16891" y="16891"/>
              <a:ext cx="24383999" cy="1999488"/>
            </a:xfrm>
            <a:custGeom>
              <a:avLst/>
              <a:gdLst/>
              <a:ahLst/>
              <a:cxnLst/>
              <a:rect l="l" t="t" r="r" b="b"/>
              <a:pathLst>
                <a:path w="24383999" h="1999488">
                  <a:moveTo>
                    <a:pt x="0" y="0"/>
                  </a:moveTo>
                  <a:lnTo>
                    <a:pt x="24383999" y="0"/>
                  </a:lnTo>
                  <a:lnTo>
                    <a:pt x="24383999" y="1999488"/>
                  </a:lnTo>
                  <a:lnTo>
                    <a:pt x="0" y="1999488"/>
                  </a:lnTo>
                  <a:close/>
                </a:path>
              </a:pathLst>
            </a:custGeom>
            <a:solidFill>
              <a:srgbClr val="0D1B3E"/>
            </a:solidFill>
          </p:spPr>
          <p:txBody>
            <a:bodyPr/>
            <a:lstStyle/>
            <a:p>
              <a:endParaRPr lang="en-PK"/>
            </a:p>
          </p:txBody>
        </p:sp>
        <p:sp>
          <p:nvSpPr>
            <p:cNvPr id="4" name="Freeform 4"/>
            <p:cNvSpPr/>
            <p:nvPr/>
          </p:nvSpPr>
          <p:spPr>
            <a:xfrm>
              <a:off x="0" y="0"/>
              <a:ext cx="24417782" cy="2033270"/>
            </a:xfrm>
            <a:custGeom>
              <a:avLst/>
              <a:gdLst/>
              <a:ahLst/>
              <a:cxnLst/>
              <a:rect l="l" t="t" r="r" b="b"/>
              <a:pathLst>
                <a:path w="24417782" h="2033270">
                  <a:moveTo>
                    <a:pt x="16891" y="0"/>
                  </a:moveTo>
                  <a:lnTo>
                    <a:pt x="24400890" y="0"/>
                  </a:lnTo>
                  <a:cubicBezTo>
                    <a:pt x="24410290" y="0"/>
                    <a:pt x="24417782" y="7620"/>
                    <a:pt x="24417782" y="16891"/>
                  </a:cubicBezTo>
                  <a:lnTo>
                    <a:pt x="24417782" y="2016379"/>
                  </a:lnTo>
                  <a:cubicBezTo>
                    <a:pt x="24417782" y="2025777"/>
                    <a:pt x="24410163" y="2033270"/>
                    <a:pt x="24400890" y="2033270"/>
                  </a:cubicBezTo>
                  <a:lnTo>
                    <a:pt x="16891" y="2033270"/>
                  </a:lnTo>
                  <a:cubicBezTo>
                    <a:pt x="7493" y="2033270"/>
                    <a:pt x="0" y="2025650"/>
                    <a:pt x="0" y="2016379"/>
                  </a:cubicBezTo>
                  <a:lnTo>
                    <a:pt x="0" y="16891"/>
                  </a:lnTo>
                  <a:cubicBezTo>
                    <a:pt x="0" y="7620"/>
                    <a:pt x="7620" y="0"/>
                    <a:pt x="16891" y="0"/>
                  </a:cubicBezTo>
                  <a:moveTo>
                    <a:pt x="16891" y="33909"/>
                  </a:moveTo>
                  <a:lnTo>
                    <a:pt x="16891" y="16891"/>
                  </a:lnTo>
                  <a:lnTo>
                    <a:pt x="33909" y="16891"/>
                  </a:lnTo>
                  <a:lnTo>
                    <a:pt x="33909" y="2016379"/>
                  </a:lnTo>
                  <a:lnTo>
                    <a:pt x="16891" y="2016379"/>
                  </a:lnTo>
                  <a:lnTo>
                    <a:pt x="16891" y="1999488"/>
                  </a:lnTo>
                  <a:lnTo>
                    <a:pt x="24400890" y="1999488"/>
                  </a:lnTo>
                  <a:lnTo>
                    <a:pt x="24400890" y="2016379"/>
                  </a:lnTo>
                  <a:lnTo>
                    <a:pt x="24384000" y="2016379"/>
                  </a:lnTo>
                  <a:lnTo>
                    <a:pt x="24384000" y="16891"/>
                  </a:lnTo>
                  <a:lnTo>
                    <a:pt x="24400890" y="16891"/>
                  </a:lnTo>
                  <a:lnTo>
                    <a:pt x="24400890" y="33909"/>
                  </a:lnTo>
                  <a:lnTo>
                    <a:pt x="16891" y="33909"/>
                  </a:lnTo>
                  <a:close/>
                </a:path>
              </a:pathLst>
            </a:custGeom>
            <a:solidFill>
              <a:srgbClr val="0D1B3E"/>
            </a:solidFill>
          </p:spPr>
          <p:txBody>
            <a:bodyPr/>
            <a:lstStyle/>
            <a:p>
              <a:endParaRPr lang="en-PK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512064" y="0"/>
            <a:ext cx="17263872" cy="1499616"/>
            <a:chOff x="0" y="0"/>
            <a:chExt cx="23018496" cy="1999488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3018496" cy="1999488"/>
            </a:xfrm>
            <a:custGeom>
              <a:avLst/>
              <a:gdLst/>
              <a:ahLst/>
              <a:cxnLst/>
              <a:rect l="l" t="t" r="r" b="b"/>
              <a:pathLst>
                <a:path w="23018496" h="1999488">
                  <a:moveTo>
                    <a:pt x="0" y="0"/>
                  </a:moveTo>
                  <a:lnTo>
                    <a:pt x="23018496" y="0"/>
                  </a:lnTo>
                  <a:lnTo>
                    <a:pt x="23018496" y="1999488"/>
                  </a:lnTo>
                  <a:lnTo>
                    <a:pt x="0" y="1999488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174315" b="-174315"/>
              </a:stretch>
            </a:blipFill>
          </p:spPr>
          <p:txBody>
            <a:bodyPr/>
            <a:lstStyle/>
            <a:p>
              <a:endParaRPr lang="en-PK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19050"/>
              <a:ext cx="23018496" cy="2018538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5280"/>
                </a:lnSpc>
              </a:pPr>
              <a:r>
                <a:rPr lang="en-US" sz="4400" b="1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HIGH SBO vs LOW SBO vs LARGE BOWEL  📊</a:t>
              </a:r>
            </a:p>
          </p:txBody>
        </p:sp>
      </p:grpSp>
      <p:graphicFrame>
        <p:nvGraphicFramePr>
          <p:cNvPr id="8" name="Table 8"/>
          <p:cNvGraphicFramePr>
            <a:graphicFrameLocks noGrp="1"/>
          </p:cNvGraphicFramePr>
          <p:nvPr/>
        </p:nvGraphicFramePr>
        <p:xfrm>
          <a:off x="365760" y="1645920"/>
          <a:ext cx="17475200" cy="7980680"/>
        </p:xfrm>
        <a:graphic>
          <a:graphicData uri="http://schemas.openxmlformats.org/drawingml/2006/table">
            <a:tbl>
              <a:tblPr/>
              <a:tblGrid>
                <a:gridCol w="4368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68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368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3688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117600">
                <a:tc>
                  <a:txBody>
                    <a:bodyPr/>
                    <a:lstStyle/>
                    <a:p>
                      <a:pPr algn="ctr">
                        <a:lnSpc>
                          <a:spcPts val="4560"/>
                        </a:lnSpc>
                        <a:defRPr/>
                      </a:pPr>
                      <a:r>
                        <a:rPr lang="en-US" sz="3800" b="1">
                          <a:solidFill>
                            <a:srgbClr val="FFFFFF"/>
                          </a:solidFill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FEATURE</a:t>
                      </a:r>
                      <a:endParaRPr lang="en-US" sz="1100"/>
                    </a:p>
                  </a:txBody>
                  <a:tcPr marT="91440" marB="9144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1B3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4560"/>
                        </a:lnSpc>
                        <a:defRPr/>
                      </a:pPr>
                      <a:r>
                        <a:rPr lang="en-US" sz="3800" b="1">
                          <a:solidFill>
                            <a:srgbClr val="FFFFFF"/>
                          </a:solidFill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HIGH SBO</a:t>
                      </a:r>
                      <a:endParaRPr lang="en-US" sz="1100"/>
                    </a:p>
                  </a:txBody>
                  <a:tcPr marT="91440" marB="9144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65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4560"/>
                        </a:lnSpc>
                        <a:defRPr/>
                      </a:pPr>
                      <a:r>
                        <a:rPr lang="en-US" sz="3800" b="1">
                          <a:solidFill>
                            <a:srgbClr val="FFFFFF"/>
                          </a:solidFill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LOW SBO</a:t>
                      </a:r>
                      <a:endParaRPr lang="en-US" sz="1100"/>
                    </a:p>
                  </a:txBody>
                  <a:tcPr marT="91440" marB="9144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976D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4560"/>
                        </a:lnSpc>
                        <a:defRPr/>
                      </a:pPr>
                      <a:r>
                        <a:rPr lang="en-US" sz="3800" b="1">
                          <a:solidFill>
                            <a:srgbClr val="FFFFFF"/>
                          </a:solidFill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LARGE BOWEL</a:t>
                      </a:r>
                      <a:endParaRPr lang="en-US" sz="1100"/>
                    </a:p>
                  </a:txBody>
                  <a:tcPr marT="91440" marB="9144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282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17600">
                <a:tc>
                  <a:txBody>
                    <a:bodyPr/>
                    <a:lstStyle/>
                    <a:p>
                      <a:pPr algn="ctr">
                        <a:lnSpc>
                          <a:spcPts val="4320"/>
                        </a:lnSpc>
                        <a:defRPr/>
                      </a:pPr>
                      <a:r>
                        <a:rPr lang="en-US" sz="3600">
                          <a:solidFill>
                            <a:srgbClr val="1A1A2E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Pain</a:t>
                      </a:r>
                      <a:endParaRPr lang="en-US" sz="1100"/>
                    </a:p>
                  </a:txBody>
                  <a:tcPr marT="91440" marB="9144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4320"/>
                        </a:lnSpc>
                        <a:defRPr/>
                      </a:pPr>
                      <a:r>
                        <a:rPr lang="en-US" sz="3600">
                          <a:solidFill>
                            <a:srgbClr val="1A1A2E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Epigastric; early</a:t>
                      </a:r>
                      <a:endParaRPr lang="en-US" sz="1100"/>
                    </a:p>
                  </a:txBody>
                  <a:tcPr marT="91440" marB="9144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4320"/>
                        </a:lnSpc>
                        <a:defRPr/>
                      </a:pPr>
                      <a:r>
                        <a:rPr lang="en-US" sz="3600">
                          <a:solidFill>
                            <a:srgbClr val="1A1A2E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Central; colicky</a:t>
                      </a:r>
                      <a:endParaRPr lang="en-US" sz="1100"/>
                    </a:p>
                  </a:txBody>
                  <a:tcPr marT="91440" marB="9144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4320"/>
                        </a:lnSpc>
                        <a:defRPr/>
                      </a:pPr>
                      <a:r>
                        <a:rPr lang="en-US" sz="3600">
                          <a:solidFill>
                            <a:srgbClr val="1A1A2E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Lower abdomen; mild</a:t>
                      </a:r>
                      <a:endParaRPr lang="en-US" sz="1100"/>
                    </a:p>
                  </a:txBody>
                  <a:tcPr marT="91440" marB="9144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17600">
                <a:tc>
                  <a:txBody>
                    <a:bodyPr/>
                    <a:lstStyle/>
                    <a:p>
                      <a:pPr algn="ctr">
                        <a:lnSpc>
                          <a:spcPts val="4320"/>
                        </a:lnSpc>
                        <a:defRPr/>
                      </a:pPr>
                      <a:r>
                        <a:rPr lang="en-US" sz="3600">
                          <a:solidFill>
                            <a:srgbClr val="1A1A2E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Vomiting</a:t>
                      </a:r>
                      <a:endParaRPr lang="en-US" sz="1100"/>
                    </a:p>
                  </a:txBody>
                  <a:tcPr marT="91440" marB="9144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4320"/>
                        </a:lnSpc>
                        <a:defRPr/>
                      </a:pPr>
                      <a:r>
                        <a:rPr lang="en-US" sz="3600">
                          <a:solidFill>
                            <a:srgbClr val="1A1A2E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Early &amp; profuse</a:t>
                      </a:r>
                      <a:endParaRPr lang="en-US" sz="1100"/>
                    </a:p>
                  </a:txBody>
                  <a:tcPr marT="91440" marB="9144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4320"/>
                        </a:lnSpc>
                        <a:defRPr/>
                      </a:pPr>
                      <a:r>
                        <a:rPr lang="en-US" sz="3600">
                          <a:solidFill>
                            <a:srgbClr val="1A1A2E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Moderate; later</a:t>
                      </a:r>
                      <a:endParaRPr lang="en-US" sz="1100"/>
                    </a:p>
                  </a:txBody>
                  <a:tcPr marT="91440" marB="9144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4320"/>
                        </a:lnSpc>
                        <a:defRPr/>
                      </a:pPr>
                      <a:r>
                        <a:rPr lang="en-US" sz="3600">
                          <a:solidFill>
                            <a:srgbClr val="1A1A2E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Very late</a:t>
                      </a:r>
                      <a:endParaRPr lang="en-US" sz="1100"/>
                    </a:p>
                  </a:txBody>
                  <a:tcPr marT="91440" marB="9144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17600">
                <a:tc>
                  <a:txBody>
                    <a:bodyPr/>
                    <a:lstStyle/>
                    <a:p>
                      <a:pPr algn="ctr">
                        <a:lnSpc>
                          <a:spcPts val="4320"/>
                        </a:lnSpc>
                        <a:defRPr/>
                      </a:pPr>
                      <a:r>
                        <a:rPr lang="en-US" sz="3600">
                          <a:solidFill>
                            <a:srgbClr val="1A1A2E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Distension</a:t>
                      </a:r>
                      <a:endParaRPr lang="en-US" sz="1100"/>
                    </a:p>
                  </a:txBody>
                  <a:tcPr marT="91440" marB="9144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4320"/>
                        </a:lnSpc>
                        <a:defRPr/>
                      </a:pPr>
                      <a:r>
                        <a:rPr lang="en-US" sz="3600">
                          <a:solidFill>
                            <a:srgbClr val="1A1A2E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Minimal</a:t>
                      </a:r>
                      <a:endParaRPr lang="en-US" sz="1100"/>
                    </a:p>
                  </a:txBody>
                  <a:tcPr marT="91440" marB="9144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4320"/>
                        </a:lnSpc>
                        <a:defRPr/>
                      </a:pPr>
                      <a:r>
                        <a:rPr lang="en-US" sz="3600">
                          <a:solidFill>
                            <a:srgbClr val="1A1A2E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Central; prominent</a:t>
                      </a:r>
                      <a:endParaRPr lang="en-US" sz="1100"/>
                    </a:p>
                  </a:txBody>
                  <a:tcPr marT="91440" marB="9144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4320"/>
                        </a:lnSpc>
                        <a:defRPr/>
                      </a:pPr>
                      <a:r>
                        <a:rPr lang="en-US" sz="3600">
                          <a:solidFill>
                            <a:srgbClr val="1A1A2E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Peripheral; marked</a:t>
                      </a:r>
                      <a:endParaRPr lang="en-US" sz="1100"/>
                    </a:p>
                  </a:txBody>
                  <a:tcPr marT="91440" marB="9144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117600">
                <a:tc>
                  <a:txBody>
                    <a:bodyPr/>
                    <a:lstStyle/>
                    <a:p>
                      <a:pPr algn="ctr">
                        <a:lnSpc>
                          <a:spcPts val="4320"/>
                        </a:lnSpc>
                        <a:defRPr/>
                      </a:pPr>
                      <a:r>
                        <a:rPr lang="en-US" sz="3600">
                          <a:solidFill>
                            <a:srgbClr val="1A1A2E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Constipation</a:t>
                      </a:r>
                      <a:endParaRPr lang="en-US" sz="1100"/>
                    </a:p>
                  </a:txBody>
                  <a:tcPr marT="91440" marB="9144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4320"/>
                        </a:lnSpc>
                        <a:defRPr/>
                      </a:pPr>
                      <a:r>
                        <a:rPr lang="en-US" sz="3600">
                          <a:solidFill>
                            <a:srgbClr val="1A1A2E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Late feature</a:t>
                      </a:r>
                      <a:endParaRPr lang="en-US" sz="1100"/>
                    </a:p>
                  </a:txBody>
                  <a:tcPr marT="91440" marB="9144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4320"/>
                        </a:lnSpc>
                        <a:defRPr/>
                      </a:pPr>
                      <a:r>
                        <a:rPr lang="en-US" sz="3600">
                          <a:solidFill>
                            <a:srgbClr val="1A1A2E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Present</a:t>
                      </a:r>
                      <a:endParaRPr lang="en-US" sz="1100"/>
                    </a:p>
                  </a:txBody>
                  <a:tcPr marT="91440" marB="9144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4320"/>
                        </a:lnSpc>
                        <a:defRPr/>
                      </a:pPr>
                      <a:r>
                        <a:rPr lang="en-US" sz="3600">
                          <a:solidFill>
                            <a:srgbClr val="1A1A2E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Early; absolute</a:t>
                      </a:r>
                      <a:endParaRPr lang="en-US" sz="1100"/>
                    </a:p>
                  </a:txBody>
                  <a:tcPr marT="91440" marB="9144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117600">
                <a:tc>
                  <a:txBody>
                    <a:bodyPr/>
                    <a:lstStyle/>
                    <a:p>
                      <a:pPr algn="ctr">
                        <a:lnSpc>
                          <a:spcPts val="4320"/>
                        </a:lnSpc>
                        <a:defRPr/>
                      </a:pPr>
                      <a:r>
                        <a:rPr lang="en-US" sz="3600">
                          <a:solidFill>
                            <a:srgbClr val="1A1A2E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Dehydration</a:t>
                      </a:r>
                      <a:endParaRPr lang="en-US" sz="1100"/>
                    </a:p>
                  </a:txBody>
                  <a:tcPr marT="91440" marB="9144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4320"/>
                        </a:lnSpc>
                        <a:defRPr/>
                      </a:pPr>
                      <a:r>
                        <a:rPr lang="en-US" sz="3600">
                          <a:solidFill>
                            <a:srgbClr val="1A1A2E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Rapid; severe</a:t>
                      </a:r>
                      <a:endParaRPr lang="en-US" sz="1100"/>
                    </a:p>
                  </a:txBody>
                  <a:tcPr marT="91440" marB="9144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4320"/>
                        </a:lnSpc>
                        <a:defRPr/>
                      </a:pPr>
                      <a:r>
                        <a:rPr lang="en-US" sz="3600">
                          <a:solidFill>
                            <a:srgbClr val="1A1A2E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Moderate</a:t>
                      </a:r>
                      <a:endParaRPr lang="en-US" sz="1100"/>
                    </a:p>
                  </a:txBody>
                  <a:tcPr marT="91440" marB="9144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4320"/>
                        </a:lnSpc>
                        <a:defRPr/>
                      </a:pPr>
                      <a:r>
                        <a:rPr lang="en-US" sz="3600">
                          <a:solidFill>
                            <a:srgbClr val="1A1A2E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Less severe</a:t>
                      </a:r>
                      <a:endParaRPr lang="en-US" sz="1100"/>
                    </a:p>
                  </a:txBody>
                  <a:tcPr marT="91440" marB="9144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117600">
                <a:tc>
                  <a:txBody>
                    <a:bodyPr/>
                    <a:lstStyle/>
                    <a:p>
                      <a:pPr algn="ctr">
                        <a:lnSpc>
                          <a:spcPts val="4320"/>
                        </a:lnSpc>
                        <a:defRPr/>
                      </a:pPr>
                      <a:r>
                        <a:rPr lang="en-US" sz="3600">
                          <a:solidFill>
                            <a:srgbClr val="1A1A2E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AXR finding</a:t>
                      </a:r>
                      <a:endParaRPr lang="en-US" sz="1100"/>
                    </a:p>
                  </a:txBody>
                  <a:tcPr marT="91440" marB="9144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4320"/>
                        </a:lnSpc>
                        <a:defRPr/>
                      </a:pPr>
                      <a:r>
                        <a:rPr lang="en-US" sz="3600">
                          <a:solidFill>
                            <a:srgbClr val="1A1A2E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Few central loops</a:t>
                      </a:r>
                      <a:endParaRPr lang="en-US" sz="1100"/>
                    </a:p>
                  </a:txBody>
                  <a:tcPr marT="91440" marB="9144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4320"/>
                        </a:lnSpc>
                        <a:defRPr/>
                      </a:pPr>
                      <a:r>
                        <a:rPr lang="en-US" sz="3600">
                          <a:solidFill>
                            <a:srgbClr val="1A1A2E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Multiple ladders</a:t>
                      </a:r>
                      <a:endParaRPr lang="en-US" sz="1100"/>
                    </a:p>
                  </a:txBody>
                  <a:tcPr marT="91440" marB="9144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4320"/>
                        </a:lnSpc>
                        <a:defRPr/>
                      </a:pPr>
                      <a:r>
                        <a:rPr lang="en-US" sz="3600">
                          <a:solidFill>
                            <a:srgbClr val="1A1A2E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Peripheral colon gas</a:t>
                      </a:r>
                      <a:endParaRPr lang="en-US" sz="1100"/>
                    </a:p>
                  </a:txBody>
                  <a:tcPr marT="91440" marB="9144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EF4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2697" y="-12697"/>
            <a:ext cx="18313403" cy="1525019"/>
            <a:chOff x="0" y="0"/>
            <a:chExt cx="24417871" cy="2033359"/>
          </a:xfrm>
        </p:grpSpPr>
        <p:sp>
          <p:nvSpPr>
            <p:cNvPr id="3" name="Freeform 3"/>
            <p:cNvSpPr/>
            <p:nvPr/>
          </p:nvSpPr>
          <p:spPr>
            <a:xfrm>
              <a:off x="16891" y="16891"/>
              <a:ext cx="24383999" cy="1999488"/>
            </a:xfrm>
            <a:custGeom>
              <a:avLst/>
              <a:gdLst/>
              <a:ahLst/>
              <a:cxnLst/>
              <a:rect l="l" t="t" r="r" b="b"/>
              <a:pathLst>
                <a:path w="24383999" h="1999488">
                  <a:moveTo>
                    <a:pt x="0" y="0"/>
                  </a:moveTo>
                  <a:lnTo>
                    <a:pt x="24383999" y="0"/>
                  </a:lnTo>
                  <a:lnTo>
                    <a:pt x="24383999" y="1999488"/>
                  </a:lnTo>
                  <a:lnTo>
                    <a:pt x="0" y="1999488"/>
                  </a:lnTo>
                  <a:close/>
                </a:path>
              </a:pathLst>
            </a:custGeom>
            <a:solidFill>
              <a:srgbClr val="C62828"/>
            </a:solidFill>
          </p:spPr>
          <p:txBody>
            <a:bodyPr/>
            <a:lstStyle/>
            <a:p>
              <a:endParaRPr lang="en-PK"/>
            </a:p>
          </p:txBody>
        </p:sp>
        <p:sp>
          <p:nvSpPr>
            <p:cNvPr id="4" name="Freeform 4"/>
            <p:cNvSpPr/>
            <p:nvPr/>
          </p:nvSpPr>
          <p:spPr>
            <a:xfrm>
              <a:off x="0" y="0"/>
              <a:ext cx="24417782" cy="2033270"/>
            </a:xfrm>
            <a:custGeom>
              <a:avLst/>
              <a:gdLst/>
              <a:ahLst/>
              <a:cxnLst/>
              <a:rect l="l" t="t" r="r" b="b"/>
              <a:pathLst>
                <a:path w="24417782" h="2033270">
                  <a:moveTo>
                    <a:pt x="16891" y="0"/>
                  </a:moveTo>
                  <a:lnTo>
                    <a:pt x="24400890" y="0"/>
                  </a:lnTo>
                  <a:cubicBezTo>
                    <a:pt x="24410290" y="0"/>
                    <a:pt x="24417782" y="7620"/>
                    <a:pt x="24417782" y="16891"/>
                  </a:cubicBezTo>
                  <a:lnTo>
                    <a:pt x="24417782" y="2016379"/>
                  </a:lnTo>
                  <a:cubicBezTo>
                    <a:pt x="24417782" y="2025777"/>
                    <a:pt x="24410163" y="2033270"/>
                    <a:pt x="24400890" y="2033270"/>
                  </a:cubicBezTo>
                  <a:lnTo>
                    <a:pt x="16891" y="2033270"/>
                  </a:lnTo>
                  <a:cubicBezTo>
                    <a:pt x="7493" y="2033270"/>
                    <a:pt x="0" y="2025650"/>
                    <a:pt x="0" y="2016379"/>
                  </a:cubicBezTo>
                  <a:lnTo>
                    <a:pt x="0" y="16891"/>
                  </a:lnTo>
                  <a:cubicBezTo>
                    <a:pt x="0" y="7620"/>
                    <a:pt x="7620" y="0"/>
                    <a:pt x="16891" y="0"/>
                  </a:cubicBezTo>
                  <a:moveTo>
                    <a:pt x="16891" y="33909"/>
                  </a:moveTo>
                  <a:lnTo>
                    <a:pt x="16891" y="16891"/>
                  </a:lnTo>
                  <a:lnTo>
                    <a:pt x="33909" y="16891"/>
                  </a:lnTo>
                  <a:lnTo>
                    <a:pt x="33909" y="2016379"/>
                  </a:lnTo>
                  <a:lnTo>
                    <a:pt x="16891" y="2016379"/>
                  </a:lnTo>
                  <a:lnTo>
                    <a:pt x="16891" y="1999488"/>
                  </a:lnTo>
                  <a:lnTo>
                    <a:pt x="24400890" y="1999488"/>
                  </a:lnTo>
                  <a:lnTo>
                    <a:pt x="24400890" y="2016379"/>
                  </a:lnTo>
                  <a:lnTo>
                    <a:pt x="24384000" y="2016379"/>
                  </a:lnTo>
                  <a:lnTo>
                    <a:pt x="24384000" y="16891"/>
                  </a:lnTo>
                  <a:lnTo>
                    <a:pt x="24400890" y="16891"/>
                  </a:lnTo>
                  <a:lnTo>
                    <a:pt x="24400890" y="33909"/>
                  </a:lnTo>
                  <a:lnTo>
                    <a:pt x="16891" y="33909"/>
                  </a:lnTo>
                  <a:close/>
                </a:path>
              </a:pathLst>
            </a:custGeom>
            <a:solidFill>
              <a:srgbClr val="C62828"/>
            </a:solidFill>
          </p:spPr>
          <p:txBody>
            <a:bodyPr/>
            <a:lstStyle/>
            <a:p>
              <a:endParaRPr lang="en-PK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512064" y="0"/>
            <a:ext cx="17263872" cy="1499616"/>
            <a:chOff x="0" y="0"/>
            <a:chExt cx="23018496" cy="1999488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3018496" cy="1999488"/>
            </a:xfrm>
            <a:custGeom>
              <a:avLst/>
              <a:gdLst/>
              <a:ahLst/>
              <a:cxnLst/>
              <a:rect l="l" t="t" r="r" b="b"/>
              <a:pathLst>
                <a:path w="23018496" h="1999488">
                  <a:moveTo>
                    <a:pt x="0" y="0"/>
                  </a:moveTo>
                  <a:lnTo>
                    <a:pt x="23018496" y="0"/>
                  </a:lnTo>
                  <a:lnTo>
                    <a:pt x="23018496" y="1999488"/>
                  </a:lnTo>
                  <a:lnTo>
                    <a:pt x="0" y="1999488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174315" b="-174315"/>
              </a:stretch>
            </a:blipFill>
          </p:spPr>
          <p:txBody>
            <a:bodyPr/>
            <a:lstStyle/>
            <a:p>
              <a:endParaRPr lang="en-PK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19050"/>
              <a:ext cx="23018496" cy="2018538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5280"/>
                </a:lnSpc>
              </a:pPr>
              <a:r>
                <a:rPr lang="en-US" sz="4400" b="1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CLINICAL FEATURES OF STRANGULATION</a:t>
              </a: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457200" y="1645920"/>
            <a:ext cx="10332720" cy="5852160"/>
            <a:chOff x="0" y="0"/>
            <a:chExt cx="13776960" cy="780288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3776961" cy="7802880"/>
            </a:xfrm>
            <a:custGeom>
              <a:avLst/>
              <a:gdLst/>
              <a:ahLst/>
              <a:cxnLst/>
              <a:rect l="l" t="t" r="r" b="b"/>
              <a:pathLst>
                <a:path w="13776961" h="7802880">
                  <a:moveTo>
                    <a:pt x="0" y="0"/>
                  </a:moveTo>
                  <a:lnTo>
                    <a:pt x="13776961" y="0"/>
                  </a:lnTo>
                  <a:lnTo>
                    <a:pt x="13776961" y="7802880"/>
                  </a:lnTo>
                  <a:lnTo>
                    <a:pt x="0" y="780288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22667" r="-22667"/>
              </a:stretch>
            </a:blipFill>
          </p:spPr>
          <p:txBody>
            <a:bodyPr/>
            <a:lstStyle/>
            <a:p>
              <a:endParaRPr lang="en-PK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38100"/>
              <a:ext cx="13776960" cy="7840980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marL="1351280" lvl="1" indent="-675640" algn="l">
                <a:lnSpc>
                  <a:spcPts val="6719"/>
                </a:lnSpc>
                <a:buFont typeface="Arial"/>
                <a:buChar char="•"/>
              </a:pPr>
              <a:r>
                <a:rPr lang="en-US" sz="5599">
                  <a:solidFill>
                    <a:srgbClr val="1A1A2E"/>
                  </a:solidFill>
                  <a:latin typeface="Arial"/>
                  <a:ea typeface="Arial"/>
                  <a:cs typeface="Arial"/>
                  <a:sym typeface="Arial"/>
                </a:rPr>
                <a:t>Constant pain — opiates don't relieve</a:t>
              </a:r>
            </a:p>
            <a:p>
              <a:pPr marL="1351280" lvl="1" indent="-675640" algn="l">
                <a:lnSpc>
                  <a:spcPts val="6719"/>
                </a:lnSpc>
                <a:buFont typeface="Arial"/>
                <a:buChar char="•"/>
              </a:pPr>
              <a:r>
                <a:rPr lang="en-US" sz="5599">
                  <a:solidFill>
                    <a:srgbClr val="1A1A2E"/>
                  </a:solidFill>
                  <a:latin typeface="Arial"/>
                  <a:ea typeface="Arial"/>
                  <a:cs typeface="Arial"/>
                  <a:sym typeface="Arial"/>
                </a:rPr>
                <a:t>Shock + rigidity + skin discolouration</a:t>
              </a:r>
            </a:p>
            <a:p>
              <a:pPr marL="1351280" lvl="1" indent="-675640" algn="l">
                <a:lnSpc>
                  <a:spcPts val="6719"/>
                </a:lnSpc>
                <a:buFont typeface="Arial"/>
                <a:buChar char="•"/>
              </a:pPr>
              <a:r>
                <a:rPr lang="en-US" sz="5599" b="1">
                  <a:solidFill>
                    <a:srgbClr val="C62828"/>
                  </a:solidFill>
                  <a:latin typeface="Arial Bold"/>
                  <a:ea typeface="Arial Bold"/>
                  <a:cs typeface="Arial Bold"/>
                  <a:sym typeface="Arial Bold"/>
                </a:rPr>
                <a:t>CLINICAL diagnosis — CT must not delay</a:t>
              </a: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1045190" y="1626870"/>
            <a:ext cx="6804660" cy="5890260"/>
            <a:chOff x="0" y="0"/>
            <a:chExt cx="9072880" cy="7853680"/>
          </a:xfrm>
        </p:grpSpPr>
        <p:sp>
          <p:nvSpPr>
            <p:cNvPr id="12" name="Freeform 12"/>
            <p:cNvSpPr/>
            <p:nvPr/>
          </p:nvSpPr>
          <p:spPr>
            <a:xfrm>
              <a:off x="25400" y="25400"/>
              <a:ext cx="9022080" cy="7802880"/>
            </a:xfrm>
            <a:custGeom>
              <a:avLst/>
              <a:gdLst/>
              <a:ahLst/>
              <a:cxnLst/>
              <a:rect l="l" t="t" r="r" b="b"/>
              <a:pathLst>
                <a:path w="9022080" h="7802880">
                  <a:moveTo>
                    <a:pt x="0" y="0"/>
                  </a:moveTo>
                  <a:lnTo>
                    <a:pt x="9022080" y="0"/>
                  </a:lnTo>
                  <a:lnTo>
                    <a:pt x="9022080" y="7802880"/>
                  </a:lnTo>
                  <a:lnTo>
                    <a:pt x="0" y="7802880"/>
                  </a:lnTo>
                  <a:close/>
                </a:path>
              </a:pathLst>
            </a:custGeom>
            <a:blipFill>
              <a:blip r:embed="rId3"/>
              <a:stretch>
                <a:fillRect l="-1707" r="-1707"/>
              </a:stretch>
            </a:blipFill>
          </p:spPr>
          <p:txBody>
            <a:bodyPr/>
            <a:lstStyle/>
            <a:p>
              <a:endParaRPr lang="en-PK"/>
            </a:p>
          </p:txBody>
        </p:sp>
        <p:sp>
          <p:nvSpPr>
            <p:cNvPr id="13" name="Freeform 13"/>
            <p:cNvSpPr/>
            <p:nvPr/>
          </p:nvSpPr>
          <p:spPr>
            <a:xfrm>
              <a:off x="0" y="0"/>
              <a:ext cx="9072880" cy="7853680"/>
            </a:xfrm>
            <a:custGeom>
              <a:avLst/>
              <a:gdLst/>
              <a:ahLst/>
              <a:cxnLst/>
              <a:rect l="l" t="t" r="r" b="b"/>
              <a:pathLst>
                <a:path w="9072880" h="7853680">
                  <a:moveTo>
                    <a:pt x="25400" y="0"/>
                  </a:moveTo>
                  <a:lnTo>
                    <a:pt x="9047480" y="0"/>
                  </a:lnTo>
                  <a:cubicBezTo>
                    <a:pt x="9061450" y="0"/>
                    <a:pt x="9072880" y="11430"/>
                    <a:pt x="9072880" y="25400"/>
                  </a:cubicBezTo>
                  <a:lnTo>
                    <a:pt x="9072880" y="7828280"/>
                  </a:lnTo>
                  <a:cubicBezTo>
                    <a:pt x="9072880" y="7842250"/>
                    <a:pt x="9061450" y="7853680"/>
                    <a:pt x="9047480" y="7853680"/>
                  </a:cubicBezTo>
                  <a:lnTo>
                    <a:pt x="25400" y="7853680"/>
                  </a:lnTo>
                  <a:cubicBezTo>
                    <a:pt x="11430" y="7853680"/>
                    <a:pt x="0" y="7842250"/>
                    <a:pt x="0" y="7828280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7828280"/>
                  </a:lnTo>
                  <a:lnTo>
                    <a:pt x="25400" y="7828280"/>
                  </a:lnTo>
                  <a:lnTo>
                    <a:pt x="25400" y="7802880"/>
                  </a:lnTo>
                  <a:lnTo>
                    <a:pt x="9047480" y="7802880"/>
                  </a:lnTo>
                  <a:lnTo>
                    <a:pt x="9047480" y="7828280"/>
                  </a:lnTo>
                  <a:lnTo>
                    <a:pt x="9022080" y="7828280"/>
                  </a:lnTo>
                  <a:lnTo>
                    <a:pt x="9022080" y="25400"/>
                  </a:lnTo>
                  <a:lnTo>
                    <a:pt x="9047480" y="25400"/>
                  </a:lnTo>
                  <a:lnTo>
                    <a:pt x="9047480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C62828"/>
            </a:solidFill>
          </p:spPr>
          <p:txBody>
            <a:bodyPr/>
            <a:lstStyle/>
            <a:p>
              <a:endParaRPr lang="en-PK"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353063" y="7814567"/>
            <a:ext cx="17581883" cy="1854203"/>
            <a:chOff x="0" y="0"/>
            <a:chExt cx="23442511" cy="2472271"/>
          </a:xfrm>
        </p:grpSpPr>
        <p:sp>
          <p:nvSpPr>
            <p:cNvPr id="15" name="Freeform 15"/>
            <p:cNvSpPr/>
            <p:nvPr/>
          </p:nvSpPr>
          <p:spPr>
            <a:xfrm>
              <a:off x="16891" y="16891"/>
              <a:ext cx="23408639" cy="2438400"/>
            </a:xfrm>
            <a:custGeom>
              <a:avLst/>
              <a:gdLst/>
              <a:ahLst/>
              <a:cxnLst/>
              <a:rect l="l" t="t" r="r" b="b"/>
              <a:pathLst>
                <a:path w="23408639" h="2438400">
                  <a:moveTo>
                    <a:pt x="0" y="0"/>
                  </a:moveTo>
                  <a:lnTo>
                    <a:pt x="23408639" y="0"/>
                  </a:lnTo>
                  <a:lnTo>
                    <a:pt x="23408639" y="2438400"/>
                  </a:lnTo>
                  <a:lnTo>
                    <a:pt x="0" y="2438400"/>
                  </a:lnTo>
                  <a:close/>
                </a:path>
              </a:pathLst>
            </a:custGeom>
            <a:solidFill>
              <a:srgbClr val="7F0000"/>
            </a:solidFill>
          </p:spPr>
          <p:txBody>
            <a:bodyPr/>
            <a:lstStyle/>
            <a:p>
              <a:endParaRPr lang="en-PK"/>
            </a:p>
          </p:txBody>
        </p:sp>
        <p:sp>
          <p:nvSpPr>
            <p:cNvPr id="16" name="Freeform 16"/>
            <p:cNvSpPr/>
            <p:nvPr/>
          </p:nvSpPr>
          <p:spPr>
            <a:xfrm>
              <a:off x="0" y="0"/>
              <a:ext cx="23442422" cy="2472182"/>
            </a:xfrm>
            <a:custGeom>
              <a:avLst/>
              <a:gdLst/>
              <a:ahLst/>
              <a:cxnLst/>
              <a:rect l="l" t="t" r="r" b="b"/>
              <a:pathLst>
                <a:path w="23442422" h="2472182">
                  <a:moveTo>
                    <a:pt x="16891" y="0"/>
                  </a:moveTo>
                  <a:lnTo>
                    <a:pt x="23425530" y="0"/>
                  </a:lnTo>
                  <a:cubicBezTo>
                    <a:pt x="23434929" y="0"/>
                    <a:pt x="23442422" y="7620"/>
                    <a:pt x="23442422" y="16891"/>
                  </a:cubicBezTo>
                  <a:lnTo>
                    <a:pt x="23442422" y="2455291"/>
                  </a:lnTo>
                  <a:cubicBezTo>
                    <a:pt x="23442422" y="2464689"/>
                    <a:pt x="23434802" y="2472182"/>
                    <a:pt x="23425530" y="2472182"/>
                  </a:cubicBezTo>
                  <a:lnTo>
                    <a:pt x="16891" y="2472182"/>
                  </a:lnTo>
                  <a:cubicBezTo>
                    <a:pt x="7493" y="2472182"/>
                    <a:pt x="0" y="2464562"/>
                    <a:pt x="0" y="2455291"/>
                  </a:cubicBezTo>
                  <a:lnTo>
                    <a:pt x="0" y="16891"/>
                  </a:lnTo>
                  <a:cubicBezTo>
                    <a:pt x="0" y="7620"/>
                    <a:pt x="7620" y="0"/>
                    <a:pt x="16891" y="0"/>
                  </a:cubicBezTo>
                  <a:moveTo>
                    <a:pt x="16891" y="33909"/>
                  </a:moveTo>
                  <a:lnTo>
                    <a:pt x="16891" y="16891"/>
                  </a:lnTo>
                  <a:lnTo>
                    <a:pt x="33909" y="16891"/>
                  </a:lnTo>
                  <a:lnTo>
                    <a:pt x="33909" y="2455291"/>
                  </a:lnTo>
                  <a:lnTo>
                    <a:pt x="16891" y="2455291"/>
                  </a:lnTo>
                  <a:lnTo>
                    <a:pt x="16891" y="2438400"/>
                  </a:lnTo>
                  <a:lnTo>
                    <a:pt x="23425530" y="2438400"/>
                  </a:lnTo>
                  <a:lnTo>
                    <a:pt x="23425530" y="2455291"/>
                  </a:lnTo>
                  <a:lnTo>
                    <a:pt x="23408639" y="2455291"/>
                  </a:lnTo>
                  <a:lnTo>
                    <a:pt x="23408639" y="16891"/>
                  </a:lnTo>
                  <a:lnTo>
                    <a:pt x="23425530" y="16891"/>
                  </a:lnTo>
                  <a:lnTo>
                    <a:pt x="23425530" y="33909"/>
                  </a:lnTo>
                  <a:lnTo>
                    <a:pt x="16891" y="33909"/>
                  </a:lnTo>
                  <a:close/>
                </a:path>
              </a:pathLst>
            </a:custGeom>
            <a:solidFill>
              <a:srgbClr val="7F0000"/>
            </a:solidFill>
          </p:spPr>
          <p:txBody>
            <a:bodyPr/>
            <a:lstStyle/>
            <a:p>
              <a:endParaRPr lang="en-PK"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640080" y="7900416"/>
            <a:ext cx="17007840" cy="1645920"/>
            <a:chOff x="0" y="0"/>
            <a:chExt cx="22677120" cy="219456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22677120" cy="2194560"/>
            </a:xfrm>
            <a:custGeom>
              <a:avLst/>
              <a:gdLst/>
              <a:ahLst/>
              <a:cxnLst/>
              <a:rect l="l" t="t" r="r" b="b"/>
              <a:pathLst>
                <a:path w="22677120" h="2194560">
                  <a:moveTo>
                    <a:pt x="0" y="0"/>
                  </a:moveTo>
                  <a:lnTo>
                    <a:pt x="22677120" y="0"/>
                  </a:lnTo>
                  <a:lnTo>
                    <a:pt x="22677120" y="2194560"/>
                  </a:lnTo>
                  <a:lnTo>
                    <a:pt x="0" y="219456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151345" b="-151345"/>
              </a:stretch>
            </a:blipFill>
          </p:spPr>
          <p:txBody>
            <a:bodyPr/>
            <a:lstStyle/>
            <a:p>
              <a:endParaRPr lang="en-PK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0" y="-28575"/>
              <a:ext cx="22677120" cy="222313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3840"/>
                </a:lnSpc>
              </a:pPr>
              <a:r>
                <a:rPr lang="en-US" sz="3200" b="1">
                  <a:solidFill>
                    <a:srgbClr val="F57F17"/>
                  </a:solidFill>
                  <a:latin typeface="Arial Bold"/>
                  <a:ea typeface="Arial Bold"/>
                  <a:cs typeface="Arial Bold"/>
                  <a:sym typeface="Arial Bold"/>
                </a:rPr>
                <a:t>⭐ PEARLS: </a:t>
              </a:r>
              <a:r>
                <a:rPr lang="en-US" sz="32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Venous before arterial  •  ↑K⁺ + ↑amylase + ↑LDH = suggestive  •  Persistent pain = presume strangulation  •  CT must NOT delay surgery</a:t>
              </a:r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EF4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2697" y="-12697"/>
            <a:ext cx="18313403" cy="1525019"/>
            <a:chOff x="0" y="0"/>
            <a:chExt cx="24417871" cy="2033359"/>
          </a:xfrm>
        </p:grpSpPr>
        <p:sp>
          <p:nvSpPr>
            <p:cNvPr id="3" name="Freeform 3"/>
            <p:cNvSpPr/>
            <p:nvPr/>
          </p:nvSpPr>
          <p:spPr>
            <a:xfrm>
              <a:off x="16891" y="16891"/>
              <a:ext cx="24383999" cy="1999488"/>
            </a:xfrm>
            <a:custGeom>
              <a:avLst/>
              <a:gdLst/>
              <a:ahLst/>
              <a:cxnLst/>
              <a:rect l="l" t="t" r="r" b="b"/>
              <a:pathLst>
                <a:path w="24383999" h="1999488">
                  <a:moveTo>
                    <a:pt x="0" y="0"/>
                  </a:moveTo>
                  <a:lnTo>
                    <a:pt x="24383999" y="0"/>
                  </a:lnTo>
                  <a:lnTo>
                    <a:pt x="24383999" y="1999488"/>
                  </a:lnTo>
                  <a:lnTo>
                    <a:pt x="0" y="1999488"/>
                  </a:lnTo>
                  <a:close/>
                </a:path>
              </a:pathLst>
            </a:custGeom>
            <a:solidFill>
              <a:srgbClr val="0D1B3E"/>
            </a:solidFill>
          </p:spPr>
          <p:txBody>
            <a:bodyPr/>
            <a:lstStyle/>
            <a:p>
              <a:endParaRPr lang="en-PK"/>
            </a:p>
          </p:txBody>
        </p:sp>
        <p:sp>
          <p:nvSpPr>
            <p:cNvPr id="4" name="Freeform 4"/>
            <p:cNvSpPr/>
            <p:nvPr/>
          </p:nvSpPr>
          <p:spPr>
            <a:xfrm>
              <a:off x="0" y="0"/>
              <a:ext cx="24417782" cy="2033270"/>
            </a:xfrm>
            <a:custGeom>
              <a:avLst/>
              <a:gdLst/>
              <a:ahLst/>
              <a:cxnLst/>
              <a:rect l="l" t="t" r="r" b="b"/>
              <a:pathLst>
                <a:path w="24417782" h="2033270">
                  <a:moveTo>
                    <a:pt x="16891" y="0"/>
                  </a:moveTo>
                  <a:lnTo>
                    <a:pt x="24400890" y="0"/>
                  </a:lnTo>
                  <a:cubicBezTo>
                    <a:pt x="24410290" y="0"/>
                    <a:pt x="24417782" y="7620"/>
                    <a:pt x="24417782" y="16891"/>
                  </a:cubicBezTo>
                  <a:lnTo>
                    <a:pt x="24417782" y="2016379"/>
                  </a:lnTo>
                  <a:cubicBezTo>
                    <a:pt x="24417782" y="2025777"/>
                    <a:pt x="24410163" y="2033270"/>
                    <a:pt x="24400890" y="2033270"/>
                  </a:cubicBezTo>
                  <a:lnTo>
                    <a:pt x="16891" y="2033270"/>
                  </a:lnTo>
                  <a:cubicBezTo>
                    <a:pt x="7493" y="2033270"/>
                    <a:pt x="0" y="2025650"/>
                    <a:pt x="0" y="2016379"/>
                  </a:cubicBezTo>
                  <a:lnTo>
                    <a:pt x="0" y="16891"/>
                  </a:lnTo>
                  <a:cubicBezTo>
                    <a:pt x="0" y="7620"/>
                    <a:pt x="7620" y="0"/>
                    <a:pt x="16891" y="0"/>
                  </a:cubicBezTo>
                  <a:moveTo>
                    <a:pt x="16891" y="33909"/>
                  </a:moveTo>
                  <a:lnTo>
                    <a:pt x="16891" y="16891"/>
                  </a:lnTo>
                  <a:lnTo>
                    <a:pt x="33909" y="16891"/>
                  </a:lnTo>
                  <a:lnTo>
                    <a:pt x="33909" y="2016379"/>
                  </a:lnTo>
                  <a:lnTo>
                    <a:pt x="16891" y="2016379"/>
                  </a:lnTo>
                  <a:lnTo>
                    <a:pt x="16891" y="1999488"/>
                  </a:lnTo>
                  <a:lnTo>
                    <a:pt x="24400890" y="1999488"/>
                  </a:lnTo>
                  <a:lnTo>
                    <a:pt x="24400890" y="2016379"/>
                  </a:lnTo>
                  <a:lnTo>
                    <a:pt x="24384000" y="2016379"/>
                  </a:lnTo>
                  <a:lnTo>
                    <a:pt x="24384000" y="16891"/>
                  </a:lnTo>
                  <a:lnTo>
                    <a:pt x="24400890" y="16891"/>
                  </a:lnTo>
                  <a:lnTo>
                    <a:pt x="24400890" y="33909"/>
                  </a:lnTo>
                  <a:lnTo>
                    <a:pt x="16891" y="33909"/>
                  </a:lnTo>
                  <a:close/>
                </a:path>
              </a:pathLst>
            </a:custGeom>
            <a:solidFill>
              <a:srgbClr val="0D1B3E"/>
            </a:solidFill>
          </p:spPr>
          <p:txBody>
            <a:bodyPr/>
            <a:lstStyle/>
            <a:p>
              <a:endParaRPr lang="en-PK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512064" y="0"/>
            <a:ext cx="17263872" cy="1499616"/>
            <a:chOff x="0" y="0"/>
            <a:chExt cx="23018496" cy="1999488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3018496" cy="1999488"/>
            </a:xfrm>
            <a:custGeom>
              <a:avLst/>
              <a:gdLst/>
              <a:ahLst/>
              <a:cxnLst/>
              <a:rect l="l" t="t" r="r" b="b"/>
              <a:pathLst>
                <a:path w="23018496" h="1999488">
                  <a:moveTo>
                    <a:pt x="0" y="0"/>
                  </a:moveTo>
                  <a:lnTo>
                    <a:pt x="23018496" y="0"/>
                  </a:lnTo>
                  <a:lnTo>
                    <a:pt x="23018496" y="1999488"/>
                  </a:lnTo>
                  <a:lnTo>
                    <a:pt x="0" y="1999488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174315" b="-174315"/>
              </a:stretch>
            </a:blipFill>
          </p:spPr>
          <p:txBody>
            <a:bodyPr/>
            <a:lstStyle/>
            <a:p>
              <a:endParaRPr lang="en-PK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19050"/>
              <a:ext cx="23018496" cy="2018538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5280"/>
                </a:lnSpc>
              </a:pPr>
              <a:r>
                <a:rPr lang="en-US" sz="4400" b="1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INVESTIGATIONS</a:t>
              </a: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353063" y="1633223"/>
            <a:ext cx="17581883" cy="939803"/>
            <a:chOff x="0" y="0"/>
            <a:chExt cx="23442511" cy="1253071"/>
          </a:xfrm>
        </p:grpSpPr>
        <p:sp>
          <p:nvSpPr>
            <p:cNvPr id="9" name="Freeform 9"/>
            <p:cNvSpPr/>
            <p:nvPr/>
          </p:nvSpPr>
          <p:spPr>
            <a:xfrm>
              <a:off x="16891" y="16891"/>
              <a:ext cx="23408639" cy="1219200"/>
            </a:xfrm>
            <a:custGeom>
              <a:avLst/>
              <a:gdLst/>
              <a:ahLst/>
              <a:cxnLst/>
              <a:rect l="l" t="t" r="r" b="b"/>
              <a:pathLst>
                <a:path w="23408639" h="1219200">
                  <a:moveTo>
                    <a:pt x="0" y="0"/>
                  </a:moveTo>
                  <a:lnTo>
                    <a:pt x="23408639" y="0"/>
                  </a:lnTo>
                  <a:lnTo>
                    <a:pt x="23408639" y="1219200"/>
                  </a:lnTo>
                  <a:lnTo>
                    <a:pt x="0" y="1219200"/>
                  </a:lnTo>
                  <a:close/>
                </a:path>
              </a:pathLst>
            </a:custGeom>
            <a:solidFill>
              <a:srgbClr val="1565C0"/>
            </a:solidFill>
          </p:spPr>
          <p:txBody>
            <a:bodyPr/>
            <a:lstStyle/>
            <a:p>
              <a:endParaRPr lang="en-PK"/>
            </a:p>
          </p:txBody>
        </p:sp>
        <p:sp>
          <p:nvSpPr>
            <p:cNvPr id="10" name="Freeform 10"/>
            <p:cNvSpPr/>
            <p:nvPr/>
          </p:nvSpPr>
          <p:spPr>
            <a:xfrm>
              <a:off x="0" y="0"/>
              <a:ext cx="23442422" cy="1252984"/>
            </a:xfrm>
            <a:custGeom>
              <a:avLst/>
              <a:gdLst/>
              <a:ahLst/>
              <a:cxnLst/>
              <a:rect l="l" t="t" r="r" b="b"/>
              <a:pathLst>
                <a:path w="23442422" h="1252984">
                  <a:moveTo>
                    <a:pt x="16891" y="0"/>
                  </a:moveTo>
                  <a:lnTo>
                    <a:pt x="23425530" y="0"/>
                  </a:lnTo>
                  <a:cubicBezTo>
                    <a:pt x="23434929" y="0"/>
                    <a:pt x="23442422" y="7620"/>
                    <a:pt x="23442422" y="16891"/>
                  </a:cubicBezTo>
                  <a:lnTo>
                    <a:pt x="23442422" y="1236091"/>
                  </a:lnTo>
                  <a:cubicBezTo>
                    <a:pt x="23442422" y="1245489"/>
                    <a:pt x="23434802" y="1252982"/>
                    <a:pt x="23425530" y="1252982"/>
                  </a:cubicBezTo>
                  <a:lnTo>
                    <a:pt x="16891" y="1252982"/>
                  </a:lnTo>
                  <a:cubicBezTo>
                    <a:pt x="7620" y="1253109"/>
                    <a:pt x="0" y="1245489"/>
                    <a:pt x="0" y="1236091"/>
                  </a:cubicBezTo>
                  <a:lnTo>
                    <a:pt x="0" y="16891"/>
                  </a:lnTo>
                  <a:cubicBezTo>
                    <a:pt x="0" y="7620"/>
                    <a:pt x="7620" y="0"/>
                    <a:pt x="16891" y="0"/>
                  </a:cubicBezTo>
                  <a:moveTo>
                    <a:pt x="16891" y="33909"/>
                  </a:moveTo>
                  <a:lnTo>
                    <a:pt x="16891" y="16891"/>
                  </a:lnTo>
                  <a:lnTo>
                    <a:pt x="33909" y="16891"/>
                  </a:lnTo>
                  <a:lnTo>
                    <a:pt x="33909" y="1236091"/>
                  </a:lnTo>
                  <a:lnTo>
                    <a:pt x="16891" y="1236091"/>
                  </a:lnTo>
                  <a:lnTo>
                    <a:pt x="16891" y="1219200"/>
                  </a:lnTo>
                  <a:lnTo>
                    <a:pt x="23425530" y="1219200"/>
                  </a:lnTo>
                  <a:lnTo>
                    <a:pt x="23425530" y="1236091"/>
                  </a:lnTo>
                  <a:lnTo>
                    <a:pt x="23408639" y="1236091"/>
                  </a:lnTo>
                  <a:lnTo>
                    <a:pt x="23408639" y="16891"/>
                  </a:lnTo>
                  <a:lnTo>
                    <a:pt x="23425530" y="16891"/>
                  </a:lnTo>
                  <a:lnTo>
                    <a:pt x="23425530" y="33909"/>
                  </a:lnTo>
                  <a:lnTo>
                    <a:pt x="16891" y="33909"/>
                  </a:lnTo>
                  <a:close/>
                </a:path>
              </a:pathLst>
            </a:custGeom>
            <a:solidFill>
              <a:srgbClr val="1565C0"/>
            </a:solidFill>
          </p:spPr>
          <p:txBody>
            <a:bodyPr/>
            <a:lstStyle/>
            <a:p>
              <a:endParaRPr lang="en-PK"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346710" y="2541270"/>
            <a:ext cx="17594580" cy="3220212"/>
            <a:chOff x="0" y="0"/>
            <a:chExt cx="23459440" cy="4293616"/>
          </a:xfrm>
        </p:grpSpPr>
        <p:sp>
          <p:nvSpPr>
            <p:cNvPr id="12" name="Freeform 12"/>
            <p:cNvSpPr/>
            <p:nvPr/>
          </p:nvSpPr>
          <p:spPr>
            <a:xfrm>
              <a:off x="25400" y="25400"/>
              <a:ext cx="23408639" cy="4242816"/>
            </a:xfrm>
            <a:custGeom>
              <a:avLst/>
              <a:gdLst/>
              <a:ahLst/>
              <a:cxnLst/>
              <a:rect l="l" t="t" r="r" b="b"/>
              <a:pathLst>
                <a:path w="23408639" h="4242816">
                  <a:moveTo>
                    <a:pt x="0" y="0"/>
                  </a:moveTo>
                  <a:lnTo>
                    <a:pt x="23408639" y="0"/>
                  </a:lnTo>
                  <a:lnTo>
                    <a:pt x="23408639" y="4242816"/>
                  </a:lnTo>
                  <a:lnTo>
                    <a:pt x="0" y="424281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PK"/>
            </a:p>
          </p:txBody>
        </p:sp>
        <p:sp>
          <p:nvSpPr>
            <p:cNvPr id="13" name="Freeform 13"/>
            <p:cNvSpPr/>
            <p:nvPr/>
          </p:nvSpPr>
          <p:spPr>
            <a:xfrm>
              <a:off x="0" y="0"/>
              <a:ext cx="23459439" cy="4293616"/>
            </a:xfrm>
            <a:custGeom>
              <a:avLst/>
              <a:gdLst/>
              <a:ahLst/>
              <a:cxnLst/>
              <a:rect l="l" t="t" r="r" b="b"/>
              <a:pathLst>
                <a:path w="23459439" h="4293616">
                  <a:moveTo>
                    <a:pt x="25400" y="0"/>
                  </a:moveTo>
                  <a:lnTo>
                    <a:pt x="23434039" y="0"/>
                  </a:lnTo>
                  <a:cubicBezTo>
                    <a:pt x="23448009" y="0"/>
                    <a:pt x="23459439" y="11430"/>
                    <a:pt x="23459439" y="25400"/>
                  </a:cubicBezTo>
                  <a:lnTo>
                    <a:pt x="23459439" y="4268216"/>
                  </a:lnTo>
                  <a:cubicBezTo>
                    <a:pt x="23459439" y="4282186"/>
                    <a:pt x="23448009" y="4293616"/>
                    <a:pt x="23434039" y="4293616"/>
                  </a:cubicBezTo>
                  <a:lnTo>
                    <a:pt x="25400" y="4293616"/>
                  </a:lnTo>
                  <a:cubicBezTo>
                    <a:pt x="11430" y="4293616"/>
                    <a:pt x="0" y="4282186"/>
                    <a:pt x="0" y="4268216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4268216"/>
                  </a:lnTo>
                  <a:lnTo>
                    <a:pt x="25400" y="4268216"/>
                  </a:lnTo>
                  <a:lnTo>
                    <a:pt x="25400" y="4242816"/>
                  </a:lnTo>
                  <a:lnTo>
                    <a:pt x="23434039" y="4242816"/>
                  </a:lnTo>
                  <a:lnTo>
                    <a:pt x="23434039" y="4268216"/>
                  </a:lnTo>
                  <a:lnTo>
                    <a:pt x="23408639" y="4268216"/>
                  </a:lnTo>
                  <a:lnTo>
                    <a:pt x="23408639" y="25400"/>
                  </a:lnTo>
                  <a:lnTo>
                    <a:pt x="23434039" y="25400"/>
                  </a:lnTo>
                  <a:lnTo>
                    <a:pt x="23434039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1565C0"/>
            </a:solidFill>
          </p:spPr>
          <p:txBody>
            <a:bodyPr/>
            <a:lstStyle/>
            <a:p>
              <a:endParaRPr lang="en-PK"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621792" y="1645920"/>
            <a:ext cx="17044416" cy="914400"/>
            <a:chOff x="0" y="0"/>
            <a:chExt cx="22725888" cy="121920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22725889" cy="1219200"/>
            </a:xfrm>
            <a:custGeom>
              <a:avLst/>
              <a:gdLst/>
              <a:ahLst/>
              <a:cxnLst/>
              <a:rect l="l" t="t" r="r" b="b"/>
              <a:pathLst>
                <a:path w="22725889" h="1219200">
                  <a:moveTo>
                    <a:pt x="0" y="0"/>
                  </a:moveTo>
                  <a:lnTo>
                    <a:pt x="22725889" y="0"/>
                  </a:lnTo>
                  <a:lnTo>
                    <a:pt x="22725889" y="1219200"/>
                  </a:lnTo>
                  <a:lnTo>
                    <a:pt x="0" y="121920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313201" b="-313201"/>
              </a:stretch>
            </a:blipFill>
          </p:spPr>
          <p:txBody>
            <a:bodyPr/>
            <a:lstStyle/>
            <a:p>
              <a:endParaRPr lang="en-PK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-19050"/>
              <a:ext cx="22725888" cy="1238250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4800"/>
                </a:lnSpc>
              </a:pPr>
              <a:r>
                <a:rPr lang="en-US" sz="4000" b="1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BLOOD INVESTIGATIONS</a:t>
              </a:r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731520" y="2743200"/>
            <a:ext cx="16824960" cy="2852928"/>
            <a:chOff x="0" y="0"/>
            <a:chExt cx="22433280" cy="3803904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22433280" cy="3803904"/>
            </a:xfrm>
            <a:custGeom>
              <a:avLst/>
              <a:gdLst/>
              <a:ahLst/>
              <a:cxnLst/>
              <a:rect l="l" t="t" r="r" b="b"/>
              <a:pathLst>
                <a:path w="22433280" h="3803904">
                  <a:moveTo>
                    <a:pt x="0" y="0"/>
                  </a:moveTo>
                  <a:lnTo>
                    <a:pt x="22433280" y="0"/>
                  </a:lnTo>
                  <a:lnTo>
                    <a:pt x="22433280" y="3803904"/>
                  </a:lnTo>
                  <a:lnTo>
                    <a:pt x="0" y="3803904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64911" b="-64911"/>
              </a:stretch>
            </a:blipFill>
          </p:spPr>
          <p:txBody>
            <a:bodyPr/>
            <a:lstStyle/>
            <a:p>
              <a:endParaRPr lang="en-PK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0" y="-38100"/>
              <a:ext cx="22433280" cy="3842004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marL="1351280" lvl="1" indent="-675640" algn="l">
                <a:lnSpc>
                  <a:spcPts val="6719"/>
                </a:lnSpc>
                <a:buFont typeface="Arial"/>
                <a:buChar char="•"/>
              </a:pPr>
              <a:r>
                <a:rPr lang="en-US" sz="5599">
                  <a:solidFill>
                    <a:srgbClr val="1A1A2E"/>
                  </a:solidFill>
                  <a:latin typeface="Arial"/>
                  <a:ea typeface="Arial"/>
                  <a:cs typeface="Arial"/>
                  <a:sym typeface="Arial"/>
                </a:rPr>
                <a:t>FBC: leukocytosis = strangulation / sepsis</a:t>
              </a:r>
            </a:p>
            <a:p>
              <a:pPr marL="1351280" lvl="1" indent="-675640" algn="l">
                <a:lnSpc>
                  <a:spcPts val="6719"/>
                </a:lnSpc>
                <a:buFont typeface="Arial"/>
                <a:buChar char="•"/>
              </a:pPr>
              <a:r>
                <a:rPr lang="en-US" sz="5599">
                  <a:solidFill>
                    <a:srgbClr val="1A1A2E"/>
                  </a:solidFill>
                  <a:latin typeface="Arial"/>
                  <a:ea typeface="Arial"/>
                  <a:cs typeface="Arial"/>
                  <a:sym typeface="Arial"/>
                </a:rPr>
                <a:t>U&amp;E: ↑urea; electrolyte imbalance (↓K⁺)</a:t>
              </a:r>
            </a:p>
            <a:p>
              <a:pPr marL="1351280" lvl="1" indent="-675640" algn="l">
                <a:lnSpc>
                  <a:spcPts val="6719"/>
                </a:lnSpc>
                <a:buFont typeface="Arial"/>
                <a:buChar char="•"/>
              </a:pPr>
              <a:r>
                <a:rPr lang="en-US" sz="5599" b="1">
                  <a:solidFill>
                    <a:srgbClr val="1565C0"/>
                  </a:solidFill>
                  <a:latin typeface="Arial Bold"/>
                  <a:ea typeface="Arial Bold"/>
                  <a:cs typeface="Arial Bold"/>
                  <a:sym typeface="Arial Bold"/>
                </a:rPr>
                <a:t>↑Amylase + ↑LDH = strangulation markers</a:t>
              </a:r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353063" y="5802887"/>
            <a:ext cx="17581883" cy="939803"/>
            <a:chOff x="0" y="0"/>
            <a:chExt cx="23442511" cy="1253071"/>
          </a:xfrm>
        </p:grpSpPr>
        <p:sp>
          <p:nvSpPr>
            <p:cNvPr id="21" name="Freeform 21"/>
            <p:cNvSpPr/>
            <p:nvPr/>
          </p:nvSpPr>
          <p:spPr>
            <a:xfrm>
              <a:off x="16891" y="16891"/>
              <a:ext cx="23408639" cy="1219200"/>
            </a:xfrm>
            <a:custGeom>
              <a:avLst/>
              <a:gdLst/>
              <a:ahLst/>
              <a:cxnLst/>
              <a:rect l="l" t="t" r="r" b="b"/>
              <a:pathLst>
                <a:path w="23408639" h="1219200">
                  <a:moveTo>
                    <a:pt x="0" y="0"/>
                  </a:moveTo>
                  <a:lnTo>
                    <a:pt x="23408639" y="0"/>
                  </a:lnTo>
                  <a:lnTo>
                    <a:pt x="23408639" y="1219200"/>
                  </a:lnTo>
                  <a:lnTo>
                    <a:pt x="0" y="1219200"/>
                  </a:lnTo>
                  <a:close/>
                </a:path>
              </a:pathLst>
            </a:custGeom>
            <a:solidFill>
              <a:srgbClr val="006064"/>
            </a:solidFill>
          </p:spPr>
          <p:txBody>
            <a:bodyPr/>
            <a:lstStyle/>
            <a:p>
              <a:endParaRPr lang="en-PK"/>
            </a:p>
          </p:txBody>
        </p:sp>
        <p:sp>
          <p:nvSpPr>
            <p:cNvPr id="22" name="Freeform 22"/>
            <p:cNvSpPr/>
            <p:nvPr/>
          </p:nvSpPr>
          <p:spPr>
            <a:xfrm>
              <a:off x="0" y="0"/>
              <a:ext cx="23442422" cy="1252984"/>
            </a:xfrm>
            <a:custGeom>
              <a:avLst/>
              <a:gdLst/>
              <a:ahLst/>
              <a:cxnLst/>
              <a:rect l="l" t="t" r="r" b="b"/>
              <a:pathLst>
                <a:path w="23442422" h="1252984">
                  <a:moveTo>
                    <a:pt x="16891" y="0"/>
                  </a:moveTo>
                  <a:lnTo>
                    <a:pt x="23425530" y="0"/>
                  </a:lnTo>
                  <a:cubicBezTo>
                    <a:pt x="23434929" y="0"/>
                    <a:pt x="23442422" y="7620"/>
                    <a:pt x="23442422" y="16891"/>
                  </a:cubicBezTo>
                  <a:lnTo>
                    <a:pt x="23442422" y="1236091"/>
                  </a:lnTo>
                  <a:cubicBezTo>
                    <a:pt x="23442422" y="1245489"/>
                    <a:pt x="23434802" y="1252982"/>
                    <a:pt x="23425530" y="1252982"/>
                  </a:cubicBezTo>
                  <a:lnTo>
                    <a:pt x="16891" y="1252982"/>
                  </a:lnTo>
                  <a:cubicBezTo>
                    <a:pt x="7620" y="1253109"/>
                    <a:pt x="0" y="1245489"/>
                    <a:pt x="0" y="1236091"/>
                  </a:cubicBezTo>
                  <a:lnTo>
                    <a:pt x="0" y="16891"/>
                  </a:lnTo>
                  <a:cubicBezTo>
                    <a:pt x="0" y="7620"/>
                    <a:pt x="7620" y="0"/>
                    <a:pt x="16891" y="0"/>
                  </a:cubicBezTo>
                  <a:moveTo>
                    <a:pt x="16891" y="33909"/>
                  </a:moveTo>
                  <a:lnTo>
                    <a:pt x="16891" y="16891"/>
                  </a:lnTo>
                  <a:lnTo>
                    <a:pt x="33909" y="16891"/>
                  </a:lnTo>
                  <a:lnTo>
                    <a:pt x="33909" y="1236091"/>
                  </a:lnTo>
                  <a:lnTo>
                    <a:pt x="16891" y="1236091"/>
                  </a:lnTo>
                  <a:lnTo>
                    <a:pt x="16891" y="1219200"/>
                  </a:lnTo>
                  <a:lnTo>
                    <a:pt x="23425530" y="1219200"/>
                  </a:lnTo>
                  <a:lnTo>
                    <a:pt x="23425530" y="1236091"/>
                  </a:lnTo>
                  <a:lnTo>
                    <a:pt x="23408639" y="1236091"/>
                  </a:lnTo>
                  <a:lnTo>
                    <a:pt x="23408639" y="16891"/>
                  </a:lnTo>
                  <a:lnTo>
                    <a:pt x="23425530" y="16891"/>
                  </a:lnTo>
                  <a:lnTo>
                    <a:pt x="23425530" y="33909"/>
                  </a:lnTo>
                  <a:lnTo>
                    <a:pt x="16891" y="33909"/>
                  </a:lnTo>
                  <a:close/>
                </a:path>
              </a:pathLst>
            </a:custGeom>
            <a:solidFill>
              <a:srgbClr val="006064"/>
            </a:solidFill>
          </p:spPr>
          <p:txBody>
            <a:bodyPr/>
            <a:lstStyle/>
            <a:p>
              <a:endParaRPr lang="en-PK"/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346710" y="6710934"/>
            <a:ext cx="17594580" cy="3220212"/>
            <a:chOff x="0" y="0"/>
            <a:chExt cx="23459440" cy="4293616"/>
          </a:xfrm>
        </p:grpSpPr>
        <p:sp>
          <p:nvSpPr>
            <p:cNvPr id="24" name="Freeform 24"/>
            <p:cNvSpPr/>
            <p:nvPr/>
          </p:nvSpPr>
          <p:spPr>
            <a:xfrm>
              <a:off x="25400" y="25400"/>
              <a:ext cx="23408639" cy="4242816"/>
            </a:xfrm>
            <a:custGeom>
              <a:avLst/>
              <a:gdLst/>
              <a:ahLst/>
              <a:cxnLst/>
              <a:rect l="l" t="t" r="r" b="b"/>
              <a:pathLst>
                <a:path w="23408639" h="4242816">
                  <a:moveTo>
                    <a:pt x="0" y="0"/>
                  </a:moveTo>
                  <a:lnTo>
                    <a:pt x="23408639" y="0"/>
                  </a:lnTo>
                  <a:lnTo>
                    <a:pt x="23408639" y="4242816"/>
                  </a:lnTo>
                  <a:lnTo>
                    <a:pt x="0" y="424281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PK"/>
            </a:p>
          </p:txBody>
        </p:sp>
        <p:sp>
          <p:nvSpPr>
            <p:cNvPr id="25" name="Freeform 25"/>
            <p:cNvSpPr/>
            <p:nvPr/>
          </p:nvSpPr>
          <p:spPr>
            <a:xfrm>
              <a:off x="0" y="0"/>
              <a:ext cx="23459439" cy="4293616"/>
            </a:xfrm>
            <a:custGeom>
              <a:avLst/>
              <a:gdLst/>
              <a:ahLst/>
              <a:cxnLst/>
              <a:rect l="l" t="t" r="r" b="b"/>
              <a:pathLst>
                <a:path w="23459439" h="4293616">
                  <a:moveTo>
                    <a:pt x="25400" y="0"/>
                  </a:moveTo>
                  <a:lnTo>
                    <a:pt x="23434039" y="0"/>
                  </a:lnTo>
                  <a:cubicBezTo>
                    <a:pt x="23448009" y="0"/>
                    <a:pt x="23459439" y="11430"/>
                    <a:pt x="23459439" y="25400"/>
                  </a:cubicBezTo>
                  <a:lnTo>
                    <a:pt x="23459439" y="4268216"/>
                  </a:lnTo>
                  <a:cubicBezTo>
                    <a:pt x="23459439" y="4282186"/>
                    <a:pt x="23448009" y="4293616"/>
                    <a:pt x="23434039" y="4293616"/>
                  </a:cubicBezTo>
                  <a:lnTo>
                    <a:pt x="25400" y="4293616"/>
                  </a:lnTo>
                  <a:cubicBezTo>
                    <a:pt x="11430" y="4293616"/>
                    <a:pt x="0" y="4282186"/>
                    <a:pt x="0" y="4268216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4268216"/>
                  </a:lnTo>
                  <a:lnTo>
                    <a:pt x="25400" y="4268216"/>
                  </a:lnTo>
                  <a:lnTo>
                    <a:pt x="25400" y="4242816"/>
                  </a:lnTo>
                  <a:lnTo>
                    <a:pt x="23434039" y="4242816"/>
                  </a:lnTo>
                  <a:lnTo>
                    <a:pt x="23434039" y="4268216"/>
                  </a:lnTo>
                  <a:lnTo>
                    <a:pt x="23408639" y="4268216"/>
                  </a:lnTo>
                  <a:lnTo>
                    <a:pt x="23408639" y="25400"/>
                  </a:lnTo>
                  <a:lnTo>
                    <a:pt x="23434039" y="25400"/>
                  </a:lnTo>
                  <a:lnTo>
                    <a:pt x="23434039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006064"/>
            </a:solidFill>
          </p:spPr>
          <p:txBody>
            <a:bodyPr/>
            <a:lstStyle/>
            <a:p>
              <a:endParaRPr lang="en-PK"/>
            </a:p>
          </p:txBody>
        </p:sp>
      </p:grpSp>
      <p:grpSp>
        <p:nvGrpSpPr>
          <p:cNvPr id="26" name="Group 26"/>
          <p:cNvGrpSpPr/>
          <p:nvPr/>
        </p:nvGrpSpPr>
        <p:grpSpPr>
          <a:xfrm>
            <a:off x="621792" y="5815584"/>
            <a:ext cx="17044416" cy="914400"/>
            <a:chOff x="0" y="0"/>
            <a:chExt cx="22725888" cy="1219200"/>
          </a:xfrm>
        </p:grpSpPr>
        <p:sp>
          <p:nvSpPr>
            <p:cNvPr id="27" name="Freeform 27"/>
            <p:cNvSpPr/>
            <p:nvPr/>
          </p:nvSpPr>
          <p:spPr>
            <a:xfrm>
              <a:off x="0" y="0"/>
              <a:ext cx="22725889" cy="1219200"/>
            </a:xfrm>
            <a:custGeom>
              <a:avLst/>
              <a:gdLst/>
              <a:ahLst/>
              <a:cxnLst/>
              <a:rect l="l" t="t" r="r" b="b"/>
              <a:pathLst>
                <a:path w="22725889" h="1219200">
                  <a:moveTo>
                    <a:pt x="0" y="0"/>
                  </a:moveTo>
                  <a:lnTo>
                    <a:pt x="22725889" y="0"/>
                  </a:lnTo>
                  <a:lnTo>
                    <a:pt x="22725889" y="1219200"/>
                  </a:lnTo>
                  <a:lnTo>
                    <a:pt x="0" y="121920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313201" b="-313201"/>
              </a:stretch>
            </a:blipFill>
          </p:spPr>
          <p:txBody>
            <a:bodyPr/>
            <a:lstStyle/>
            <a:p>
              <a:endParaRPr lang="en-PK"/>
            </a:p>
          </p:txBody>
        </p:sp>
        <p:sp>
          <p:nvSpPr>
            <p:cNvPr id="28" name="TextBox 28"/>
            <p:cNvSpPr txBox="1"/>
            <p:nvPr/>
          </p:nvSpPr>
          <p:spPr>
            <a:xfrm>
              <a:off x="0" y="-19050"/>
              <a:ext cx="22725888" cy="1238250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4800"/>
                </a:lnSpc>
              </a:pPr>
              <a:r>
                <a:rPr lang="en-US" sz="4000" b="1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IMAGING INVESTIGATIONS</a:t>
              </a:r>
            </a:p>
          </p:txBody>
        </p:sp>
      </p:grpSp>
      <p:grpSp>
        <p:nvGrpSpPr>
          <p:cNvPr id="29" name="Group 29"/>
          <p:cNvGrpSpPr/>
          <p:nvPr/>
        </p:nvGrpSpPr>
        <p:grpSpPr>
          <a:xfrm>
            <a:off x="731520" y="6912864"/>
            <a:ext cx="16824960" cy="2852928"/>
            <a:chOff x="0" y="0"/>
            <a:chExt cx="22433280" cy="3803904"/>
          </a:xfrm>
        </p:grpSpPr>
        <p:sp>
          <p:nvSpPr>
            <p:cNvPr id="30" name="Freeform 30"/>
            <p:cNvSpPr/>
            <p:nvPr/>
          </p:nvSpPr>
          <p:spPr>
            <a:xfrm>
              <a:off x="0" y="0"/>
              <a:ext cx="22433280" cy="3803904"/>
            </a:xfrm>
            <a:custGeom>
              <a:avLst/>
              <a:gdLst/>
              <a:ahLst/>
              <a:cxnLst/>
              <a:rect l="l" t="t" r="r" b="b"/>
              <a:pathLst>
                <a:path w="22433280" h="3803904">
                  <a:moveTo>
                    <a:pt x="0" y="0"/>
                  </a:moveTo>
                  <a:lnTo>
                    <a:pt x="22433280" y="0"/>
                  </a:lnTo>
                  <a:lnTo>
                    <a:pt x="22433280" y="3803904"/>
                  </a:lnTo>
                  <a:lnTo>
                    <a:pt x="0" y="3803904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64911" b="-64911"/>
              </a:stretch>
            </a:blipFill>
          </p:spPr>
          <p:txBody>
            <a:bodyPr/>
            <a:lstStyle/>
            <a:p>
              <a:endParaRPr lang="en-PK"/>
            </a:p>
          </p:txBody>
        </p:sp>
        <p:sp>
          <p:nvSpPr>
            <p:cNvPr id="31" name="TextBox 31"/>
            <p:cNvSpPr txBox="1"/>
            <p:nvPr/>
          </p:nvSpPr>
          <p:spPr>
            <a:xfrm>
              <a:off x="0" y="-28575"/>
              <a:ext cx="22433280" cy="3832479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marL="1327149" lvl="1" indent="-663575" algn="l">
                <a:lnSpc>
                  <a:spcPts val="6599"/>
                </a:lnSpc>
                <a:buFont typeface="Arial"/>
                <a:buChar char="•"/>
              </a:pPr>
              <a:r>
                <a:rPr lang="en-US" sz="5499">
                  <a:solidFill>
                    <a:srgbClr val="1A1A2E"/>
                  </a:solidFill>
                  <a:latin typeface="Arial"/>
                  <a:ea typeface="Arial"/>
                  <a:cs typeface="Arial"/>
                  <a:sym typeface="Arial"/>
                </a:rPr>
                <a:t>Plain AXR supine: first-line in all cases</a:t>
              </a:r>
            </a:p>
            <a:p>
              <a:pPr marL="1327149" lvl="1" indent="-663575" algn="l">
                <a:lnSpc>
                  <a:spcPts val="6599"/>
                </a:lnSpc>
                <a:buFont typeface="Arial"/>
                <a:buChar char="•"/>
              </a:pPr>
              <a:r>
                <a:rPr lang="en-US" sz="5499">
                  <a:solidFill>
                    <a:srgbClr val="1A1A2E"/>
                  </a:solidFill>
                  <a:latin typeface="Arial"/>
                  <a:ea typeface="Arial"/>
                  <a:cs typeface="Arial"/>
                  <a:sym typeface="Arial"/>
                </a:rPr>
                <a:t>CT abdomen: gold standard; identifies cause</a:t>
              </a:r>
            </a:p>
            <a:p>
              <a:pPr marL="1327149" lvl="1" indent="-663575" algn="l">
                <a:lnSpc>
                  <a:spcPts val="6599"/>
                </a:lnSpc>
                <a:buFont typeface="Arial"/>
                <a:buChar char="•"/>
              </a:pPr>
              <a:r>
                <a:rPr lang="en-US" sz="5499" b="1">
                  <a:solidFill>
                    <a:srgbClr val="C62828"/>
                  </a:solidFill>
                  <a:latin typeface="Arial Bold"/>
                  <a:ea typeface="Arial Bold"/>
                  <a:cs typeface="Arial Bold"/>
                  <a:sym typeface="Arial Bold"/>
                </a:rPr>
                <a:t>⚠️ Barium follow-through CONTRAINDICATED</a:t>
              </a:r>
            </a:p>
          </p:txBody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EF4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2697" y="-12697"/>
            <a:ext cx="18313403" cy="1525019"/>
            <a:chOff x="0" y="0"/>
            <a:chExt cx="24417871" cy="2033359"/>
          </a:xfrm>
        </p:grpSpPr>
        <p:sp>
          <p:nvSpPr>
            <p:cNvPr id="3" name="Freeform 3"/>
            <p:cNvSpPr/>
            <p:nvPr/>
          </p:nvSpPr>
          <p:spPr>
            <a:xfrm>
              <a:off x="16891" y="16891"/>
              <a:ext cx="24383999" cy="1999488"/>
            </a:xfrm>
            <a:custGeom>
              <a:avLst/>
              <a:gdLst/>
              <a:ahLst/>
              <a:cxnLst/>
              <a:rect l="l" t="t" r="r" b="b"/>
              <a:pathLst>
                <a:path w="24383999" h="1999488">
                  <a:moveTo>
                    <a:pt x="0" y="0"/>
                  </a:moveTo>
                  <a:lnTo>
                    <a:pt x="24383999" y="0"/>
                  </a:lnTo>
                  <a:lnTo>
                    <a:pt x="24383999" y="1999488"/>
                  </a:lnTo>
                  <a:lnTo>
                    <a:pt x="0" y="1999488"/>
                  </a:lnTo>
                  <a:close/>
                </a:path>
              </a:pathLst>
            </a:custGeom>
            <a:solidFill>
              <a:srgbClr val="0D1B3E"/>
            </a:solidFill>
          </p:spPr>
          <p:txBody>
            <a:bodyPr/>
            <a:lstStyle/>
            <a:p>
              <a:endParaRPr lang="en-PK"/>
            </a:p>
          </p:txBody>
        </p:sp>
        <p:sp>
          <p:nvSpPr>
            <p:cNvPr id="4" name="Freeform 4"/>
            <p:cNvSpPr/>
            <p:nvPr/>
          </p:nvSpPr>
          <p:spPr>
            <a:xfrm>
              <a:off x="0" y="0"/>
              <a:ext cx="24417782" cy="2033270"/>
            </a:xfrm>
            <a:custGeom>
              <a:avLst/>
              <a:gdLst/>
              <a:ahLst/>
              <a:cxnLst/>
              <a:rect l="l" t="t" r="r" b="b"/>
              <a:pathLst>
                <a:path w="24417782" h="2033270">
                  <a:moveTo>
                    <a:pt x="16891" y="0"/>
                  </a:moveTo>
                  <a:lnTo>
                    <a:pt x="24400890" y="0"/>
                  </a:lnTo>
                  <a:cubicBezTo>
                    <a:pt x="24410290" y="0"/>
                    <a:pt x="24417782" y="7620"/>
                    <a:pt x="24417782" y="16891"/>
                  </a:cubicBezTo>
                  <a:lnTo>
                    <a:pt x="24417782" y="2016379"/>
                  </a:lnTo>
                  <a:cubicBezTo>
                    <a:pt x="24417782" y="2025777"/>
                    <a:pt x="24410163" y="2033270"/>
                    <a:pt x="24400890" y="2033270"/>
                  </a:cubicBezTo>
                  <a:lnTo>
                    <a:pt x="16891" y="2033270"/>
                  </a:lnTo>
                  <a:cubicBezTo>
                    <a:pt x="7493" y="2033270"/>
                    <a:pt x="0" y="2025650"/>
                    <a:pt x="0" y="2016379"/>
                  </a:cubicBezTo>
                  <a:lnTo>
                    <a:pt x="0" y="16891"/>
                  </a:lnTo>
                  <a:cubicBezTo>
                    <a:pt x="0" y="7620"/>
                    <a:pt x="7620" y="0"/>
                    <a:pt x="16891" y="0"/>
                  </a:cubicBezTo>
                  <a:moveTo>
                    <a:pt x="16891" y="33909"/>
                  </a:moveTo>
                  <a:lnTo>
                    <a:pt x="16891" y="16891"/>
                  </a:lnTo>
                  <a:lnTo>
                    <a:pt x="33909" y="16891"/>
                  </a:lnTo>
                  <a:lnTo>
                    <a:pt x="33909" y="2016379"/>
                  </a:lnTo>
                  <a:lnTo>
                    <a:pt x="16891" y="2016379"/>
                  </a:lnTo>
                  <a:lnTo>
                    <a:pt x="16891" y="1999488"/>
                  </a:lnTo>
                  <a:lnTo>
                    <a:pt x="24400890" y="1999488"/>
                  </a:lnTo>
                  <a:lnTo>
                    <a:pt x="24400890" y="2016379"/>
                  </a:lnTo>
                  <a:lnTo>
                    <a:pt x="24384000" y="2016379"/>
                  </a:lnTo>
                  <a:lnTo>
                    <a:pt x="24384000" y="16891"/>
                  </a:lnTo>
                  <a:lnTo>
                    <a:pt x="24400890" y="16891"/>
                  </a:lnTo>
                  <a:lnTo>
                    <a:pt x="24400890" y="33909"/>
                  </a:lnTo>
                  <a:lnTo>
                    <a:pt x="16891" y="33909"/>
                  </a:lnTo>
                  <a:close/>
                </a:path>
              </a:pathLst>
            </a:custGeom>
            <a:solidFill>
              <a:srgbClr val="0D1B3E"/>
            </a:solidFill>
          </p:spPr>
          <p:txBody>
            <a:bodyPr/>
            <a:lstStyle/>
            <a:p>
              <a:endParaRPr lang="en-PK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512064" y="0"/>
            <a:ext cx="17263872" cy="1499616"/>
            <a:chOff x="0" y="0"/>
            <a:chExt cx="23018496" cy="1999488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3018496" cy="1999488"/>
            </a:xfrm>
            <a:custGeom>
              <a:avLst/>
              <a:gdLst/>
              <a:ahLst/>
              <a:cxnLst/>
              <a:rect l="l" t="t" r="r" b="b"/>
              <a:pathLst>
                <a:path w="23018496" h="1999488">
                  <a:moveTo>
                    <a:pt x="0" y="0"/>
                  </a:moveTo>
                  <a:lnTo>
                    <a:pt x="23018496" y="0"/>
                  </a:lnTo>
                  <a:lnTo>
                    <a:pt x="23018496" y="1999488"/>
                  </a:lnTo>
                  <a:lnTo>
                    <a:pt x="0" y="1999488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174315" b="-174315"/>
              </a:stretch>
            </a:blipFill>
          </p:spPr>
          <p:txBody>
            <a:bodyPr/>
            <a:lstStyle/>
            <a:p>
              <a:endParaRPr lang="en-PK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19050"/>
              <a:ext cx="23018496" cy="2018538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5280"/>
                </a:lnSpc>
              </a:pPr>
              <a:r>
                <a:rPr lang="en-US" sz="4400" b="1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RADIOLOGICAL FEATURES — PLAIN X-RAY  🔬</a:t>
              </a: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346710" y="1626870"/>
            <a:ext cx="5250180" cy="7993380"/>
            <a:chOff x="0" y="0"/>
            <a:chExt cx="7000240" cy="10657840"/>
          </a:xfrm>
        </p:grpSpPr>
        <p:sp>
          <p:nvSpPr>
            <p:cNvPr id="9" name="Freeform 9"/>
            <p:cNvSpPr/>
            <p:nvPr/>
          </p:nvSpPr>
          <p:spPr>
            <a:xfrm>
              <a:off x="25400" y="25400"/>
              <a:ext cx="6949440" cy="10607040"/>
            </a:xfrm>
            <a:custGeom>
              <a:avLst/>
              <a:gdLst/>
              <a:ahLst/>
              <a:cxnLst/>
              <a:rect l="l" t="t" r="r" b="b"/>
              <a:pathLst>
                <a:path w="6949440" h="10607040">
                  <a:moveTo>
                    <a:pt x="0" y="0"/>
                  </a:moveTo>
                  <a:lnTo>
                    <a:pt x="6949440" y="0"/>
                  </a:lnTo>
                  <a:lnTo>
                    <a:pt x="6949440" y="10607040"/>
                  </a:lnTo>
                  <a:lnTo>
                    <a:pt x="0" y="10607040"/>
                  </a:lnTo>
                  <a:close/>
                </a:path>
              </a:pathLst>
            </a:custGeom>
            <a:blipFill>
              <a:blip r:embed="rId3"/>
              <a:stretch>
                <a:fillRect l="-16567" r="-16567"/>
              </a:stretch>
            </a:blipFill>
          </p:spPr>
          <p:txBody>
            <a:bodyPr/>
            <a:lstStyle/>
            <a:p>
              <a:endParaRPr lang="en-PK"/>
            </a:p>
          </p:txBody>
        </p:sp>
        <p:sp>
          <p:nvSpPr>
            <p:cNvPr id="10" name="Freeform 10"/>
            <p:cNvSpPr/>
            <p:nvPr/>
          </p:nvSpPr>
          <p:spPr>
            <a:xfrm>
              <a:off x="0" y="0"/>
              <a:ext cx="7000240" cy="10657840"/>
            </a:xfrm>
            <a:custGeom>
              <a:avLst/>
              <a:gdLst/>
              <a:ahLst/>
              <a:cxnLst/>
              <a:rect l="l" t="t" r="r" b="b"/>
              <a:pathLst>
                <a:path w="7000240" h="10657840">
                  <a:moveTo>
                    <a:pt x="25400" y="0"/>
                  </a:moveTo>
                  <a:lnTo>
                    <a:pt x="6974840" y="0"/>
                  </a:lnTo>
                  <a:cubicBezTo>
                    <a:pt x="6988810" y="0"/>
                    <a:pt x="7000240" y="11430"/>
                    <a:pt x="7000240" y="25400"/>
                  </a:cubicBezTo>
                  <a:lnTo>
                    <a:pt x="7000240" y="10632440"/>
                  </a:lnTo>
                  <a:cubicBezTo>
                    <a:pt x="7000240" y="10646410"/>
                    <a:pt x="6988810" y="10657840"/>
                    <a:pt x="6974840" y="10657840"/>
                  </a:cubicBezTo>
                  <a:lnTo>
                    <a:pt x="25400" y="10657840"/>
                  </a:lnTo>
                  <a:cubicBezTo>
                    <a:pt x="11430" y="10657840"/>
                    <a:pt x="0" y="10646410"/>
                    <a:pt x="0" y="10632440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10632440"/>
                  </a:lnTo>
                  <a:lnTo>
                    <a:pt x="25400" y="10632440"/>
                  </a:lnTo>
                  <a:lnTo>
                    <a:pt x="25400" y="10607040"/>
                  </a:lnTo>
                  <a:lnTo>
                    <a:pt x="6974840" y="10607040"/>
                  </a:lnTo>
                  <a:lnTo>
                    <a:pt x="6974840" y="10632440"/>
                  </a:lnTo>
                  <a:lnTo>
                    <a:pt x="6949440" y="10632440"/>
                  </a:lnTo>
                  <a:lnTo>
                    <a:pt x="6949440" y="25400"/>
                  </a:lnTo>
                  <a:lnTo>
                    <a:pt x="6974840" y="25400"/>
                  </a:lnTo>
                  <a:lnTo>
                    <a:pt x="6974840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1565C0"/>
            </a:solidFill>
          </p:spPr>
          <p:txBody>
            <a:bodyPr/>
            <a:lstStyle/>
            <a:p>
              <a:endParaRPr lang="en-PK"/>
            </a:p>
          </p:txBody>
        </p:sp>
      </p:grpSp>
      <p:graphicFrame>
        <p:nvGraphicFramePr>
          <p:cNvPr id="11" name="Table 11"/>
          <p:cNvGraphicFramePr>
            <a:graphicFrameLocks noGrp="1"/>
          </p:cNvGraphicFramePr>
          <p:nvPr/>
        </p:nvGraphicFramePr>
        <p:xfrm>
          <a:off x="5888736" y="1645920"/>
          <a:ext cx="11988800" cy="8979345"/>
        </p:xfrm>
        <a:graphic>
          <a:graphicData uri="http://schemas.openxmlformats.org/drawingml/2006/table">
            <a:tbl>
              <a:tblPr/>
              <a:tblGrid>
                <a:gridCol w="5994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94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143000">
                <a:tc>
                  <a:txBody>
                    <a:bodyPr/>
                    <a:lstStyle/>
                    <a:p>
                      <a:pPr algn="l">
                        <a:lnSpc>
                          <a:spcPts val="4560"/>
                        </a:lnSpc>
                        <a:defRPr/>
                      </a:pPr>
                      <a:r>
                        <a:rPr lang="en-US" sz="3800" b="1">
                          <a:solidFill>
                            <a:srgbClr val="FFFFFF"/>
                          </a:solidFill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STRUCTURE</a:t>
                      </a:r>
                      <a:endParaRPr lang="en-US" sz="1100"/>
                    </a:p>
                  </a:txBody>
                  <a:tcPr marT="91440" marB="9144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1B3E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4560"/>
                        </a:lnSpc>
                        <a:defRPr/>
                      </a:pPr>
                      <a:r>
                        <a:rPr lang="en-US" sz="3800" b="1">
                          <a:solidFill>
                            <a:srgbClr val="FFFFFF"/>
                          </a:solidFill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RADIOLOGICAL APPEARANCE</a:t>
                      </a:r>
                      <a:endParaRPr lang="en-US" sz="1100"/>
                    </a:p>
                  </a:txBody>
                  <a:tcPr marT="91440" marB="9144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1B3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43000">
                <a:tc>
                  <a:txBody>
                    <a:bodyPr/>
                    <a:lstStyle/>
                    <a:p>
                      <a:pPr algn="l">
                        <a:lnSpc>
                          <a:spcPts val="4320"/>
                        </a:lnSpc>
                        <a:defRPr/>
                      </a:pPr>
                      <a:r>
                        <a:rPr lang="en-US" sz="3600">
                          <a:solidFill>
                            <a:srgbClr val="1A1A2E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Jejunum</a:t>
                      </a:r>
                      <a:endParaRPr lang="en-US" sz="1100"/>
                    </a:p>
                  </a:txBody>
                  <a:tcPr marT="91440" marB="9144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4320"/>
                        </a:lnSpc>
                        <a:defRPr/>
                      </a:pPr>
                      <a:r>
                        <a:rPr lang="en-US" sz="3600">
                          <a:solidFill>
                            <a:srgbClr val="1A1A2E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Valvulae conniventes; full-width; concertina</a:t>
                      </a:r>
                      <a:endParaRPr lang="en-US" sz="1100"/>
                    </a:p>
                  </a:txBody>
                  <a:tcPr marT="91440" marB="9144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43000">
                <a:tc>
                  <a:txBody>
                    <a:bodyPr/>
                    <a:lstStyle/>
                    <a:p>
                      <a:pPr algn="l">
                        <a:lnSpc>
                          <a:spcPts val="4320"/>
                        </a:lnSpc>
                        <a:defRPr/>
                      </a:pPr>
                      <a:r>
                        <a:rPr lang="en-US" sz="3600">
                          <a:solidFill>
                            <a:srgbClr val="1A1A2E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Ileum</a:t>
                      </a:r>
                      <a:endParaRPr lang="en-US" sz="1100"/>
                    </a:p>
                  </a:txBody>
                  <a:tcPr marT="91440" marB="9144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4320"/>
                        </a:lnSpc>
                        <a:defRPr/>
                      </a:pPr>
                      <a:r>
                        <a:rPr lang="en-US" sz="3600">
                          <a:solidFill>
                            <a:srgbClr val="1A1A2E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Featureless; central; transverse; no markings</a:t>
                      </a:r>
                      <a:endParaRPr lang="en-US" sz="1100"/>
                    </a:p>
                  </a:txBody>
                  <a:tcPr marT="91440" marB="9144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43000">
                <a:tc>
                  <a:txBody>
                    <a:bodyPr/>
                    <a:lstStyle/>
                    <a:p>
                      <a:pPr algn="l">
                        <a:lnSpc>
                          <a:spcPts val="4320"/>
                        </a:lnSpc>
                        <a:defRPr/>
                      </a:pPr>
                      <a:r>
                        <a:rPr lang="en-US" sz="3600">
                          <a:solidFill>
                            <a:srgbClr val="1A1A2E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Caecum</a:t>
                      </a:r>
                      <a:endParaRPr lang="en-US" sz="1100"/>
                    </a:p>
                  </a:txBody>
                  <a:tcPr marT="91440" marB="9144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4320"/>
                        </a:lnSpc>
                        <a:defRPr/>
                      </a:pPr>
                      <a:r>
                        <a:rPr lang="en-US" sz="3600">
                          <a:solidFill>
                            <a:srgbClr val="1A1A2E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Rounded gas shadow — right iliac fossa</a:t>
                      </a:r>
                      <a:endParaRPr lang="en-US" sz="1100"/>
                    </a:p>
                  </a:txBody>
                  <a:tcPr marT="91440" marB="9144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143000">
                <a:tc>
                  <a:txBody>
                    <a:bodyPr/>
                    <a:lstStyle/>
                    <a:p>
                      <a:pPr algn="l">
                        <a:lnSpc>
                          <a:spcPts val="4320"/>
                        </a:lnSpc>
                        <a:defRPr/>
                      </a:pPr>
                      <a:r>
                        <a:rPr lang="en-US" sz="3600">
                          <a:solidFill>
                            <a:srgbClr val="1A1A2E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Colon</a:t>
                      </a:r>
                      <a:endParaRPr lang="en-US" sz="1100"/>
                    </a:p>
                  </a:txBody>
                  <a:tcPr marT="91440" marB="9144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4320"/>
                        </a:lnSpc>
                        <a:defRPr/>
                      </a:pPr>
                      <a:r>
                        <a:rPr lang="en-US" sz="3600">
                          <a:solidFill>
                            <a:srgbClr val="1A1A2E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Haustral folds; peripheral; irregular spacing</a:t>
                      </a:r>
                      <a:endParaRPr lang="en-US" sz="1100"/>
                    </a:p>
                  </a:txBody>
                  <a:tcPr marT="91440" marB="9144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143000">
                <a:tc>
                  <a:txBody>
                    <a:bodyPr/>
                    <a:lstStyle/>
                    <a:p>
                      <a:pPr algn="l">
                        <a:lnSpc>
                          <a:spcPts val="4320"/>
                        </a:lnSpc>
                        <a:defRPr/>
                      </a:pPr>
                      <a:r>
                        <a:rPr lang="en-US" sz="3600">
                          <a:solidFill>
                            <a:srgbClr val="1A1A2E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Sigmoid Volvulus</a:t>
                      </a:r>
                      <a:endParaRPr lang="en-US" sz="1100"/>
                    </a:p>
                  </a:txBody>
                  <a:tcPr marT="91440" marB="9144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4320"/>
                        </a:lnSpc>
                        <a:defRPr/>
                      </a:pPr>
                      <a:r>
                        <a:rPr lang="en-US" sz="3600">
                          <a:solidFill>
                            <a:srgbClr val="1A1A2E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Coffee bean / omega loop / inverted-U</a:t>
                      </a:r>
                      <a:endParaRPr lang="en-US" sz="1100"/>
                    </a:p>
                  </a:txBody>
                  <a:tcPr marT="91440" marB="9144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143000">
                <a:tc>
                  <a:txBody>
                    <a:bodyPr/>
                    <a:lstStyle/>
                    <a:p>
                      <a:pPr algn="l">
                        <a:lnSpc>
                          <a:spcPts val="4320"/>
                        </a:lnSpc>
                        <a:defRPr/>
                      </a:pPr>
                      <a:r>
                        <a:rPr lang="en-US" sz="3600">
                          <a:solidFill>
                            <a:srgbClr val="1A1A2E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Gallstone Ileus</a:t>
                      </a:r>
                      <a:endParaRPr lang="en-US" sz="1100"/>
                    </a:p>
                  </a:txBody>
                  <a:tcPr marT="91440" marB="9144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4320"/>
                        </a:lnSpc>
                        <a:defRPr/>
                      </a:pPr>
                      <a:r>
                        <a:rPr lang="en-US" sz="3600">
                          <a:solidFill>
                            <a:srgbClr val="1A1A2E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Rigler's triad: SBO + pneumobilia + stone</a:t>
                      </a:r>
                      <a:endParaRPr lang="en-US" sz="1100"/>
                    </a:p>
                  </a:txBody>
                  <a:tcPr marT="91440" marB="9144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EF4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2697" y="-12697"/>
            <a:ext cx="18313403" cy="1525019"/>
            <a:chOff x="0" y="0"/>
            <a:chExt cx="24417871" cy="2033359"/>
          </a:xfrm>
        </p:grpSpPr>
        <p:sp>
          <p:nvSpPr>
            <p:cNvPr id="3" name="Freeform 3"/>
            <p:cNvSpPr/>
            <p:nvPr/>
          </p:nvSpPr>
          <p:spPr>
            <a:xfrm>
              <a:off x="16891" y="16891"/>
              <a:ext cx="24383999" cy="1999488"/>
            </a:xfrm>
            <a:custGeom>
              <a:avLst/>
              <a:gdLst/>
              <a:ahLst/>
              <a:cxnLst/>
              <a:rect l="l" t="t" r="r" b="b"/>
              <a:pathLst>
                <a:path w="24383999" h="1999488">
                  <a:moveTo>
                    <a:pt x="0" y="0"/>
                  </a:moveTo>
                  <a:lnTo>
                    <a:pt x="24383999" y="0"/>
                  </a:lnTo>
                  <a:lnTo>
                    <a:pt x="24383999" y="1999488"/>
                  </a:lnTo>
                  <a:lnTo>
                    <a:pt x="0" y="1999488"/>
                  </a:lnTo>
                  <a:close/>
                </a:path>
              </a:pathLst>
            </a:custGeom>
            <a:solidFill>
              <a:srgbClr val="1565C0"/>
            </a:solidFill>
          </p:spPr>
          <p:txBody>
            <a:bodyPr/>
            <a:lstStyle/>
            <a:p>
              <a:endParaRPr lang="en-PK"/>
            </a:p>
          </p:txBody>
        </p:sp>
        <p:sp>
          <p:nvSpPr>
            <p:cNvPr id="4" name="Freeform 4"/>
            <p:cNvSpPr/>
            <p:nvPr/>
          </p:nvSpPr>
          <p:spPr>
            <a:xfrm>
              <a:off x="0" y="0"/>
              <a:ext cx="24417782" cy="2033270"/>
            </a:xfrm>
            <a:custGeom>
              <a:avLst/>
              <a:gdLst/>
              <a:ahLst/>
              <a:cxnLst/>
              <a:rect l="l" t="t" r="r" b="b"/>
              <a:pathLst>
                <a:path w="24417782" h="2033270">
                  <a:moveTo>
                    <a:pt x="16891" y="0"/>
                  </a:moveTo>
                  <a:lnTo>
                    <a:pt x="24400890" y="0"/>
                  </a:lnTo>
                  <a:cubicBezTo>
                    <a:pt x="24410290" y="0"/>
                    <a:pt x="24417782" y="7620"/>
                    <a:pt x="24417782" y="16891"/>
                  </a:cubicBezTo>
                  <a:lnTo>
                    <a:pt x="24417782" y="2016379"/>
                  </a:lnTo>
                  <a:cubicBezTo>
                    <a:pt x="24417782" y="2025777"/>
                    <a:pt x="24410163" y="2033270"/>
                    <a:pt x="24400890" y="2033270"/>
                  </a:cubicBezTo>
                  <a:lnTo>
                    <a:pt x="16891" y="2033270"/>
                  </a:lnTo>
                  <a:cubicBezTo>
                    <a:pt x="7493" y="2033270"/>
                    <a:pt x="0" y="2025650"/>
                    <a:pt x="0" y="2016379"/>
                  </a:cubicBezTo>
                  <a:lnTo>
                    <a:pt x="0" y="16891"/>
                  </a:lnTo>
                  <a:cubicBezTo>
                    <a:pt x="0" y="7620"/>
                    <a:pt x="7620" y="0"/>
                    <a:pt x="16891" y="0"/>
                  </a:cubicBezTo>
                  <a:moveTo>
                    <a:pt x="16891" y="33909"/>
                  </a:moveTo>
                  <a:lnTo>
                    <a:pt x="16891" y="16891"/>
                  </a:lnTo>
                  <a:lnTo>
                    <a:pt x="33909" y="16891"/>
                  </a:lnTo>
                  <a:lnTo>
                    <a:pt x="33909" y="2016379"/>
                  </a:lnTo>
                  <a:lnTo>
                    <a:pt x="16891" y="2016379"/>
                  </a:lnTo>
                  <a:lnTo>
                    <a:pt x="16891" y="1999488"/>
                  </a:lnTo>
                  <a:lnTo>
                    <a:pt x="24400890" y="1999488"/>
                  </a:lnTo>
                  <a:lnTo>
                    <a:pt x="24400890" y="2016379"/>
                  </a:lnTo>
                  <a:lnTo>
                    <a:pt x="24384000" y="2016379"/>
                  </a:lnTo>
                  <a:lnTo>
                    <a:pt x="24384000" y="16891"/>
                  </a:lnTo>
                  <a:lnTo>
                    <a:pt x="24400890" y="16891"/>
                  </a:lnTo>
                  <a:lnTo>
                    <a:pt x="24400890" y="33909"/>
                  </a:lnTo>
                  <a:lnTo>
                    <a:pt x="16891" y="33909"/>
                  </a:lnTo>
                  <a:close/>
                </a:path>
              </a:pathLst>
            </a:custGeom>
            <a:solidFill>
              <a:srgbClr val="1565C0"/>
            </a:solidFill>
          </p:spPr>
          <p:txBody>
            <a:bodyPr/>
            <a:lstStyle/>
            <a:p>
              <a:endParaRPr lang="en-PK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512064" y="0"/>
            <a:ext cx="17263872" cy="1499616"/>
            <a:chOff x="0" y="0"/>
            <a:chExt cx="23018496" cy="1999488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3018496" cy="1999488"/>
            </a:xfrm>
            <a:custGeom>
              <a:avLst/>
              <a:gdLst/>
              <a:ahLst/>
              <a:cxnLst/>
              <a:rect l="l" t="t" r="r" b="b"/>
              <a:pathLst>
                <a:path w="23018496" h="1999488">
                  <a:moveTo>
                    <a:pt x="0" y="0"/>
                  </a:moveTo>
                  <a:lnTo>
                    <a:pt x="23018496" y="0"/>
                  </a:lnTo>
                  <a:lnTo>
                    <a:pt x="23018496" y="1999488"/>
                  </a:lnTo>
                  <a:lnTo>
                    <a:pt x="0" y="1999488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174315" b="-174315"/>
              </a:stretch>
            </a:blipFill>
          </p:spPr>
          <p:txBody>
            <a:bodyPr/>
            <a:lstStyle/>
            <a:p>
              <a:endParaRPr lang="en-PK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19050"/>
              <a:ext cx="23018496" cy="2018538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5280"/>
                </a:lnSpc>
              </a:pPr>
              <a:r>
                <a:rPr lang="en-US" sz="4400" b="1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CT ABDOMEN — GOLD STANDARD INVESTIGATION</a:t>
              </a: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457200" y="1645920"/>
            <a:ext cx="10332720" cy="5852160"/>
            <a:chOff x="0" y="0"/>
            <a:chExt cx="13776960" cy="780288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3776961" cy="7802880"/>
            </a:xfrm>
            <a:custGeom>
              <a:avLst/>
              <a:gdLst/>
              <a:ahLst/>
              <a:cxnLst/>
              <a:rect l="l" t="t" r="r" b="b"/>
              <a:pathLst>
                <a:path w="13776961" h="7802880">
                  <a:moveTo>
                    <a:pt x="0" y="0"/>
                  </a:moveTo>
                  <a:lnTo>
                    <a:pt x="13776961" y="0"/>
                  </a:lnTo>
                  <a:lnTo>
                    <a:pt x="13776961" y="7802880"/>
                  </a:lnTo>
                  <a:lnTo>
                    <a:pt x="0" y="780288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22667" r="-22667"/>
              </a:stretch>
            </a:blipFill>
          </p:spPr>
          <p:txBody>
            <a:bodyPr/>
            <a:lstStyle/>
            <a:p>
              <a:endParaRPr lang="en-PK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38100"/>
              <a:ext cx="13776960" cy="7840980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marL="1351280" lvl="1" indent="-675640" algn="l">
                <a:lnSpc>
                  <a:spcPts val="6719"/>
                </a:lnSpc>
                <a:buFont typeface="Arial"/>
                <a:buChar char="•"/>
              </a:pPr>
              <a:r>
                <a:rPr lang="en-US" sz="5599">
                  <a:solidFill>
                    <a:srgbClr val="1A1A2E"/>
                  </a:solidFill>
                  <a:latin typeface="Arial"/>
                  <a:ea typeface="Arial"/>
                  <a:cs typeface="Arial"/>
                  <a:sym typeface="Arial"/>
                </a:rPr>
                <a:t>Identifies site, level and cause</a:t>
              </a:r>
            </a:p>
            <a:p>
              <a:pPr marL="1351280" lvl="1" indent="-675640" algn="l">
                <a:lnSpc>
                  <a:spcPts val="6719"/>
                </a:lnSpc>
                <a:buFont typeface="Arial"/>
                <a:buChar char="•"/>
              </a:pPr>
              <a:r>
                <a:rPr lang="en-US" sz="5599">
                  <a:solidFill>
                    <a:srgbClr val="1A1A2E"/>
                  </a:solidFill>
                  <a:latin typeface="Arial"/>
                  <a:ea typeface="Arial"/>
                  <a:cs typeface="Arial"/>
                  <a:sym typeface="Arial"/>
                </a:rPr>
                <a:t>↓ Enhancement → strangulation likely</a:t>
              </a:r>
            </a:p>
            <a:p>
              <a:pPr marL="1351280" lvl="1" indent="-675640" algn="l">
                <a:lnSpc>
                  <a:spcPts val="6719"/>
                </a:lnSpc>
                <a:buFont typeface="Arial"/>
                <a:buChar char="•"/>
              </a:pPr>
              <a:r>
                <a:rPr lang="en-US" sz="5599" b="1">
                  <a:solidFill>
                    <a:srgbClr val="C62828"/>
                  </a:solidFill>
                  <a:latin typeface="Arial Bold"/>
                  <a:ea typeface="Arial Bold"/>
                  <a:cs typeface="Arial Bold"/>
                  <a:sym typeface="Arial Bold"/>
                </a:rPr>
                <a:t>NEVER delay surgery to wait for CT</a:t>
              </a: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1045190" y="1626870"/>
            <a:ext cx="6804660" cy="5890260"/>
            <a:chOff x="0" y="0"/>
            <a:chExt cx="9072880" cy="7853680"/>
          </a:xfrm>
        </p:grpSpPr>
        <p:sp>
          <p:nvSpPr>
            <p:cNvPr id="12" name="Freeform 12"/>
            <p:cNvSpPr/>
            <p:nvPr/>
          </p:nvSpPr>
          <p:spPr>
            <a:xfrm>
              <a:off x="25400" y="25400"/>
              <a:ext cx="9022080" cy="7802880"/>
            </a:xfrm>
            <a:custGeom>
              <a:avLst/>
              <a:gdLst/>
              <a:ahLst/>
              <a:cxnLst/>
              <a:rect l="l" t="t" r="r" b="b"/>
              <a:pathLst>
                <a:path w="9022080" h="7802880">
                  <a:moveTo>
                    <a:pt x="0" y="0"/>
                  </a:moveTo>
                  <a:lnTo>
                    <a:pt x="9022080" y="0"/>
                  </a:lnTo>
                  <a:lnTo>
                    <a:pt x="9022080" y="7802880"/>
                  </a:lnTo>
                  <a:lnTo>
                    <a:pt x="0" y="7802880"/>
                  </a:lnTo>
                  <a:close/>
                </a:path>
              </a:pathLst>
            </a:custGeom>
            <a:blipFill>
              <a:blip r:embed="rId3"/>
              <a:stretch>
                <a:fillRect l="-8734" r="-8734"/>
              </a:stretch>
            </a:blipFill>
          </p:spPr>
          <p:txBody>
            <a:bodyPr/>
            <a:lstStyle/>
            <a:p>
              <a:endParaRPr lang="en-PK"/>
            </a:p>
          </p:txBody>
        </p:sp>
        <p:sp>
          <p:nvSpPr>
            <p:cNvPr id="13" name="Freeform 13"/>
            <p:cNvSpPr/>
            <p:nvPr/>
          </p:nvSpPr>
          <p:spPr>
            <a:xfrm>
              <a:off x="0" y="0"/>
              <a:ext cx="9072880" cy="7853680"/>
            </a:xfrm>
            <a:custGeom>
              <a:avLst/>
              <a:gdLst/>
              <a:ahLst/>
              <a:cxnLst/>
              <a:rect l="l" t="t" r="r" b="b"/>
              <a:pathLst>
                <a:path w="9072880" h="7853680">
                  <a:moveTo>
                    <a:pt x="25400" y="0"/>
                  </a:moveTo>
                  <a:lnTo>
                    <a:pt x="9047480" y="0"/>
                  </a:lnTo>
                  <a:cubicBezTo>
                    <a:pt x="9061450" y="0"/>
                    <a:pt x="9072880" y="11430"/>
                    <a:pt x="9072880" y="25400"/>
                  </a:cubicBezTo>
                  <a:lnTo>
                    <a:pt x="9072880" y="7828280"/>
                  </a:lnTo>
                  <a:cubicBezTo>
                    <a:pt x="9072880" y="7842250"/>
                    <a:pt x="9061450" y="7853680"/>
                    <a:pt x="9047480" y="7853680"/>
                  </a:cubicBezTo>
                  <a:lnTo>
                    <a:pt x="25400" y="7853680"/>
                  </a:lnTo>
                  <a:cubicBezTo>
                    <a:pt x="11430" y="7853680"/>
                    <a:pt x="0" y="7842250"/>
                    <a:pt x="0" y="7828280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7828280"/>
                  </a:lnTo>
                  <a:lnTo>
                    <a:pt x="25400" y="7828280"/>
                  </a:lnTo>
                  <a:lnTo>
                    <a:pt x="25400" y="7802880"/>
                  </a:lnTo>
                  <a:lnTo>
                    <a:pt x="9047480" y="7802880"/>
                  </a:lnTo>
                  <a:lnTo>
                    <a:pt x="9047480" y="7828280"/>
                  </a:lnTo>
                  <a:lnTo>
                    <a:pt x="9022080" y="7828280"/>
                  </a:lnTo>
                  <a:lnTo>
                    <a:pt x="9022080" y="25400"/>
                  </a:lnTo>
                  <a:lnTo>
                    <a:pt x="9047480" y="25400"/>
                  </a:lnTo>
                  <a:lnTo>
                    <a:pt x="9047480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1565C0"/>
            </a:solidFill>
          </p:spPr>
          <p:txBody>
            <a:bodyPr/>
            <a:lstStyle/>
            <a:p>
              <a:endParaRPr lang="en-PK"/>
            </a:p>
          </p:txBody>
        </p:sp>
      </p:grpSp>
      <p:graphicFrame>
        <p:nvGraphicFramePr>
          <p:cNvPr id="14" name="Table 14"/>
          <p:cNvGraphicFramePr>
            <a:graphicFrameLocks noGrp="1"/>
          </p:cNvGraphicFramePr>
          <p:nvPr/>
        </p:nvGraphicFramePr>
        <p:xfrm>
          <a:off x="365760" y="7827264"/>
          <a:ext cx="17526000" cy="2931605"/>
        </p:xfrm>
        <a:graphic>
          <a:graphicData uri="http://schemas.openxmlformats.org/drawingml/2006/table">
            <a:tbl>
              <a:tblPr/>
              <a:tblGrid>
                <a:gridCol w="8763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763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84200">
                <a:tc>
                  <a:txBody>
                    <a:bodyPr/>
                    <a:lstStyle/>
                    <a:p>
                      <a:pPr algn="ctr">
                        <a:lnSpc>
                          <a:spcPts val="4560"/>
                        </a:lnSpc>
                        <a:defRPr/>
                      </a:pPr>
                      <a:r>
                        <a:rPr lang="en-US" sz="3800" b="1">
                          <a:solidFill>
                            <a:srgbClr val="FFFFFF"/>
                          </a:solidFill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CT SIGN</a:t>
                      </a:r>
                      <a:endParaRPr lang="en-US" sz="1100"/>
                    </a:p>
                  </a:txBody>
                  <a:tcPr marT="91440" marB="9144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1B3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4560"/>
                        </a:lnSpc>
                        <a:defRPr/>
                      </a:pPr>
                      <a:r>
                        <a:rPr lang="en-US" sz="3800" b="1">
                          <a:solidFill>
                            <a:srgbClr val="FFFFFF"/>
                          </a:solidFill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INTERPRETATION</a:t>
                      </a:r>
                      <a:endParaRPr lang="en-US" sz="1100"/>
                    </a:p>
                  </a:txBody>
                  <a:tcPr marT="91440" marB="9144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1B3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84200">
                <a:tc>
                  <a:txBody>
                    <a:bodyPr/>
                    <a:lstStyle/>
                    <a:p>
                      <a:pPr algn="ctr">
                        <a:lnSpc>
                          <a:spcPts val="4320"/>
                        </a:lnSpc>
                        <a:defRPr/>
                      </a:pPr>
                      <a:r>
                        <a:rPr lang="en-US" sz="3600">
                          <a:solidFill>
                            <a:srgbClr val="1A1A2E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↓ Bowel wall enhancement</a:t>
                      </a:r>
                      <a:endParaRPr lang="en-US" sz="1100"/>
                    </a:p>
                  </a:txBody>
                  <a:tcPr marT="91440" marB="9144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4320"/>
                        </a:lnSpc>
                        <a:defRPr/>
                      </a:pPr>
                      <a:r>
                        <a:rPr lang="en-US" sz="3600">
                          <a:solidFill>
                            <a:srgbClr val="1A1A2E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↑ Probability of strangulation</a:t>
                      </a:r>
                      <a:endParaRPr lang="en-US" sz="1100"/>
                    </a:p>
                  </a:txBody>
                  <a:tcPr marT="91440" marB="9144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84200">
                <a:tc>
                  <a:txBody>
                    <a:bodyPr/>
                    <a:lstStyle/>
                    <a:p>
                      <a:pPr algn="ctr">
                        <a:lnSpc>
                          <a:spcPts val="4320"/>
                        </a:lnSpc>
                        <a:defRPr/>
                      </a:pPr>
                      <a:r>
                        <a:rPr lang="en-US" sz="3600">
                          <a:solidFill>
                            <a:srgbClr val="1A1A2E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Absent mesenteric oedema</a:t>
                      </a:r>
                      <a:endParaRPr lang="en-US" sz="1100"/>
                    </a:p>
                  </a:txBody>
                  <a:tcPr marT="91440" marB="9144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4320"/>
                        </a:lnSpc>
                        <a:defRPr/>
                      </a:pPr>
                      <a:r>
                        <a:rPr lang="en-US" sz="3600">
                          <a:solidFill>
                            <a:srgbClr val="1A1A2E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↓ Probability of strangulation</a:t>
                      </a:r>
                      <a:endParaRPr lang="en-US" sz="1100"/>
                    </a:p>
                  </a:txBody>
                  <a:tcPr marT="91440" marB="9144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84200">
                <a:tc>
                  <a:txBody>
                    <a:bodyPr/>
                    <a:lstStyle/>
                    <a:p>
                      <a:pPr algn="ctr">
                        <a:lnSpc>
                          <a:spcPts val="4320"/>
                        </a:lnSpc>
                        <a:defRPr/>
                      </a:pPr>
                      <a:r>
                        <a:rPr lang="en-US" sz="3600">
                          <a:solidFill>
                            <a:srgbClr val="1A1A2E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Pneumatosis intestinalis</a:t>
                      </a:r>
                      <a:endParaRPr lang="en-US" sz="1100"/>
                    </a:p>
                  </a:txBody>
                  <a:tcPr marT="91440" marB="9144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4320"/>
                        </a:lnSpc>
                        <a:defRPr/>
                      </a:pPr>
                      <a:r>
                        <a:rPr lang="en-US" sz="3600">
                          <a:solidFill>
                            <a:srgbClr val="1A1A2E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Advanced ischaemia / necrosis</a:t>
                      </a:r>
                      <a:endParaRPr lang="en-US" sz="1100"/>
                    </a:p>
                  </a:txBody>
                  <a:tcPr marT="91440" marB="9144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EF4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2697" y="-12697"/>
            <a:ext cx="18313403" cy="1525019"/>
            <a:chOff x="0" y="0"/>
            <a:chExt cx="24417871" cy="2033359"/>
          </a:xfrm>
        </p:grpSpPr>
        <p:sp>
          <p:nvSpPr>
            <p:cNvPr id="3" name="Freeform 3"/>
            <p:cNvSpPr/>
            <p:nvPr/>
          </p:nvSpPr>
          <p:spPr>
            <a:xfrm>
              <a:off x="16891" y="16891"/>
              <a:ext cx="24383999" cy="1999488"/>
            </a:xfrm>
            <a:custGeom>
              <a:avLst/>
              <a:gdLst/>
              <a:ahLst/>
              <a:cxnLst/>
              <a:rect l="l" t="t" r="r" b="b"/>
              <a:pathLst>
                <a:path w="24383999" h="1999488">
                  <a:moveTo>
                    <a:pt x="0" y="0"/>
                  </a:moveTo>
                  <a:lnTo>
                    <a:pt x="24383999" y="0"/>
                  </a:lnTo>
                  <a:lnTo>
                    <a:pt x="24383999" y="1999488"/>
                  </a:lnTo>
                  <a:lnTo>
                    <a:pt x="0" y="1999488"/>
                  </a:lnTo>
                  <a:close/>
                </a:path>
              </a:pathLst>
            </a:custGeom>
            <a:solidFill>
              <a:srgbClr val="0D1B3E"/>
            </a:solidFill>
          </p:spPr>
          <p:txBody>
            <a:bodyPr/>
            <a:lstStyle/>
            <a:p>
              <a:endParaRPr lang="en-PK"/>
            </a:p>
          </p:txBody>
        </p:sp>
        <p:sp>
          <p:nvSpPr>
            <p:cNvPr id="4" name="Freeform 4"/>
            <p:cNvSpPr/>
            <p:nvPr/>
          </p:nvSpPr>
          <p:spPr>
            <a:xfrm>
              <a:off x="0" y="0"/>
              <a:ext cx="24417782" cy="2033270"/>
            </a:xfrm>
            <a:custGeom>
              <a:avLst/>
              <a:gdLst/>
              <a:ahLst/>
              <a:cxnLst/>
              <a:rect l="l" t="t" r="r" b="b"/>
              <a:pathLst>
                <a:path w="24417782" h="2033270">
                  <a:moveTo>
                    <a:pt x="16891" y="0"/>
                  </a:moveTo>
                  <a:lnTo>
                    <a:pt x="24400890" y="0"/>
                  </a:lnTo>
                  <a:cubicBezTo>
                    <a:pt x="24410290" y="0"/>
                    <a:pt x="24417782" y="7620"/>
                    <a:pt x="24417782" y="16891"/>
                  </a:cubicBezTo>
                  <a:lnTo>
                    <a:pt x="24417782" y="2016379"/>
                  </a:lnTo>
                  <a:cubicBezTo>
                    <a:pt x="24417782" y="2025777"/>
                    <a:pt x="24410163" y="2033270"/>
                    <a:pt x="24400890" y="2033270"/>
                  </a:cubicBezTo>
                  <a:lnTo>
                    <a:pt x="16891" y="2033270"/>
                  </a:lnTo>
                  <a:cubicBezTo>
                    <a:pt x="7493" y="2033270"/>
                    <a:pt x="0" y="2025650"/>
                    <a:pt x="0" y="2016379"/>
                  </a:cubicBezTo>
                  <a:lnTo>
                    <a:pt x="0" y="16891"/>
                  </a:lnTo>
                  <a:cubicBezTo>
                    <a:pt x="0" y="7620"/>
                    <a:pt x="7620" y="0"/>
                    <a:pt x="16891" y="0"/>
                  </a:cubicBezTo>
                  <a:moveTo>
                    <a:pt x="16891" y="33909"/>
                  </a:moveTo>
                  <a:lnTo>
                    <a:pt x="16891" y="16891"/>
                  </a:lnTo>
                  <a:lnTo>
                    <a:pt x="33909" y="16891"/>
                  </a:lnTo>
                  <a:lnTo>
                    <a:pt x="33909" y="2016379"/>
                  </a:lnTo>
                  <a:lnTo>
                    <a:pt x="16891" y="2016379"/>
                  </a:lnTo>
                  <a:lnTo>
                    <a:pt x="16891" y="1999488"/>
                  </a:lnTo>
                  <a:lnTo>
                    <a:pt x="24400890" y="1999488"/>
                  </a:lnTo>
                  <a:lnTo>
                    <a:pt x="24400890" y="2016379"/>
                  </a:lnTo>
                  <a:lnTo>
                    <a:pt x="24384000" y="2016379"/>
                  </a:lnTo>
                  <a:lnTo>
                    <a:pt x="24384000" y="16891"/>
                  </a:lnTo>
                  <a:lnTo>
                    <a:pt x="24400890" y="16891"/>
                  </a:lnTo>
                  <a:lnTo>
                    <a:pt x="24400890" y="33909"/>
                  </a:lnTo>
                  <a:lnTo>
                    <a:pt x="16891" y="33909"/>
                  </a:lnTo>
                  <a:close/>
                </a:path>
              </a:pathLst>
            </a:custGeom>
            <a:solidFill>
              <a:srgbClr val="0D1B3E"/>
            </a:solidFill>
          </p:spPr>
          <p:txBody>
            <a:bodyPr/>
            <a:lstStyle/>
            <a:p>
              <a:endParaRPr lang="en-PK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512064" y="0"/>
            <a:ext cx="17263872" cy="1499616"/>
            <a:chOff x="0" y="0"/>
            <a:chExt cx="23018496" cy="1999488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3018496" cy="1999488"/>
            </a:xfrm>
            <a:custGeom>
              <a:avLst/>
              <a:gdLst/>
              <a:ahLst/>
              <a:cxnLst/>
              <a:rect l="l" t="t" r="r" b="b"/>
              <a:pathLst>
                <a:path w="23018496" h="1999488">
                  <a:moveTo>
                    <a:pt x="0" y="0"/>
                  </a:moveTo>
                  <a:lnTo>
                    <a:pt x="23018496" y="0"/>
                  </a:lnTo>
                  <a:lnTo>
                    <a:pt x="23018496" y="1999488"/>
                  </a:lnTo>
                  <a:lnTo>
                    <a:pt x="0" y="1999488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174315" b="-174315"/>
              </a:stretch>
            </a:blipFill>
          </p:spPr>
          <p:txBody>
            <a:bodyPr/>
            <a:lstStyle/>
            <a:p>
              <a:endParaRPr lang="en-PK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19050"/>
              <a:ext cx="23018496" cy="2018538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5280"/>
                </a:lnSpc>
              </a:pPr>
              <a:r>
                <a:rPr lang="en-US" sz="4400" b="1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MANAGEMENT — THREE PILLARS</a:t>
              </a: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353063" y="1633223"/>
            <a:ext cx="5146043" cy="2494283"/>
            <a:chOff x="0" y="0"/>
            <a:chExt cx="6861391" cy="3325711"/>
          </a:xfrm>
        </p:grpSpPr>
        <p:sp>
          <p:nvSpPr>
            <p:cNvPr id="9" name="Freeform 9"/>
            <p:cNvSpPr/>
            <p:nvPr/>
          </p:nvSpPr>
          <p:spPr>
            <a:xfrm>
              <a:off x="16891" y="16891"/>
              <a:ext cx="6827520" cy="3291840"/>
            </a:xfrm>
            <a:custGeom>
              <a:avLst/>
              <a:gdLst/>
              <a:ahLst/>
              <a:cxnLst/>
              <a:rect l="l" t="t" r="r" b="b"/>
              <a:pathLst>
                <a:path w="6827520" h="3291840">
                  <a:moveTo>
                    <a:pt x="0" y="0"/>
                  </a:moveTo>
                  <a:lnTo>
                    <a:pt x="6827520" y="0"/>
                  </a:lnTo>
                  <a:lnTo>
                    <a:pt x="6827520" y="3291840"/>
                  </a:lnTo>
                  <a:lnTo>
                    <a:pt x="0" y="3291840"/>
                  </a:lnTo>
                  <a:close/>
                </a:path>
              </a:pathLst>
            </a:custGeom>
            <a:solidFill>
              <a:srgbClr val="1565C0"/>
            </a:solidFill>
          </p:spPr>
          <p:txBody>
            <a:bodyPr/>
            <a:lstStyle/>
            <a:p>
              <a:endParaRPr lang="en-PK"/>
            </a:p>
          </p:txBody>
        </p:sp>
        <p:sp>
          <p:nvSpPr>
            <p:cNvPr id="10" name="Freeform 10"/>
            <p:cNvSpPr/>
            <p:nvPr/>
          </p:nvSpPr>
          <p:spPr>
            <a:xfrm>
              <a:off x="0" y="0"/>
              <a:ext cx="6861301" cy="3325622"/>
            </a:xfrm>
            <a:custGeom>
              <a:avLst/>
              <a:gdLst/>
              <a:ahLst/>
              <a:cxnLst/>
              <a:rect l="l" t="t" r="r" b="b"/>
              <a:pathLst>
                <a:path w="6861301" h="3325622">
                  <a:moveTo>
                    <a:pt x="16891" y="0"/>
                  </a:moveTo>
                  <a:lnTo>
                    <a:pt x="6844411" y="0"/>
                  </a:lnTo>
                  <a:cubicBezTo>
                    <a:pt x="6853809" y="0"/>
                    <a:pt x="6861301" y="7620"/>
                    <a:pt x="6861301" y="16891"/>
                  </a:cubicBezTo>
                  <a:lnTo>
                    <a:pt x="6861301" y="3308731"/>
                  </a:lnTo>
                  <a:cubicBezTo>
                    <a:pt x="6861301" y="3318129"/>
                    <a:pt x="6853682" y="3325622"/>
                    <a:pt x="6844411" y="3325622"/>
                  </a:cubicBezTo>
                  <a:lnTo>
                    <a:pt x="16891" y="3325622"/>
                  </a:lnTo>
                  <a:cubicBezTo>
                    <a:pt x="7493" y="3325622"/>
                    <a:pt x="0" y="3318002"/>
                    <a:pt x="0" y="3308731"/>
                  </a:cubicBezTo>
                  <a:lnTo>
                    <a:pt x="0" y="16891"/>
                  </a:lnTo>
                  <a:cubicBezTo>
                    <a:pt x="0" y="7620"/>
                    <a:pt x="7620" y="0"/>
                    <a:pt x="16891" y="0"/>
                  </a:cubicBezTo>
                  <a:moveTo>
                    <a:pt x="16891" y="33909"/>
                  </a:moveTo>
                  <a:lnTo>
                    <a:pt x="16891" y="16891"/>
                  </a:lnTo>
                  <a:lnTo>
                    <a:pt x="33909" y="16891"/>
                  </a:lnTo>
                  <a:lnTo>
                    <a:pt x="33909" y="3308731"/>
                  </a:lnTo>
                  <a:lnTo>
                    <a:pt x="16891" y="3308731"/>
                  </a:lnTo>
                  <a:lnTo>
                    <a:pt x="16891" y="3291840"/>
                  </a:lnTo>
                  <a:lnTo>
                    <a:pt x="6844411" y="3291840"/>
                  </a:lnTo>
                  <a:lnTo>
                    <a:pt x="6844411" y="3308731"/>
                  </a:lnTo>
                  <a:lnTo>
                    <a:pt x="6827520" y="3308731"/>
                  </a:lnTo>
                  <a:lnTo>
                    <a:pt x="6827520" y="16891"/>
                  </a:lnTo>
                  <a:lnTo>
                    <a:pt x="6844411" y="16891"/>
                  </a:lnTo>
                  <a:lnTo>
                    <a:pt x="6844411" y="33909"/>
                  </a:lnTo>
                  <a:lnTo>
                    <a:pt x="16891" y="33909"/>
                  </a:lnTo>
                  <a:close/>
                </a:path>
              </a:pathLst>
            </a:custGeom>
            <a:solidFill>
              <a:srgbClr val="1565C0"/>
            </a:solidFill>
          </p:spPr>
          <p:txBody>
            <a:bodyPr/>
            <a:lstStyle/>
            <a:p>
              <a:endParaRPr lang="en-PK"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457200" y="1645920"/>
            <a:ext cx="4937760" cy="2468880"/>
            <a:chOff x="0" y="0"/>
            <a:chExt cx="6583680" cy="329184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6583680" cy="3291840"/>
            </a:xfrm>
            <a:custGeom>
              <a:avLst/>
              <a:gdLst/>
              <a:ahLst/>
              <a:cxnLst/>
              <a:rect l="l" t="t" r="r" b="b"/>
              <a:pathLst>
                <a:path w="6583680" h="3291840">
                  <a:moveTo>
                    <a:pt x="0" y="0"/>
                  </a:moveTo>
                  <a:lnTo>
                    <a:pt x="6583680" y="0"/>
                  </a:lnTo>
                  <a:lnTo>
                    <a:pt x="6583680" y="3291840"/>
                  </a:lnTo>
                  <a:lnTo>
                    <a:pt x="0" y="329184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14151" r="-14151"/>
              </a:stretch>
            </a:blipFill>
          </p:spPr>
          <p:txBody>
            <a:bodyPr/>
            <a:lstStyle/>
            <a:p>
              <a:endParaRPr lang="en-PK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19050"/>
              <a:ext cx="6583680" cy="3310890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5280"/>
                </a:lnSpc>
              </a:pPr>
              <a:r>
                <a:rPr lang="en-US" sz="4400" b="1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1. RESUSCITATE</a:t>
              </a:r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5650230" y="1626870"/>
            <a:ext cx="12291060" cy="2506980"/>
            <a:chOff x="0" y="0"/>
            <a:chExt cx="16388080" cy="3342640"/>
          </a:xfrm>
        </p:grpSpPr>
        <p:sp>
          <p:nvSpPr>
            <p:cNvPr id="15" name="Freeform 15"/>
            <p:cNvSpPr/>
            <p:nvPr/>
          </p:nvSpPr>
          <p:spPr>
            <a:xfrm>
              <a:off x="25400" y="25400"/>
              <a:ext cx="16337280" cy="3291840"/>
            </a:xfrm>
            <a:custGeom>
              <a:avLst/>
              <a:gdLst/>
              <a:ahLst/>
              <a:cxnLst/>
              <a:rect l="l" t="t" r="r" b="b"/>
              <a:pathLst>
                <a:path w="16337280" h="3291840">
                  <a:moveTo>
                    <a:pt x="0" y="0"/>
                  </a:moveTo>
                  <a:lnTo>
                    <a:pt x="16337280" y="0"/>
                  </a:lnTo>
                  <a:lnTo>
                    <a:pt x="16337280" y="3291840"/>
                  </a:lnTo>
                  <a:lnTo>
                    <a:pt x="0" y="329184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PK"/>
            </a:p>
          </p:txBody>
        </p:sp>
        <p:sp>
          <p:nvSpPr>
            <p:cNvPr id="16" name="Freeform 16"/>
            <p:cNvSpPr/>
            <p:nvPr/>
          </p:nvSpPr>
          <p:spPr>
            <a:xfrm>
              <a:off x="0" y="0"/>
              <a:ext cx="16388080" cy="3342640"/>
            </a:xfrm>
            <a:custGeom>
              <a:avLst/>
              <a:gdLst/>
              <a:ahLst/>
              <a:cxnLst/>
              <a:rect l="l" t="t" r="r" b="b"/>
              <a:pathLst>
                <a:path w="16388080" h="3342640">
                  <a:moveTo>
                    <a:pt x="25400" y="0"/>
                  </a:moveTo>
                  <a:lnTo>
                    <a:pt x="16362680" y="0"/>
                  </a:lnTo>
                  <a:cubicBezTo>
                    <a:pt x="16376650" y="0"/>
                    <a:pt x="16388080" y="11430"/>
                    <a:pt x="16388080" y="25400"/>
                  </a:cubicBezTo>
                  <a:lnTo>
                    <a:pt x="16388080" y="3317240"/>
                  </a:lnTo>
                  <a:cubicBezTo>
                    <a:pt x="16388080" y="3331210"/>
                    <a:pt x="16376650" y="3342640"/>
                    <a:pt x="16362680" y="3342640"/>
                  </a:cubicBezTo>
                  <a:lnTo>
                    <a:pt x="25400" y="3342640"/>
                  </a:lnTo>
                  <a:cubicBezTo>
                    <a:pt x="11430" y="3342640"/>
                    <a:pt x="0" y="3331210"/>
                    <a:pt x="0" y="3317240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3317240"/>
                  </a:lnTo>
                  <a:lnTo>
                    <a:pt x="25400" y="3317240"/>
                  </a:lnTo>
                  <a:lnTo>
                    <a:pt x="25400" y="3291840"/>
                  </a:lnTo>
                  <a:lnTo>
                    <a:pt x="16362680" y="3291840"/>
                  </a:lnTo>
                  <a:lnTo>
                    <a:pt x="16362680" y="3317240"/>
                  </a:lnTo>
                  <a:lnTo>
                    <a:pt x="16337280" y="3317240"/>
                  </a:lnTo>
                  <a:lnTo>
                    <a:pt x="16337280" y="25400"/>
                  </a:lnTo>
                  <a:lnTo>
                    <a:pt x="16362680" y="25400"/>
                  </a:lnTo>
                  <a:lnTo>
                    <a:pt x="16362680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1565C0"/>
            </a:solidFill>
          </p:spPr>
          <p:txBody>
            <a:bodyPr/>
            <a:lstStyle/>
            <a:p>
              <a:endParaRPr lang="en-PK"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5888736" y="1828800"/>
            <a:ext cx="11814048" cy="2103120"/>
            <a:chOff x="0" y="0"/>
            <a:chExt cx="15752064" cy="280416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15752065" cy="2804160"/>
            </a:xfrm>
            <a:custGeom>
              <a:avLst/>
              <a:gdLst/>
              <a:ahLst/>
              <a:cxnLst/>
              <a:rect l="l" t="t" r="r" b="b"/>
              <a:pathLst>
                <a:path w="15752065" h="2804160">
                  <a:moveTo>
                    <a:pt x="0" y="0"/>
                  </a:moveTo>
                  <a:lnTo>
                    <a:pt x="15752065" y="0"/>
                  </a:lnTo>
                  <a:lnTo>
                    <a:pt x="15752065" y="2804160"/>
                  </a:lnTo>
                  <a:lnTo>
                    <a:pt x="0" y="280416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59455" b="-59455"/>
              </a:stretch>
            </a:blipFill>
          </p:spPr>
          <p:txBody>
            <a:bodyPr/>
            <a:lstStyle/>
            <a:p>
              <a:endParaRPr lang="en-PK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0" y="-19050"/>
              <a:ext cx="15752064" cy="2823210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5759"/>
                </a:lnSpc>
              </a:pPr>
              <a:r>
                <a:rPr lang="en-US" sz="4800">
                  <a:solidFill>
                    <a:srgbClr val="1A1A2E"/>
                  </a:solidFill>
                  <a:latin typeface="Arial"/>
                  <a:ea typeface="Arial"/>
                  <a:cs typeface="Arial"/>
                  <a:sym typeface="Arial"/>
                </a:rPr>
                <a:t>IV Hartmann's/Saline  •  Correct K⁺ &amp; Na⁺  •  Catheter + urine output  •  Analgesia + O₂</a:t>
              </a:r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353063" y="4376423"/>
            <a:ext cx="5146043" cy="2494283"/>
            <a:chOff x="0" y="0"/>
            <a:chExt cx="6861391" cy="3325711"/>
          </a:xfrm>
        </p:grpSpPr>
        <p:sp>
          <p:nvSpPr>
            <p:cNvPr id="21" name="Freeform 21"/>
            <p:cNvSpPr/>
            <p:nvPr/>
          </p:nvSpPr>
          <p:spPr>
            <a:xfrm>
              <a:off x="16891" y="16891"/>
              <a:ext cx="6827520" cy="3291840"/>
            </a:xfrm>
            <a:custGeom>
              <a:avLst/>
              <a:gdLst/>
              <a:ahLst/>
              <a:cxnLst/>
              <a:rect l="l" t="t" r="r" b="b"/>
              <a:pathLst>
                <a:path w="6827520" h="3291840">
                  <a:moveTo>
                    <a:pt x="0" y="0"/>
                  </a:moveTo>
                  <a:lnTo>
                    <a:pt x="6827520" y="0"/>
                  </a:lnTo>
                  <a:lnTo>
                    <a:pt x="6827520" y="3291840"/>
                  </a:lnTo>
                  <a:lnTo>
                    <a:pt x="0" y="3291840"/>
                  </a:lnTo>
                  <a:close/>
                </a:path>
              </a:pathLst>
            </a:custGeom>
            <a:solidFill>
              <a:srgbClr val="006064"/>
            </a:solidFill>
          </p:spPr>
          <p:txBody>
            <a:bodyPr/>
            <a:lstStyle/>
            <a:p>
              <a:endParaRPr lang="en-PK"/>
            </a:p>
          </p:txBody>
        </p:sp>
        <p:sp>
          <p:nvSpPr>
            <p:cNvPr id="22" name="Freeform 22"/>
            <p:cNvSpPr/>
            <p:nvPr/>
          </p:nvSpPr>
          <p:spPr>
            <a:xfrm>
              <a:off x="0" y="0"/>
              <a:ext cx="6861301" cy="3325622"/>
            </a:xfrm>
            <a:custGeom>
              <a:avLst/>
              <a:gdLst/>
              <a:ahLst/>
              <a:cxnLst/>
              <a:rect l="l" t="t" r="r" b="b"/>
              <a:pathLst>
                <a:path w="6861301" h="3325622">
                  <a:moveTo>
                    <a:pt x="16891" y="0"/>
                  </a:moveTo>
                  <a:lnTo>
                    <a:pt x="6844411" y="0"/>
                  </a:lnTo>
                  <a:cubicBezTo>
                    <a:pt x="6853809" y="0"/>
                    <a:pt x="6861301" y="7620"/>
                    <a:pt x="6861301" y="16891"/>
                  </a:cubicBezTo>
                  <a:lnTo>
                    <a:pt x="6861301" y="3308731"/>
                  </a:lnTo>
                  <a:cubicBezTo>
                    <a:pt x="6861301" y="3318129"/>
                    <a:pt x="6853682" y="3325622"/>
                    <a:pt x="6844411" y="3325622"/>
                  </a:cubicBezTo>
                  <a:lnTo>
                    <a:pt x="16891" y="3325622"/>
                  </a:lnTo>
                  <a:cubicBezTo>
                    <a:pt x="7493" y="3325622"/>
                    <a:pt x="0" y="3318002"/>
                    <a:pt x="0" y="3308731"/>
                  </a:cubicBezTo>
                  <a:lnTo>
                    <a:pt x="0" y="16891"/>
                  </a:lnTo>
                  <a:cubicBezTo>
                    <a:pt x="0" y="7620"/>
                    <a:pt x="7620" y="0"/>
                    <a:pt x="16891" y="0"/>
                  </a:cubicBezTo>
                  <a:moveTo>
                    <a:pt x="16891" y="33909"/>
                  </a:moveTo>
                  <a:lnTo>
                    <a:pt x="16891" y="16891"/>
                  </a:lnTo>
                  <a:lnTo>
                    <a:pt x="33909" y="16891"/>
                  </a:lnTo>
                  <a:lnTo>
                    <a:pt x="33909" y="3308731"/>
                  </a:lnTo>
                  <a:lnTo>
                    <a:pt x="16891" y="3308731"/>
                  </a:lnTo>
                  <a:lnTo>
                    <a:pt x="16891" y="3291840"/>
                  </a:lnTo>
                  <a:lnTo>
                    <a:pt x="6844411" y="3291840"/>
                  </a:lnTo>
                  <a:lnTo>
                    <a:pt x="6844411" y="3308731"/>
                  </a:lnTo>
                  <a:lnTo>
                    <a:pt x="6827520" y="3308731"/>
                  </a:lnTo>
                  <a:lnTo>
                    <a:pt x="6827520" y="16891"/>
                  </a:lnTo>
                  <a:lnTo>
                    <a:pt x="6844411" y="16891"/>
                  </a:lnTo>
                  <a:lnTo>
                    <a:pt x="6844411" y="33909"/>
                  </a:lnTo>
                  <a:lnTo>
                    <a:pt x="16891" y="33909"/>
                  </a:lnTo>
                  <a:close/>
                </a:path>
              </a:pathLst>
            </a:custGeom>
            <a:solidFill>
              <a:srgbClr val="006064"/>
            </a:solidFill>
          </p:spPr>
          <p:txBody>
            <a:bodyPr/>
            <a:lstStyle/>
            <a:p>
              <a:endParaRPr lang="en-PK"/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457200" y="4389120"/>
            <a:ext cx="4937760" cy="2468880"/>
            <a:chOff x="0" y="0"/>
            <a:chExt cx="6583680" cy="3291840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6583680" cy="3291840"/>
            </a:xfrm>
            <a:custGeom>
              <a:avLst/>
              <a:gdLst/>
              <a:ahLst/>
              <a:cxnLst/>
              <a:rect l="l" t="t" r="r" b="b"/>
              <a:pathLst>
                <a:path w="6583680" h="3291840">
                  <a:moveTo>
                    <a:pt x="0" y="0"/>
                  </a:moveTo>
                  <a:lnTo>
                    <a:pt x="6583680" y="0"/>
                  </a:lnTo>
                  <a:lnTo>
                    <a:pt x="6583680" y="3291840"/>
                  </a:lnTo>
                  <a:lnTo>
                    <a:pt x="0" y="329184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14151" r="-14151"/>
              </a:stretch>
            </a:blipFill>
          </p:spPr>
          <p:txBody>
            <a:bodyPr/>
            <a:lstStyle/>
            <a:p>
              <a:endParaRPr lang="en-PK"/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0" y="-19050"/>
              <a:ext cx="6583680" cy="3310890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5280"/>
                </a:lnSpc>
              </a:pPr>
              <a:r>
                <a:rPr lang="en-US" sz="4400" b="1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2. DECOMPRESS</a:t>
              </a:r>
            </a:p>
          </p:txBody>
        </p:sp>
      </p:grpSp>
      <p:grpSp>
        <p:nvGrpSpPr>
          <p:cNvPr id="26" name="Group 26"/>
          <p:cNvGrpSpPr/>
          <p:nvPr/>
        </p:nvGrpSpPr>
        <p:grpSpPr>
          <a:xfrm>
            <a:off x="5650230" y="4370070"/>
            <a:ext cx="12291060" cy="2506980"/>
            <a:chOff x="0" y="0"/>
            <a:chExt cx="16388080" cy="3342640"/>
          </a:xfrm>
        </p:grpSpPr>
        <p:sp>
          <p:nvSpPr>
            <p:cNvPr id="27" name="Freeform 27"/>
            <p:cNvSpPr/>
            <p:nvPr/>
          </p:nvSpPr>
          <p:spPr>
            <a:xfrm>
              <a:off x="25400" y="25400"/>
              <a:ext cx="16337280" cy="3291840"/>
            </a:xfrm>
            <a:custGeom>
              <a:avLst/>
              <a:gdLst/>
              <a:ahLst/>
              <a:cxnLst/>
              <a:rect l="l" t="t" r="r" b="b"/>
              <a:pathLst>
                <a:path w="16337280" h="3291840">
                  <a:moveTo>
                    <a:pt x="0" y="0"/>
                  </a:moveTo>
                  <a:lnTo>
                    <a:pt x="16337280" y="0"/>
                  </a:lnTo>
                  <a:lnTo>
                    <a:pt x="16337280" y="3291840"/>
                  </a:lnTo>
                  <a:lnTo>
                    <a:pt x="0" y="329184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PK"/>
            </a:p>
          </p:txBody>
        </p:sp>
        <p:sp>
          <p:nvSpPr>
            <p:cNvPr id="28" name="Freeform 28"/>
            <p:cNvSpPr/>
            <p:nvPr/>
          </p:nvSpPr>
          <p:spPr>
            <a:xfrm>
              <a:off x="0" y="0"/>
              <a:ext cx="16388080" cy="3342640"/>
            </a:xfrm>
            <a:custGeom>
              <a:avLst/>
              <a:gdLst/>
              <a:ahLst/>
              <a:cxnLst/>
              <a:rect l="l" t="t" r="r" b="b"/>
              <a:pathLst>
                <a:path w="16388080" h="3342640">
                  <a:moveTo>
                    <a:pt x="25400" y="0"/>
                  </a:moveTo>
                  <a:lnTo>
                    <a:pt x="16362680" y="0"/>
                  </a:lnTo>
                  <a:cubicBezTo>
                    <a:pt x="16376650" y="0"/>
                    <a:pt x="16388080" y="11430"/>
                    <a:pt x="16388080" y="25400"/>
                  </a:cubicBezTo>
                  <a:lnTo>
                    <a:pt x="16388080" y="3317240"/>
                  </a:lnTo>
                  <a:cubicBezTo>
                    <a:pt x="16388080" y="3331210"/>
                    <a:pt x="16376650" y="3342640"/>
                    <a:pt x="16362680" y="3342640"/>
                  </a:cubicBezTo>
                  <a:lnTo>
                    <a:pt x="25400" y="3342640"/>
                  </a:lnTo>
                  <a:cubicBezTo>
                    <a:pt x="11430" y="3342640"/>
                    <a:pt x="0" y="3331210"/>
                    <a:pt x="0" y="3317240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3317240"/>
                  </a:lnTo>
                  <a:lnTo>
                    <a:pt x="25400" y="3317240"/>
                  </a:lnTo>
                  <a:lnTo>
                    <a:pt x="25400" y="3291840"/>
                  </a:lnTo>
                  <a:lnTo>
                    <a:pt x="16362680" y="3291840"/>
                  </a:lnTo>
                  <a:lnTo>
                    <a:pt x="16362680" y="3317240"/>
                  </a:lnTo>
                  <a:lnTo>
                    <a:pt x="16337280" y="3317240"/>
                  </a:lnTo>
                  <a:lnTo>
                    <a:pt x="16337280" y="25400"/>
                  </a:lnTo>
                  <a:lnTo>
                    <a:pt x="16362680" y="25400"/>
                  </a:lnTo>
                  <a:lnTo>
                    <a:pt x="16362680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006064"/>
            </a:solidFill>
          </p:spPr>
          <p:txBody>
            <a:bodyPr/>
            <a:lstStyle/>
            <a:p>
              <a:endParaRPr lang="en-PK"/>
            </a:p>
          </p:txBody>
        </p:sp>
      </p:grpSp>
      <p:grpSp>
        <p:nvGrpSpPr>
          <p:cNvPr id="29" name="Group 29"/>
          <p:cNvGrpSpPr/>
          <p:nvPr/>
        </p:nvGrpSpPr>
        <p:grpSpPr>
          <a:xfrm>
            <a:off x="5888736" y="4572000"/>
            <a:ext cx="11814048" cy="2103120"/>
            <a:chOff x="0" y="0"/>
            <a:chExt cx="15752064" cy="2804160"/>
          </a:xfrm>
        </p:grpSpPr>
        <p:sp>
          <p:nvSpPr>
            <p:cNvPr id="30" name="Freeform 30"/>
            <p:cNvSpPr/>
            <p:nvPr/>
          </p:nvSpPr>
          <p:spPr>
            <a:xfrm>
              <a:off x="0" y="0"/>
              <a:ext cx="15752065" cy="2804160"/>
            </a:xfrm>
            <a:custGeom>
              <a:avLst/>
              <a:gdLst/>
              <a:ahLst/>
              <a:cxnLst/>
              <a:rect l="l" t="t" r="r" b="b"/>
              <a:pathLst>
                <a:path w="15752065" h="2804160">
                  <a:moveTo>
                    <a:pt x="0" y="0"/>
                  </a:moveTo>
                  <a:lnTo>
                    <a:pt x="15752065" y="0"/>
                  </a:lnTo>
                  <a:lnTo>
                    <a:pt x="15752065" y="2804160"/>
                  </a:lnTo>
                  <a:lnTo>
                    <a:pt x="0" y="280416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59455" b="-59455"/>
              </a:stretch>
            </a:blipFill>
          </p:spPr>
          <p:txBody>
            <a:bodyPr/>
            <a:lstStyle/>
            <a:p>
              <a:endParaRPr lang="en-PK"/>
            </a:p>
          </p:txBody>
        </p:sp>
        <p:sp>
          <p:nvSpPr>
            <p:cNvPr id="31" name="TextBox 31"/>
            <p:cNvSpPr txBox="1"/>
            <p:nvPr/>
          </p:nvSpPr>
          <p:spPr>
            <a:xfrm>
              <a:off x="0" y="-19050"/>
              <a:ext cx="15752064" cy="2823210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5759"/>
                </a:lnSpc>
              </a:pPr>
              <a:r>
                <a:rPr lang="en-US" sz="4800">
                  <a:solidFill>
                    <a:srgbClr val="1A1A2E"/>
                  </a:solidFill>
                  <a:latin typeface="Arial"/>
                  <a:ea typeface="Arial"/>
                  <a:cs typeface="Arial"/>
                  <a:sym typeface="Arial"/>
                </a:rPr>
                <a:t>Nasogastric tube (Salem/Ryle's)  •  Free drainage + 4-hourly aspiration  •  Essential BEFORE anaesthesia</a:t>
              </a:r>
            </a:p>
          </p:txBody>
        </p:sp>
      </p:grpSp>
      <p:grpSp>
        <p:nvGrpSpPr>
          <p:cNvPr id="32" name="Group 32"/>
          <p:cNvGrpSpPr/>
          <p:nvPr/>
        </p:nvGrpSpPr>
        <p:grpSpPr>
          <a:xfrm>
            <a:off x="353063" y="7119623"/>
            <a:ext cx="5146043" cy="2494283"/>
            <a:chOff x="0" y="0"/>
            <a:chExt cx="6861391" cy="3325711"/>
          </a:xfrm>
        </p:grpSpPr>
        <p:sp>
          <p:nvSpPr>
            <p:cNvPr id="33" name="Freeform 33"/>
            <p:cNvSpPr/>
            <p:nvPr/>
          </p:nvSpPr>
          <p:spPr>
            <a:xfrm>
              <a:off x="16891" y="16891"/>
              <a:ext cx="6827520" cy="3291840"/>
            </a:xfrm>
            <a:custGeom>
              <a:avLst/>
              <a:gdLst/>
              <a:ahLst/>
              <a:cxnLst/>
              <a:rect l="l" t="t" r="r" b="b"/>
              <a:pathLst>
                <a:path w="6827520" h="3291840">
                  <a:moveTo>
                    <a:pt x="0" y="0"/>
                  </a:moveTo>
                  <a:lnTo>
                    <a:pt x="6827520" y="0"/>
                  </a:lnTo>
                  <a:lnTo>
                    <a:pt x="6827520" y="3291840"/>
                  </a:lnTo>
                  <a:lnTo>
                    <a:pt x="0" y="3291840"/>
                  </a:lnTo>
                  <a:close/>
                </a:path>
              </a:pathLst>
            </a:custGeom>
            <a:solidFill>
              <a:srgbClr val="C62828"/>
            </a:solidFill>
          </p:spPr>
          <p:txBody>
            <a:bodyPr/>
            <a:lstStyle/>
            <a:p>
              <a:endParaRPr lang="en-PK"/>
            </a:p>
          </p:txBody>
        </p:sp>
        <p:sp>
          <p:nvSpPr>
            <p:cNvPr id="34" name="Freeform 34"/>
            <p:cNvSpPr/>
            <p:nvPr/>
          </p:nvSpPr>
          <p:spPr>
            <a:xfrm>
              <a:off x="0" y="0"/>
              <a:ext cx="6861301" cy="3325622"/>
            </a:xfrm>
            <a:custGeom>
              <a:avLst/>
              <a:gdLst/>
              <a:ahLst/>
              <a:cxnLst/>
              <a:rect l="l" t="t" r="r" b="b"/>
              <a:pathLst>
                <a:path w="6861301" h="3325622">
                  <a:moveTo>
                    <a:pt x="16891" y="0"/>
                  </a:moveTo>
                  <a:lnTo>
                    <a:pt x="6844411" y="0"/>
                  </a:lnTo>
                  <a:cubicBezTo>
                    <a:pt x="6853809" y="0"/>
                    <a:pt x="6861301" y="7620"/>
                    <a:pt x="6861301" y="16891"/>
                  </a:cubicBezTo>
                  <a:lnTo>
                    <a:pt x="6861301" y="3308731"/>
                  </a:lnTo>
                  <a:cubicBezTo>
                    <a:pt x="6861301" y="3318129"/>
                    <a:pt x="6853682" y="3325622"/>
                    <a:pt x="6844411" y="3325622"/>
                  </a:cubicBezTo>
                  <a:lnTo>
                    <a:pt x="16891" y="3325622"/>
                  </a:lnTo>
                  <a:cubicBezTo>
                    <a:pt x="7493" y="3325622"/>
                    <a:pt x="0" y="3318002"/>
                    <a:pt x="0" y="3308731"/>
                  </a:cubicBezTo>
                  <a:lnTo>
                    <a:pt x="0" y="16891"/>
                  </a:lnTo>
                  <a:cubicBezTo>
                    <a:pt x="0" y="7620"/>
                    <a:pt x="7620" y="0"/>
                    <a:pt x="16891" y="0"/>
                  </a:cubicBezTo>
                  <a:moveTo>
                    <a:pt x="16891" y="33909"/>
                  </a:moveTo>
                  <a:lnTo>
                    <a:pt x="16891" y="16891"/>
                  </a:lnTo>
                  <a:lnTo>
                    <a:pt x="33909" y="16891"/>
                  </a:lnTo>
                  <a:lnTo>
                    <a:pt x="33909" y="3308731"/>
                  </a:lnTo>
                  <a:lnTo>
                    <a:pt x="16891" y="3308731"/>
                  </a:lnTo>
                  <a:lnTo>
                    <a:pt x="16891" y="3291840"/>
                  </a:lnTo>
                  <a:lnTo>
                    <a:pt x="6844411" y="3291840"/>
                  </a:lnTo>
                  <a:lnTo>
                    <a:pt x="6844411" y="3308731"/>
                  </a:lnTo>
                  <a:lnTo>
                    <a:pt x="6827520" y="3308731"/>
                  </a:lnTo>
                  <a:lnTo>
                    <a:pt x="6827520" y="16891"/>
                  </a:lnTo>
                  <a:lnTo>
                    <a:pt x="6844411" y="16891"/>
                  </a:lnTo>
                  <a:lnTo>
                    <a:pt x="6844411" y="33909"/>
                  </a:lnTo>
                  <a:lnTo>
                    <a:pt x="16891" y="33909"/>
                  </a:lnTo>
                  <a:close/>
                </a:path>
              </a:pathLst>
            </a:custGeom>
            <a:solidFill>
              <a:srgbClr val="C62828"/>
            </a:solidFill>
          </p:spPr>
          <p:txBody>
            <a:bodyPr/>
            <a:lstStyle/>
            <a:p>
              <a:endParaRPr lang="en-PK"/>
            </a:p>
          </p:txBody>
        </p:sp>
      </p:grpSp>
      <p:grpSp>
        <p:nvGrpSpPr>
          <p:cNvPr id="35" name="Group 35"/>
          <p:cNvGrpSpPr/>
          <p:nvPr/>
        </p:nvGrpSpPr>
        <p:grpSpPr>
          <a:xfrm>
            <a:off x="457200" y="7132320"/>
            <a:ext cx="4937760" cy="2468880"/>
            <a:chOff x="0" y="0"/>
            <a:chExt cx="6583680" cy="3291840"/>
          </a:xfrm>
        </p:grpSpPr>
        <p:sp>
          <p:nvSpPr>
            <p:cNvPr id="36" name="Freeform 36"/>
            <p:cNvSpPr/>
            <p:nvPr/>
          </p:nvSpPr>
          <p:spPr>
            <a:xfrm>
              <a:off x="0" y="0"/>
              <a:ext cx="6583680" cy="3291840"/>
            </a:xfrm>
            <a:custGeom>
              <a:avLst/>
              <a:gdLst/>
              <a:ahLst/>
              <a:cxnLst/>
              <a:rect l="l" t="t" r="r" b="b"/>
              <a:pathLst>
                <a:path w="6583680" h="3291840">
                  <a:moveTo>
                    <a:pt x="0" y="0"/>
                  </a:moveTo>
                  <a:lnTo>
                    <a:pt x="6583680" y="0"/>
                  </a:lnTo>
                  <a:lnTo>
                    <a:pt x="6583680" y="3291840"/>
                  </a:lnTo>
                  <a:lnTo>
                    <a:pt x="0" y="329184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14151" r="-14151"/>
              </a:stretch>
            </a:blipFill>
          </p:spPr>
          <p:txBody>
            <a:bodyPr/>
            <a:lstStyle/>
            <a:p>
              <a:endParaRPr lang="en-PK"/>
            </a:p>
          </p:txBody>
        </p:sp>
        <p:sp>
          <p:nvSpPr>
            <p:cNvPr id="37" name="TextBox 37"/>
            <p:cNvSpPr txBox="1"/>
            <p:nvPr/>
          </p:nvSpPr>
          <p:spPr>
            <a:xfrm>
              <a:off x="0" y="-19050"/>
              <a:ext cx="6583680" cy="3310890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5280"/>
                </a:lnSpc>
              </a:pPr>
              <a:r>
                <a:rPr lang="en-US" sz="4400" b="1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3. RELIEVE CAUSE</a:t>
              </a:r>
            </a:p>
          </p:txBody>
        </p:sp>
      </p:grpSp>
      <p:grpSp>
        <p:nvGrpSpPr>
          <p:cNvPr id="38" name="Group 38"/>
          <p:cNvGrpSpPr/>
          <p:nvPr/>
        </p:nvGrpSpPr>
        <p:grpSpPr>
          <a:xfrm>
            <a:off x="5650230" y="7113270"/>
            <a:ext cx="12291060" cy="2506980"/>
            <a:chOff x="0" y="0"/>
            <a:chExt cx="16388080" cy="3342640"/>
          </a:xfrm>
        </p:grpSpPr>
        <p:sp>
          <p:nvSpPr>
            <p:cNvPr id="39" name="Freeform 39"/>
            <p:cNvSpPr/>
            <p:nvPr/>
          </p:nvSpPr>
          <p:spPr>
            <a:xfrm>
              <a:off x="25400" y="25400"/>
              <a:ext cx="16337280" cy="3291840"/>
            </a:xfrm>
            <a:custGeom>
              <a:avLst/>
              <a:gdLst/>
              <a:ahLst/>
              <a:cxnLst/>
              <a:rect l="l" t="t" r="r" b="b"/>
              <a:pathLst>
                <a:path w="16337280" h="3291840">
                  <a:moveTo>
                    <a:pt x="0" y="0"/>
                  </a:moveTo>
                  <a:lnTo>
                    <a:pt x="16337280" y="0"/>
                  </a:lnTo>
                  <a:lnTo>
                    <a:pt x="16337280" y="3291840"/>
                  </a:lnTo>
                  <a:lnTo>
                    <a:pt x="0" y="329184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PK"/>
            </a:p>
          </p:txBody>
        </p:sp>
        <p:sp>
          <p:nvSpPr>
            <p:cNvPr id="40" name="Freeform 40"/>
            <p:cNvSpPr/>
            <p:nvPr/>
          </p:nvSpPr>
          <p:spPr>
            <a:xfrm>
              <a:off x="0" y="0"/>
              <a:ext cx="16388080" cy="3342640"/>
            </a:xfrm>
            <a:custGeom>
              <a:avLst/>
              <a:gdLst/>
              <a:ahLst/>
              <a:cxnLst/>
              <a:rect l="l" t="t" r="r" b="b"/>
              <a:pathLst>
                <a:path w="16388080" h="3342640">
                  <a:moveTo>
                    <a:pt x="25400" y="0"/>
                  </a:moveTo>
                  <a:lnTo>
                    <a:pt x="16362680" y="0"/>
                  </a:lnTo>
                  <a:cubicBezTo>
                    <a:pt x="16376650" y="0"/>
                    <a:pt x="16388080" y="11430"/>
                    <a:pt x="16388080" y="25400"/>
                  </a:cubicBezTo>
                  <a:lnTo>
                    <a:pt x="16388080" y="3317240"/>
                  </a:lnTo>
                  <a:cubicBezTo>
                    <a:pt x="16388080" y="3331210"/>
                    <a:pt x="16376650" y="3342640"/>
                    <a:pt x="16362680" y="3342640"/>
                  </a:cubicBezTo>
                  <a:lnTo>
                    <a:pt x="25400" y="3342640"/>
                  </a:lnTo>
                  <a:cubicBezTo>
                    <a:pt x="11430" y="3342640"/>
                    <a:pt x="0" y="3331210"/>
                    <a:pt x="0" y="3317240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3317240"/>
                  </a:lnTo>
                  <a:lnTo>
                    <a:pt x="25400" y="3317240"/>
                  </a:lnTo>
                  <a:lnTo>
                    <a:pt x="25400" y="3291840"/>
                  </a:lnTo>
                  <a:lnTo>
                    <a:pt x="16362680" y="3291840"/>
                  </a:lnTo>
                  <a:lnTo>
                    <a:pt x="16362680" y="3317240"/>
                  </a:lnTo>
                  <a:lnTo>
                    <a:pt x="16337280" y="3317240"/>
                  </a:lnTo>
                  <a:lnTo>
                    <a:pt x="16337280" y="25400"/>
                  </a:lnTo>
                  <a:lnTo>
                    <a:pt x="16362680" y="25400"/>
                  </a:lnTo>
                  <a:lnTo>
                    <a:pt x="16362680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C62828"/>
            </a:solidFill>
          </p:spPr>
          <p:txBody>
            <a:bodyPr/>
            <a:lstStyle/>
            <a:p>
              <a:endParaRPr lang="en-PK"/>
            </a:p>
          </p:txBody>
        </p:sp>
      </p:grpSp>
      <p:grpSp>
        <p:nvGrpSpPr>
          <p:cNvPr id="41" name="Group 41"/>
          <p:cNvGrpSpPr/>
          <p:nvPr/>
        </p:nvGrpSpPr>
        <p:grpSpPr>
          <a:xfrm>
            <a:off x="5888736" y="7315200"/>
            <a:ext cx="11814048" cy="2103120"/>
            <a:chOff x="0" y="0"/>
            <a:chExt cx="15752064" cy="2804160"/>
          </a:xfrm>
        </p:grpSpPr>
        <p:sp>
          <p:nvSpPr>
            <p:cNvPr id="42" name="Freeform 42"/>
            <p:cNvSpPr/>
            <p:nvPr/>
          </p:nvSpPr>
          <p:spPr>
            <a:xfrm>
              <a:off x="0" y="0"/>
              <a:ext cx="15752065" cy="2804160"/>
            </a:xfrm>
            <a:custGeom>
              <a:avLst/>
              <a:gdLst/>
              <a:ahLst/>
              <a:cxnLst/>
              <a:rect l="l" t="t" r="r" b="b"/>
              <a:pathLst>
                <a:path w="15752065" h="2804160">
                  <a:moveTo>
                    <a:pt x="0" y="0"/>
                  </a:moveTo>
                  <a:lnTo>
                    <a:pt x="15752065" y="0"/>
                  </a:lnTo>
                  <a:lnTo>
                    <a:pt x="15752065" y="2804160"/>
                  </a:lnTo>
                  <a:lnTo>
                    <a:pt x="0" y="280416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59455" b="-59455"/>
              </a:stretch>
            </a:blipFill>
          </p:spPr>
          <p:txBody>
            <a:bodyPr/>
            <a:lstStyle/>
            <a:p>
              <a:endParaRPr lang="en-PK"/>
            </a:p>
          </p:txBody>
        </p:sp>
        <p:sp>
          <p:nvSpPr>
            <p:cNvPr id="43" name="TextBox 43"/>
            <p:cNvSpPr txBox="1"/>
            <p:nvPr/>
          </p:nvSpPr>
          <p:spPr>
            <a:xfrm>
              <a:off x="0" y="-19050"/>
              <a:ext cx="15752064" cy="2823210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5759"/>
                </a:lnSpc>
              </a:pPr>
              <a:r>
                <a:rPr lang="en-US" sz="4800">
                  <a:solidFill>
                    <a:srgbClr val="1A1A2E"/>
                  </a:solidFill>
                  <a:latin typeface="Arial"/>
                  <a:ea typeface="Arial"/>
                  <a:cs typeface="Arial"/>
                  <a:sym typeface="Arial"/>
                </a:rPr>
                <a:t>Conservative (adhesions) max 72h  •  Surgery if strangulation  •  Assess viability; resect necrotic bowel</a:t>
              </a:r>
            </a:p>
          </p:txBody>
        </p: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2697" y="-12697"/>
            <a:ext cx="18313403" cy="1525019"/>
            <a:chOff x="0" y="0"/>
            <a:chExt cx="24417871" cy="2033359"/>
          </a:xfrm>
        </p:grpSpPr>
        <p:sp>
          <p:nvSpPr>
            <p:cNvPr id="3" name="Freeform 3"/>
            <p:cNvSpPr/>
            <p:nvPr/>
          </p:nvSpPr>
          <p:spPr>
            <a:xfrm>
              <a:off x="16891" y="16891"/>
              <a:ext cx="24383999" cy="1999488"/>
            </a:xfrm>
            <a:custGeom>
              <a:avLst/>
              <a:gdLst/>
              <a:ahLst/>
              <a:cxnLst/>
              <a:rect l="l" t="t" r="r" b="b"/>
              <a:pathLst>
                <a:path w="24383999" h="1999488">
                  <a:moveTo>
                    <a:pt x="0" y="0"/>
                  </a:moveTo>
                  <a:lnTo>
                    <a:pt x="24383999" y="0"/>
                  </a:lnTo>
                  <a:lnTo>
                    <a:pt x="24383999" y="1999488"/>
                  </a:lnTo>
                  <a:lnTo>
                    <a:pt x="0" y="1999488"/>
                  </a:lnTo>
                  <a:close/>
                </a:path>
              </a:pathLst>
            </a:custGeom>
            <a:solidFill>
              <a:srgbClr val="0D1B3E"/>
            </a:solidFill>
          </p:spPr>
          <p:txBody>
            <a:bodyPr/>
            <a:lstStyle/>
            <a:p>
              <a:endParaRPr lang="en-PK"/>
            </a:p>
          </p:txBody>
        </p:sp>
        <p:sp>
          <p:nvSpPr>
            <p:cNvPr id="4" name="Freeform 4"/>
            <p:cNvSpPr/>
            <p:nvPr/>
          </p:nvSpPr>
          <p:spPr>
            <a:xfrm>
              <a:off x="0" y="0"/>
              <a:ext cx="24417782" cy="2033270"/>
            </a:xfrm>
            <a:custGeom>
              <a:avLst/>
              <a:gdLst/>
              <a:ahLst/>
              <a:cxnLst/>
              <a:rect l="l" t="t" r="r" b="b"/>
              <a:pathLst>
                <a:path w="24417782" h="2033270">
                  <a:moveTo>
                    <a:pt x="16891" y="0"/>
                  </a:moveTo>
                  <a:lnTo>
                    <a:pt x="24400890" y="0"/>
                  </a:lnTo>
                  <a:cubicBezTo>
                    <a:pt x="24410290" y="0"/>
                    <a:pt x="24417782" y="7620"/>
                    <a:pt x="24417782" y="16891"/>
                  </a:cubicBezTo>
                  <a:lnTo>
                    <a:pt x="24417782" y="2016379"/>
                  </a:lnTo>
                  <a:cubicBezTo>
                    <a:pt x="24417782" y="2025777"/>
                    <a:pt x="24410163" y="2033270"/>
                    <a:pt x="24400890" y="2033270"/>
                  </a:cubicBezTo>
                  <a:lnTo>
                    <a:pt x="16891" y="2033270"/>
                  </a:lnTo>
                  <a:cubicBezTo>
                    <a:pt x="7493" y="2033270"/>
                    <a:pt x="0" y="2025650"/>
                    <a:pt x="0" y="2016379"/>
                  </a:cubicBezTo>
                  <a:lnTo>
                    <a:pt x="0" y="16891"/>
                  </a:lnTo>
                  <a:cubicBezTo>
                    <a:pt x="0" y="7620"/>
                    <a:pt x="7620" y="0"/>
                    <a:pt x="16891" y="0"/>
                  </a:cubicBezTo>
                  <a:moveTo>
                    <a:pt x="16891" y="33909"/>
                  </a:moveTo>
                  <a:lnTo>
                    <a:pt x="16891" y="16891"/>
                  </a:lnTo>
                  <a:lnTo>
                    <a:pt x="33909" y="16891"/>
                  </a:lnTo>
                  <a:lnTo>
                    <a:pt x="33909" y="2016379"/>
                  </a:lnTo>
                  <a:lnTo>
                    <a:pt x="16891" y="2016379"/>
                  </a:lnTo>
                  <a:lnTo>
                    <a:pt x="16891" y="1999488"/>
                  </a:lnTo>
                  <a:lnTo>
                    <a:pt x="24400890" y="1999488"/>
                  </a:lnTo>
                  <a:lnTo>
                    <a:pt x="24400890" y="2016379"/>
                  </a:lnTo>
                  <a:lnTo>
                    <a:pt x="24384000" y="2016379"/>
                  </a:lnTo>
                  <a:lnTo>
                    <a:pt x="24384000" y="16891"/>
                  </a:lnTo>
                  <a:lnTo>
                    <a:pt x="24400890" y="16891"/>
                  </a:lnTo>
                  <a:lnTo>
                    <a:pt x="24400890" y="33909"/>
                  </a:lnTo>
                  <a:lnTo>
                    <a:pt x="16891" y="33909"/>
                  </a:lnTo>
                  <a:close/>
                </a:path>
              </a:pathLst>
            </a:custGeom>
            <a:solidFill>
              <a:srgbClr val="0D1B3E"/>
            </a:solidFill>
          </p:spPr>
          <p:txBody>
            <a:bodyPr/>
            <a:lstStyle/>
            <a:p>
              <a:endParaRPr lang="en-PK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512064" y="0"/>
            <a:ext cx="17263872" cy="1499616"/>
            <a:chOff x="0" y="0"/>
            <a:chExt cx="23018496" cy="1999488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3018496" cy="1999488"/>
            </a:xfrm>
            <a:custGeom>
              <a:avLst/>
              <a:gdLst/>
              <a:ahLst/>
              <a:cxnLst/>
              <a:rect l="l" t="t" r="r" b="b"/>
              <a:pathLst>
                <a:path w="23018496" h="1999488">
                  <a:moveTo>
                    <a:pt x="0" y="0"/>
                  </a:moveTo>
                  <a:lnTo>
                    <a:pt x="23018496" y="0"/>
                  </a:lnTo>
                  <a:lnTo>
                    <a:pt x="23018496" y="1999488"/>
                  </a:lnTo>
                  <a:lnTo>
                    <a:pt x="0" y="1999488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174315" b="-174315"/>
              </a:stretch>
            </a:blipFill>
          </p:spPr>
          <p:txBody>
            <a:bodyPr/>
            <a:lstStyle/>
            <a:p>
              <a:endParaRPr lang="en-PK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19050"/>
              <a:ext cx="23018496" cy="2018538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5280"/>
                </a:lnSpc>
              </a:pPr>
              <a:r>
                <a:rPr lang="en-US" sz="4400" b="1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MANAGEMENT ALGORITHM  🔄</a:t>
              </a: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5748023" y="1633223"/>
            <a:ext cx="6791963" cy="1159259"/>
            <a:chOff x="0" y="0"/>
            <a:chExt cx="9055951" cy="1545679"/>
          </a:xfrm>
        </p:grpSpPr>
        <p:sp>
          <p:nvSpPr>
            <p:cNvPr id="9" name="Freeform 9"/>
            <p:cNvSpPr/>
            <p:nvPr/>
          </p:nvSpPr>
          <p:spPr>
            <a:xfrm>
              <a:off x="16891" y="16891"/>
              <a:ext cx="9022081" cy="1511808"/>
            </a:xfrm>
            <a:custGeom>
              <a:avLst/>
              <a:gdLst/>
              <a:ahLst/>
              <a:cxnLst/>
              <a:rect l="l" t="t" r="r" b="b"/>
              <a:pathLst>
                <a:path w="9022081" h="1511808">
                  <a:moveTo>
                    <a:pt x="0" y="0"/>
                  </a:moveTo>
                  <a:lnTo>
                    <a:pt x="9022081" y="0"/>
                  </a:lnTo>
                  <a:lnTo>
                    <a:pt x="9022081" y="1511808"/>
                  </a:lnTo>
                  <a:lnTo>
                    <a:pt x="0" y="1511808"/>
                  </a:lnTo>
                  <a:close/>
                </a:path>
              </a:pathLst>
            </a:custGeom>
            <a:solidFill>
              <a:srgbClr val="0D1B3E"/>
            </a:solidFill>
          </p:spPr>
          <p:txBody>
            <a:bodyPr/>
            <a:lstStyle/>
            <a:p>
              <a:endParaRPr lang="en-PK"/>
            </a:p>
          </p:txBody>
        </p:sp>
        <p:sp>
          <p:nvSpPr>
            <p:cNvPr id="10" name="Freeform 10"/>
            <p:cNvSpPr/>
            <p:nvPr/>
          </p:nvSpPr>
          <p:spPr>
            <a:xfrm>
              <a:off x="0" y="0"/>
              <a:ext cx="9055862" cy="1545590"/>
            </a:xfrm>
            <a:custGeom>
              <a:avLst/>
              <a:gdLst/>
              <a:ahLst/>
              <a:cxnLst/>
              <a:rect l="l" t="t" r="r" b="b"/>
              <a:pathLst>
                <a:path w="9055862" h="1545590">
                  <a:moveTo>
                    <a:pt x="16891" y="0"/>
                  </a:moveTo>
                  <a:lnTo>
                    <a:pt x="9038972" y="0"/>
                  </a:lnTo>
                  <a:cubicBezTo>
                    <a:pt x="9048369" y="0"/>
                    <a:pt x="9055862" y="7620"/>
                    <a:pt x="9055862" y="16891"/>
                  </a:cubicBezTo>
                  <a:lnTo>
                    <a:pt x="9055862" y="1528699"/>
                  </a:lnTo>
                  <a:cubicBezTo>
                    <a:pt x="9055862" y="1538097"/>
                    <a:pt x="9048242" y="1545590"/>
                    <a:pt x="9038972" y="1545590"/>
                  </a:cubicBezTo>
                  <a:lnTo>
                    <a:pt x="16891" y="1545590"/>
                  </a:lnTo>
                  <a:cubicBezTo>
                    <a:pt x="7493" y="1545590"/>
                    <a:pt x="0" y="1537970"/>
                    <a:pt x="0" y="1528699"/>
                  </a:cubicBezTo>
                  <a:lnTo>
                    <a:pt x="0" y="16891"/>
                  </a:lnTo>
                  <a:cubicBezTo>
                    <a:pt x="0" y="7620"/>
                    <a:pt x="7620" y="0"/>
                    <a:pt x="16891" y="0"/>
                  </a:cubicBezTo>
                  <a:moveTo>
                    <a:pt x="16891" y="33909"/>
                  </a:moveTo>
                  <a:lnTo>
                    <a:pt x="16891" y="16891"/>
                  </a:lnTo>
                  <a:lnTo>
                    <a:pt x="33909" y="16891"/>
                  </a:lnTo>
                  <a:lnTo>
                    <a:pt x="33909" y="1528699"/>
                  </a:lnTo>
                  <a:lnTo>
                    <a:pt x="16891" y="1528699"/>
                  </a:lnTo>
                  <a:lnTo>
                    <a:pt x="16891" y="1511808"/>
                  </a:lnTo>
                  <a:lnTo>
                    <a:pt x="9038972" y="1511808"/>
                  </a:lnTo>
                  <a:lnTo>
                    <a:pt x="9038972" y="1528699"/>
                  </a:lnTo>
                  <a:lnTo>
                    <a:pt x="9022080" y="1528699"/>
                  </a:lnTo>
                  <a:lnTo>
                    <a:pt x="9022080" y="16891"/>
                  </a:lnTo>
                  <a:lnTo>
                    <a:pt x="9038972" y="16891"/>
                  </a:lnTo>
                  <a:lnTo>
                    <a:pt x="9038972" y="33909"/>
                  </a:lnTo>
                  <a:lnTo>
                    <a:pt x="16891" y="33909"/>
                  </a:lnTo>
                  <a:close/>
                </a:path>
              </a:pathLst>
            </a:custGeom>
            <a:solidFill>
              <a:srgbClr val="0D1B3E"/>
            </a:solidFill>
          </p:spPr>
          <p:txBody>
            <a:bodyPr/>
            <a:lstStyle/>
            <a:p>
              <a:endParaRPr lang="en-PK"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5760720" y="1645920"/>
            <a:ext cx="6766560" cy="1133856"/>
            <a:chOff x="0" y="0"/>
            <a:chExt cx="9022080" cy="1511808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9022080" cy="1511808"/>
            </a:xfrm>
            <a:custGeom>
              <a:avLst/>
              <a:gdLst/>
              <a:ahLst/>
              <a:cxnLst/>
              <a:rect l="l" t="t" r="r" b="b"/>
              <a:pathLst>
                <a:path w="9022080" h="1511808">
                  <a:moveTo>
                    <a:pt x="0" y="0"/>
                  </a:moveTo>
                  <a:lnTo>
                    <a:pt x="9022080" y="0"/>
                  </a:lnTo>
                  <a:lnTo>
                    <a:pt x="9022080" y="1511808"/>
                  </a:lnTo>
                  <a:lnTo>
                    <a:pt x="0" y="1511808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66281" b="-66281"/>
              </a:stretch>
            </a:blipFill>
          </p:spPr>
          <p:txBody>
            <a:bodyPr/>
            <a:lstStyle/>
            <a:p>
              <a:endParaRPr lang="en-PK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19050"/>
              <a:ext cx="9022080" cy="1530858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4079"/>
                </a:lnSpc>
              </a:pPr>
              <a:r>
                <a:rPr lang="en-US" sz="3400" b="1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SUSPECTED INTESTINAL OBSTRUCTION</a:t>
              </a:r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9112253" y="2748029"/>
            <a:ext cx="63503" cy="465839"/>
            <a:chOff x="0" y="0"/>
            <a:chExt cx="84671" cy="621119"/>
          </a:xfrm>
        </p:grpSpPr>
        <p:sp>
          <p:nvSpPr>
            <p:cNvPr id="15" name="Freeform 15"/>
            <p:cNvSpPr/>
            <p:nvPr/>
          </p:nvSpPr>
          <p:spPr>
            <a:xfrm>
              <a:off x="0" y="42291"/>
              <a:ext cx="84709" cy="536448"/>
            </a:xfrm>
            <a:custGeom>
              <a:avLst/>
              <a:gdLst/>
              <a:ahLst/>
              <a:cxnLst/>
              <a:rect l="l" t="t" r="r" b="b"/>
              <a:pathLst>
                <a:path w="84709" h="536448">
                  <a:moveTo>
                    <a:pt x="84709" y="0"/>
                  </a:moveTo>
                  <a:lnTo>
                    <a:pt x="84709" y="536448"/>
                  </a:lnTo>
                  <a:lnTo>
                    <a:pt x="0" y="53644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565C0"/>
            </a:solidFill>
          </p:spPr>
          <p:txBody>
            <a:bodyPr/>
            <a:lstStyle/>
            <a:p>
              <a:endParaRPr lang="en-PK"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5748023" y="3169415"/>
            <a:ext cx="6791963" cy="1159259"/>
            <a:chOff x="0" y="0"/>
            <a:chExt cx="9055951" cy="1545679"/>
          </a:xfrm>
        </p:grpSpPr>
        <p:sp>
          <p:nvSpPr>
            <p:cNvPr id="17" name="Freeform 17"/>
            <p:cNvSpPr/>
            <p:nvPr/>
          </p:nvSpPr>
          <p:spPr>
            <a:xfrm>
              <a:off x="16891" y="16891"/>
              <a:ext cx="9022081" cy="1511808"/>
            </a:xfrm>
            <a:custGeom>
              <a:avLst/>
              <a:gdLst/>
              <a:ahLst/>
              <a:cxnLst/>
              <a:rect l="l" t="t" r="r" b="b"/>
              <a:pathLst>
                <a:path w="9022081" h="1511808">
                  <a:moveTo>
                    <a:pt x="0" y="0"/>
                  </a:moveTo>
                  <a:lnTo>
                    <a:pt x="9022081" y="0"/>
                  </a:lnTo>
                  <a:lnTo>
                    <a:pt x="9022081" y="1511808"/>
                  </a:lnTo>
                  <a:lnTo>
                    <a:pt x="0" y="1511808"/>
                  </a:lnTo>
                  <a:close/>
                </a:path>
              </a:pathLst>
            </a:custGeom>
            <a:solidFill>
              <a:srgbClr val="1565C0"/>
            </a:solidFill>
          </p:spPr>
          <p:txBody>
            <a:bodyPr/>
            <a:lstStyle/>
            <a:p>
              <a:endParaRPr lang="en-PK"/>
            </a:p>
          </p:txBody>
        </p:sp>
        <p:sp>
          <p:nvSpPr>
            <p:cNvPr id="18" name="Freeform 18"/>
            <p:cNvSpPr/>
            <p:nvPr/>
          </p:nvSpPr>
          <p:spPr>
            <a:xfrm>
              <a:off x="0" y="0"/>
              <a:ext cx="9055862" cy="1545590"/>
            </a:xfrm>
            <a:custGeom>
              <a:avLst/>
              <a:gdLst/>
              <a:ahLst/>
              <a:cxnLst/>
              <a:rect l="l" t="t" r="r" b="b"/>
              <a:pathLst>
                <a:path w="9055862" h="1545590">
                  <a:moveTo>
                    <a:pt x="16891" y="0"/>
                  </a:moveTo>
                  <a:lnTo>
                    <a:pt x="9038972" y="0"/>
                  </a:lnTo>
                  <a:cubicBezTo>
                    <a:pt x="9048369" y="0"/>
                    <a:pt x="9055862" y="7620"/>
                    <a:pt x="9055862" y="16891"/>
                  </a:cubicBezTo>
                  <a:lnTo>
                    <a:pt x="9055862" y="1528699"/>
                  </a:lnTo>
                  <a:cubicBezTo>
                    <a:pt x="9055862" y="1538097"/>
                    <a:pt x="9048242" y="1545590"/>
                    <a:pt x="9038972" y="1545590"/>
                  </a:cubicBezTo>
                  <a:lnTo>
                    <a:pt x="16891" y="1545590"/>
                  </a:lnTo>
                  <a:cubicBezTo>
                    <a:pt x="7493" y="1545590"/>
                    <a:pt x="0" y="1537970"/>
                    <a:pt x="0" y="1528699"/>
                  </a:cubicBezTo>
                  <a:lnTo>
                    <a:pt x="0" y="16891"/>
                  </a:lnTo>
                  <a:cubicBezTo>
                    <a:pt x="0" y="7620"/>
                    <a:pt x="7620" y="0"/>
                    <a:pt x="16891" y="0"/>
                  </a:cubicBezTo>
                  <a:moveTo>
                    <a:pt x="16891" y="33909"/>
                  </a:moveTo>
                  <a:lnTo>
                    <a:pt x="16891" y="16891"/>
                  </a:lnTo>
                  <a:lnTo>
                    <a:pt x="33909" y="16891"/>
                  </a:lnTo>
                  <a:lnTo>
                    <a:pt x="33909" y="1528699"/>
                  </a:lnTo>
                  <a:lnTo>
                    <a:pt x="16891" y="1528699"/>
                  </a:lnTo>
                  <a:lnTo>
                    <a:pt x="16891" y="1511808"/>
                  </a:lnTo>
                  <a:lnTo>
                    <a:pt x="9038972" y="1511808"/>
                  </a:lnTo>
                  <a:lnTo>
                    <a:pt x="9038972" y="1528699"/>
                  </a:lnTo>
                  <a:lnTo>
                    <a:pt x="9022080" y="1528699"/>
                  </a:lnTo>
                  <a:lnTo>
                    <a:pt x="9022080" y="16891"/>
                  </a:lnTo>
                  <a:lnTo>
                    <a:pt x="9038972" y="16891"/>
                  </a:lnTo>
                  <a:lnTo>
                    <a:pt x="9038972" y="33909"/>
                  </a:lnTo>
                  <a:lnTo>
                    <a:pt x="16891" y="33909"/>
                  </a:lnTo>
                  <a:close/>
                </a:path>
              </a:pathLst>
            </a:custGeom>
            <a:solidFill>
              <a:srgbClr val="1565C0"/>
            </a:solidFill>
          </p:spPr>
          <p:txBody>
            <a:bodyPr/>
            <a:lstStyle/>
            <a:p>
              <a:endParaRPr lang="en-PK"/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5760720" y="3182112"/>
            <a:ext cx="6766560" cy="1133856"/>
            <a:chOff x="0" y="0"/>
            <a:chExt cx="9022080" cy="1511808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9022080" cy="1511808"/>
            </a:xfrm>
            <a:custGeom>
              <a:avLst/>
              <a:gdLst/>
              <a:ahLst/>
              <a:cxnLst/>
              <a:rect l="l" t="t" r="r" b="b"/>
              <a:pathLst>
                <a:path w="9022080" h="1511808">
                  <a:moveTo>
                    <a:pt x="0" y="0"/>
                  </a:moveTo>
                  <a:lnTo>
                    <a:pt x="9022080" y="0"/>
                  </a:lnTo>
                  <a:lnTo>
                    <a:pt x="9022080" y="1511808"/>
                  </a:lnTo>
                  <a:lnTo>
                    <a:pt x="0" y="1511808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66281" b="-66281"/>
              </a:stretch>
            </a:blipFill>
          </p:spPr>
          <p:txBody>
            <a:bodyPr/>
            <a:lstStyle/>
            <a:p>
              <a:endParaRPr lang="en-PK"/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0" y="-19050"/>
              <a:ext cx="9022080" cy="1530858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4079"/>
                </a:lnSpc>
              </a:pPr>
              <a:r>
                <a:rPr lang="en-US" sz="3400" b="1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Resuscitate: IV fluids + NGT + catheter + O₂</a:t>
              </a:r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9112253" y="4284221"/>
            <a:ext cx="63503" cy="465839"/>
            <a:chOff x="0" y="0"/>
            <a:chExt cx="84671" cy="621119"/>
          </a:xfrm>
        </p:grpSpPr>
        <p:sp>
          <p:nvSpPr>
            <p:cNvPr id="23" name="Freeform 23"/>
            <p:cNvSpPr/>
            <p:nvPr/>
          </p:nvSpPr>
          <p:spPr>
            <a:xfrm>
              <a:off x="0" y="42291"/>
              <a:ext cx="84709" cy="536448"/>
            </a:xfrm>
            <a:custGeom>
              <a:avLst/>
              <a:gdLst/>
              <a:ahLst/>
              <a:cxnLst/>
              <a:rect l="l" t="t" r="r" b="b"/>
              <a:pathLst>
                <a:path w="84709" h="536448">
                  <a:moveTo>
                    <a:pt x="84709" y="0"/>
                  </a:moveTo>
                  <a:lnTo>
                    <a:pt x="84709" y="536448"/>
                  </a:lnTo>
                  <a:lnTo>
                    <a:pt x="0" y="53644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565C0"/>
            </a:solidFill>
          </p:spPr>
          <p:txBody>
            <a:bodyPr/>
            <a:lstStyle/>
            <a:p>
              <a:endParaRPr lang="en-PK"/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5748023" y="4705607"/>
            <a:ext cx="6791963" cy="1159259"/>
            <a:chOff x="0" y="0"/>
            <a:chExt cx="9055951" cy="1545679"/>
          </a:xfrm>
        </p:grpSpPr>
        <p:sp>
          <p:nvSpPr>
            <p:cNvPr id="25" name="Freeform 25"/>
            <p:cNvSpPr/>
            <p:nvPr/>
          </p:nvSpPr>
          <p:spPr>
            <a:xfrm>
              <a:off x="16891" y="16891"/>
              <a:ext cx="9022081" cy="1511808"/>
            </a:xfrm>
            <a:custGeom>
              <a:avLst/>
              <a:gdLst/>
              <a:ahLst/>
              <a:cxnLst/>
              <a:rect l="l" t="t" r="r" b="b"/>
              <a:pathLst>
                <a:path w="9022081" h="1511808">
                  <a:moveTo>
                    <a:pt x="0" y="0"/>
                  </a:moveTo>
                  <a:lnTo>
                    <a:pt x="9022081" y="0"/>
                  </a:lnTo>
                  <a:lnTo>
                    <a:pt x="9022081" y="1511808"/>
                  </a:lnTo>
                  <a:lnTo>
                    <a:pt x="0" y="1511808"/>
                  </a:lnTo>
                  <a:close/>
                </a:path>
              </a:pathLst>
            </a:custGeom>
            <a:solidFill>
              <a:srgbClr val="1976D2"/>
            </a:solidFill>
          </p:spPr>
          <p:txBody>
            <a:bodyPr/>
            <a:lstStyle/>
            <a:p>
              <a:endParaRPr lang="en-PK"/>
            </a:p>
          </p:txBody>
        </p:sp>
        <p:sp>
          <p:nvSpPr>
            <p:cNvPr id="26" name="Freeform 26"/>
            <p:cNvSpPr/>
            <p:nvPr/>
          </p:nvSpPr>
          <p:spPr>
            <a:xfrm>
              <a:off x="0" y="0"/>
              <a:ext cx="9055862" cy="1545590"/>
            </a:xfrm>
            <a:custGeom>
              <a:avLst/>
              <a:gdLst/>
              <a:ahLst/>
              <a:cxnLst/>
              <a:rect l="l" t="t" r="r" b="b"/>
              <a:pathLst>
                <a:path w="9055862" h="1545590">
                  <a:moveTo>
                    <a:pt x="16891" y="0"/>
                  </a:moveTo>
                  <a:lnTo>
                    <a:pt x="9038972" y="0"/>
                  </a:lnTo>
                  <a:cubicBezTo>
                    <a:pt x="9048369" y="0"/>
                    <a:pt x="9055862" y="7620"/>
                    <a:pt x="9055862" y="16891"/>
                  </a:cubicBezTo>
                  <a:lnTo>
                    <a:pt x="9055862" y="1528699"/>
                  </a:lnTo>
                  <a:cubicBezTo>
                    <a:pt x="9055862" y="1538097"/>
                    <a:pt x="9048242" y="1545590"/>
                    <a:pt x="9038972" y="1545590"/>
                  </a:cubicBezTo>
                  <a:lnTo>
                    <a:pt x="16891" y="1545590"/>
                  </a:lnTo>
                  <a:cubicBezTo>
                    <a:pt x="7493" y="1545590"/>
                    <a:pt x="0" y="1537970"/>
                    <a:pt x="0" y="1528699"/>
                  </a:cubicBezTo>
                  <a:lnTo>
                    <a:pt x="0" y="16891"/>
                  </a:lnTo>
                  <a:cubicBezTo>
                    <a:pt x="0" y="7620"/>
                    <a:pt x="7620" y="0"/>
                    <a:pt x="16891" y="0"/>
                  </a:cubicBezTo>
                  <a:moveTo>
                    <a:pt x="16891" y="33909"/>
                  </a:moveTo>
                  <a:lnTo>
                    <a:pt x="16891" y="16891"/>
                  </a:lnTo>
                  <a:lnTo>
                    <a:pt x="33909" y="16891"/>
                  </a:lnTo>
                  <a:lnTo>
                    <a:pt x="33909" y="1528699"/>
                  </a:lnTo>
                  <a:lnTo>
                    <a:pt x="16891" y="1528699"/>
                  </a:lnTo>
                  <a:lnTo>
                    <a:pt x="16891" y="1511808"/>
                  </a:lnTo>
                  <a:lnTo>
                    <a:pt x="9038972" y="1511808"/>
                  </a:lnTo>
                  <a:lnTo>
                    <a:pt x="9038972" y="1528699"/>
                  </a:lnTo>
                  <a:lnTo>
                    <a:pt x="9022080" y="1528699"/>
                  </a:lnTo>
                  <a:lnTo>
                    <a:pt x="9022080" y="16891"/>
                  </a:lnTo>
                  <a:lnTo>
                    <a:pt x="9038972" y="16891"/>
                  </a:lnTo>
                  <a:lnTo>
                    <a:pt x="9038972" y="33909"/>
                  </a:lnTo>
                  <a:lnTo>
                    <a:pt x="16891" y="33909"/>
                  </a:lnTo>
                  <a:close/>
                </a:path>
              </a:pathLst>
            </a:custGeom>
            <a:solidFill>
              <a:srgbClr val="1976D2"/>
            </a:solidFill>
          </p:spPr>
          <p:txBody>
            <a:bodyPr/>
            <a:lstStyle/>
            <a:p>
              <a:endParaRPr lang="en-PK"/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5760720" y="4718304"/>
            <a:ext cx="6766560" cy="1133856"/>
            <a:chOff x="0" y="0"/>
            <a:chExt cx="9022080" cy="1511808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9022080" cy="1511808"/>
            </a:xfrm>
            <a:custGeom>
              <a:avLst/>
              <a:gdLst/>
              <a:ahLst/>
              <a:cxnLst/>
              <a:rect l="l" t="t" r="r" b="b"/>
              <a:pathLst>
                <a:path w="9022080" h="1511808">
                  <a:moveTo>
                    <a:pt x="0" y="0"/>
                  </a:moveTo>
                  <a:lnTo>
                    <a:pt x="9022080" y="0"/>
                  </a:lnTo>
                  <a:lnTo>
                    <a:pt x="9022080" y="1511808"/>
                  </a:lnTo>
                  <a:lnTo>
                    <a:pt x="0" y="1511808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66281" b="-66281"/>
              </a:stretch>
            </a:blipFill>
          </p:spPr>
          <p:txBody>
            <a:bodyPr/>
            <a:lstStyle/>
            <a:p>
              <a:endParaRPr lang="en-PK"/>
            </a:p>
          </p:txBody>
        </p:sp>
        <p:sp>
          <p:nvSpPr>
            <p:cNvPr id="29" name="TextBox 29"/>
            <p:cNvSpPr txBox="1"/>
            <p:nvPr/>
          </p:nvSpPr>
          <p:spPr>
            <a:xfrm>
              <a:off x="0" y="-19050"/>
              <a:ext cx="9022080" cy="1530858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4079"/>
                </a:lnSpc>
              </a:pPr>
              <a:r>
                <a:rPr lang="en-US" sz="3400" b="1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Imaging: AXR first → CT Abdomen</a:t>
              </a:r>
            </a:p>
          </p:txBody>
        </p:sp>
      </p:grpSp>
      <p:grpSp>
        <p:nvGrpSpPr>
          <p:cNvPr id="30" name="Group 30"/>
          <p:cNvGrpSpPr/>
          <p:nvPr/>
        </p:nvGrpSpPr>
        <p:grpSpPr>
          <a:xfrm>
            <a:off x="4742183" y="6534407"/>
            <a:ext cx="8803643" cy="1122683"/>
            <a:chOff x="0" y="0"/>
            <a:chExt cx="11738191" cy="1496911"/>
          </a:xfrm>
        </p:grpSpPr>
        <p:sp>
          <p:nvSpPr>
            <p:cNvPr id="31" name="Freeform 31"/>
            <p:cNvSpPr/>
            <p:nvPr/>
          </p:nvSpPr>
          <p:spPr>
            <a:xfrm>
              <a:off x="16891" y="16891"/>
              <a:ext cx="11704320" cy="1463040"/>
            </a:xfrm>
            <a:custGeom>
              <a:avLst/>
              <a:gdLst/>
              <a:ahLst/>
              <a:cxnLst/>
              <a:rect l="l" t="t" r="r" b="b"/>
              <a:pathLst>
                <a:path w="11704320" h="1463040">
                  <a:moveTo>
                    <a:pt x="0" y="0"/>
                  </a:moveTo>
                  <a:lnTo>
                    <a:pt x="11704320" y="0"/>
                  </a:lnTo>
                  <a:lnTo>
                    <a:pt x="11704320" y="1463040"/>
                  </a:lnTo>
                  <a:lnTo>
                    <a:pt x="0" y="1463040"/>
                  </a:lnTo>
                  <a:close/>
                </a:path>
              </a:pathLst>
            </a:custGeom>
            <a:solidFill>
              <a:srgbClr val="C62828"/>
            </a:solidFill>
          </p:spPr>
          <p:txBody>
            <a:bodyPr/>
            <a:lstStyle/>
            <a:p>
              <a:endParaRPr lang="en-PK"/>
            </a:p>
          </p:txBody>
        </p:sp>
        <p:sp>
          <p:nvSpPr>
            <p:cNvPr id="32" name="Freeform 32"/>
            <p:cNvSpPr/>
            <p:nvPr/>
          </p:nvSpPr>
          <p:spPr>
            <a:xfrm>
              <a:off x="0" y="0"/>
              <a:ext cx="11738101" cy="1496822"/>
            </a:xfrm>
            <a:custGeom>
              <a:avLst/>
              <a:gdLst/>
              <a:ahLst/>
              <a:cxnLst/>
              <a:rect l="l" t="t" r="r" b="b"/>
              <a:pathLst>
                <a:path w="11738101" h="1496822">
                  <a:moveTo>
                    <a:pt x="16891" y="0"/>
                  </a:moveTo>
                  <a:lnTo>
                    <a:pt x="11721211" y="0"/>
                  </a:lnTo>
                  <a:cubicBezTo>
                    <a:pt x="11730609" y="0"/>
                    <a:pt x="11738101" y="7620"/>
                    <a:pt x="11738101" y="16891"/>
                  </a:cubicBezTo>
                  <a:lnTo>
                    <a:pt x="11738101" y="1479931"/>
                  </a:lnTo>
                  <a:cubicBezTo>
                    <a:pt x="11738101" y="1489329"/>
                    <a:pt x="11730482" y="1496822"/>
                    <a:pt x="11721211" y="1496822"/>
                  </a:cubicBezTo>
                  <a:lnTo>
                    <a:pt x="16891" y="1496822"/>
                  </a:lnTo>
                  <a:cubicBezTo>
                    <a:pt x="7493" y="1496822"/>
                    <a:pt x="0" y="1489202"/>
                    <a:pt x="0" y="1479931"/>
                  </a:cubicBezTo>
                  <a:lnTo>
                    <a:pt x="0" y="16891"/>
                  </a:lnTo>
                  <a:cubicBezTo>
                    <a:pt x="0" y="7620"/>
                    <a:pt x="7620" y="0"/>
                    <a:pt x="16891" y="0"/>
                  </a:cubicBezTo>
                  <a:moveTo>
                    <a:pt x="16891" y="33909"/>
                  </a:moveTo>
                  <a:lnTo>
                    <a:pt x="16891" y="16891"/>
                  </a:lnTo>
                  <a:lnTo>
                    <a:pt x="33909" y="16891"/>
                  </a:lnTo>
                  <a:lnTo>
                    <a:pt x="33909" y="1479931"/>
                  </a:lnTo>
                  <a:lnTo>
                    <a:pt x="16891" y="1479931"/>
                  </a:lnTo>
                  <a:lnTo>
                    <a:pt x="16891" y="1463040"/>
                  </a:lnTo>
                  <a:lnTo>
                    <a:pt x="11721211" y="1463040"/>
                  </a:lnTo>
                  <a:lnTo>
                    <a:pt x="11721211" y="1479931"/>
                  </a:lnTo>
                  <a:lnTo>
                    <a:pt x="11704320" y="1479931"/>
                  </a:lnTo>
                  <a:lnTo>
                    <a:pt x="11704320" y="16891"/>
                  </a:lnTo>
                  <a:lnTo>
                    <a:pt x="11721211" y="16891"/>
                  </a:lnTo>
                  <a:lnTo>
                    <a:pt x="11721211" y="33909"/>
                  </a:lnTo>
                  <a:lnTo>
                    <a:pt x="16891" y="33909"/>
                  </a:lnTo>
                  <a:close/>
                </a:path>
              </a:pathLst>
            </a:custGeom>
            <a:solidFill>
              <a:srgbClr val="C62828"/>
            </a:solidFill>
          </p:spPr>
          <p:txBody>
            <a:bodyPr/>
            <a:lstStyle/>
            <a:p>
              <a:endParaRPr lang="en-PK"/>
            </a:p>
          </p:txBody>
        </p:sp>
      </p:grpSp>
      <p:grpSp>
        <p:nvGrpSpPr>
          <p:cNvPr id="33" name="Group 33"/>
          <p:cNvGrpSpPr/>
          <p:nvPr/>
        </p:nvGrpSpPr>
        <p:grpSpPr>
          <a:xfrm>
            <a:off x="4754880" y="6547104"/>
            <a:ext cx="8778240" cy="1097280"/>
            <a:chOff x="0" y="0"/>
            <a:chExt cx="11704320" cy="1463040"/>
          </a:xfrm>
        </p:grpSpPr>
        <p:sp>
          <p:nvSpPr>
            <p:cNvPr id="34" name="Freeform 34"/>
            <p:cNvSpPr/>
            <p:nvPr/>
          </p:nvSpPr>
          <p:spPr>
            <a:xfrm>
              <a:off x="0" y="0"/>
              <a:ext cx="11704320" cy="1463040"/>
            </a:xfrm>
            <a:custGeom>
              <a:avLst/>
              <a:gdLst/>
              <a:ahLst/>
              <a:cxnLst/>
              <a:rect l="l" t="t" r="r" b="b"/>
              <a:pathLst>
                <a:path w="11704320" h="1463040">
                  <a:moveTo>
                    <a:pt x="0" y="0"/>
                  </a:moveTo>
                  <a:lnTo>
                    <a:pt x="11704320" y="0"/>
                  </a:lnTo>
                  <a:lnTo>
                    <a:pt x="11704320" y="1463040"/>
                  </a:lnTo>
                  <a:lnTo>
                    <a:pt x="0" y="146304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105880" b="-105880"/>
              </a:stretch>
            </a:blipFill>
          </p:spPr>
          <p:txBody>
            <a:bodyPr/>
            <a:lstStyle/>
            <a:p>
              <a:endParaRPr lang="en-PK"/>
            </a:p>
          </p:txBody>
        </p:sp>
        <p:sp>
          <p:nvSpPr>
            <p:cNvPr id="35" name="TextBox 35"/>
            <p:cNvSpPr txBox="1"/>
            <p:nvPr/>
          </p:nvSpPr>
          <p:spPr>
            <a:xfrm>
              <a:off x="0" y="-28575"/>
              <a:ext cx="11704320" cy="149161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3840"/>
                </a:lnSpc>
              </a:pPr>
              <a:r>
                <a:rPr lang="en-US" sz="3200" b="1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STRANGULATION / HERNIA / CLOSED LOOP?</a:t>
              </a:r>
            </a:p>
          </p:txBody>
        </p:sp>
      </p:grpSp>
      <p:grpSp>
        <p:nvGrpSpPr>
          <p:cNvPr id="36" name="Group 36"/>
          <p:cNvGrpSpPr/>
          <p:nvPr/>
        </p:nvGrpSpPr>
        <p:grpSpPr>
          <a:xfrm>
            <a:off x="4729477" y="7070341"/>
            <a:ext cx="50797" cy="50797"/>
            <a:chOff x="0" y="0"/>
            <a:chExt cx="67729" cy="67729"/>
          </a:xfrm>
        </p:grpSpPr>
        <p:sp>
          <p:nvSpPr>
            <p:cNvPr id="37" name="Freeform 37"/>
            <p:cNvSpPr/>
            <p:nvPr/>
          </p:nvSpPr>
          <p:spPr>
            <a:xfrm>
              <a:off x="33909" y="0"/>
              <a:ext cx="0" cy="67691"/>
            </a:xfrm>
            <a:custGeom>
              <a:avLst/>
              <a:gdLst/>
              <a:ahLst/>
              <a:cxnLst/>
              <a:rect l="l" t="t" r="r" b="b"/>
              <a:pathLst>
                <a:path h="67691">
                  <a:moveTo>
                    <a:pt x="0" y="0"/>
                  </a:moveTo>
                  <a:lnTo>
                    <a:pt x="0" y="67691"/>
                  </a:lnTo>
                  <a:close/>
                </a:path>
              </a:pathLst>
            </a:custGeom>
            <a:solidFill>
              <a:srgbClr val="C62828"/>
            </a:solidFill>
          </p:spPr>
          <p:txBody>
            <a:bodyPr/>
            <a:lstStyle/>
            <a:p>
              <a:endParaRPr lang="en-PK"/>
            </a:p>
          </p:txBody>
        </p:sp>
      </p:grpSp>
      <p:grpSp>
        <p:nvGrpSpPr>
          <p:cNvPr id="38" name="Group 38"/>
          <p:cNvGrpSpPr/>
          <p:nvPr/>
        </p:nvGrpSpPr>
        <p:grpSpPr>
          <a:xfrm>
            <a:off x="548640" y="6839712"/>
            <a:ext cx="2743200" cy="640080"/>
            <a:chOff x="0" y="0"/>
            <a:chExt cx="3657600" cy="853440"/>
          </a:xfrm>
        </p:grpSpPr>
        <p:sp>
          <p:nvSpPr>
            <p:cNvPr id="39" name="Freeform 39"/>
            <p:cNvSpPr/>
            <p:nvPr/>
          </p:nvSpPr>
          <p:spPr>
            <a:xfrm>
              <a:off x="0" y="0"/>
              <a:ext cx="3657600" cy="853440"/>
            </a:xfrm>
            <a:custGeom>
              <a:avLst/>
              <a:gdLst/>
              <a:ahLst/>
              <a:cxnLst/>
              <a:rect l="l" t="t" r="r" b="b"/>
              <a:pathLst>
                <a:path w="3657600" h="853440">
                  <a:moveTo>
                    <a:pt x="0" y="0"/>
                  </a:moveTo>
                  <a:lnTo>
                    <a:pt x="3657600" y="0"/>
                  </a:lnTo>
                  <a:lnTo>
                    <a:pt x="3657600" y="853440"/>
                  </a:lnTo>
                  <a:lnTo>
                    <a:pt x="0" y="85344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33507" b="-33507"/>
              </a:stretch>
            </a:blipFill>
          </p:spPr>
          <p:txBody>
            <a:bodyPr/>
            <a:lstStyle/>
            <a:p>
              <a:endParaRPr lang="en-PK"/>
            </a:p>
          </p:txBody>
        </p:sp>
        <p:sp>
          <p:nvSpPr>
            <p:cNvPr id="40" name="TextBox 40"/>
            <p:cNvSpPr txBox="1"/>
            <p:nvPr/>
          </p:nvSpPr>
          <p:spPr>
            <a:xfrm>
              <a:off x="0" y="-19050"/>
              <a:ext cx="3657600" cy="872490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4079"/>
                </a:lnSpc>
              </a:pPr>
              <a:r>
                <a:rPr lang="en-US" sz="3400" b="1">
                  <a:solidFill>
                    <a:srgbClr val="C62828"/>
                  </a:solidFill>
                  <a:latin typeface="Arial Bold"/>
                  <a:ea typeface="Arial Bold"/>
                  <a:cs typeface="Arial Bold"/>
                  <a:sym typeface="Arial Bold"/>
                </a:rPr>
                <a:t>YES ↓</a:t>
              </a:r>
            </a:p>
          </p:txBody>
        </p:sp>
      </p:grpSp>
      <p:grpSp>
        <p:nvGrpSpPr>
          <p:cNvPr id="41" name="Group 41"/>
          <p:cNvGrpSpPr/>
          <p:nvPr/>
        </p:nvGrpSpPr>
        <p:grpSpPr>
          <a:xfrm>
            <a:off x="353063" y="7704839"/>
            <a:ext cx="4780283" cy="1525019"/>
            <a:chOff x="0" y="0"/>
            <a:chExt cx="6373711" cy="2033359"/>
          </a:xfrm>
        </p:grpSpPr>
        <p:sp>
          <p:nvSpPr>
            <p:cNvPr id="42" name="Freeform 42"/>
            <p:cNvSpPr/>
            <p:nvPr/>
          </p:nvSpPr>
          <p:spPr>
            <a:xfrm>
              <a:off x="16891" y="16891"/>
              <a:ext cx="6339840" cy="1999488"/>
            </a:xfrm>
            <a:custGeom>
              <a:avLst/>
              <a:gdLst/>
              <a:ahLst/>
              <a:cxnLst/>
              <a:rect l="l" t="t" r="r" b="b"/>
              <a:pathLst>
                <a:path w="6339840" h="1999488">
                  <a:moveTo>
                    <a:pt x="0" y="0"/>
                  </a:moveTo>
                  <a:lnTo>
                    <a:pt x="6339840" y="0"/>
                  </a:lnTo>
                  <a:lnTo>
                    <a:pt x="6339840" y="1999488"/>
                  </a:lnTo>
                  <a:lnTo>
                    <a:pt x="0" y="1999488"/>
                  </a:lnTo>
                  <a:close/>
                </a:path>
              </a:pathLst>
            </a:custGeom>
            <a:solidFill>
              <a:srgbClr val="C62828"/>
            </a:solidFill>
          </p:spPr>
          <p:txBody>
            <a:bodyPr/>
            <a:lstStyle/>
            <a:p>
              <a:endParaRPr lang="en-PK"/>
            </a:p>
          </p:txBody>
        </p:sp>
        <p:sp>
          <p:nvSpPr>
            <p:cNvPr id="43" name="Freeform 43"/>
            <p:cNvSpPr/>
            <p:nvPr/>
          </p:nvSpPr>
          <p:spPr>
            <a:xfrm>
              <a:off x="0" y="0"/>
              <a:ext cx="6373622" cy="2033270"/>
            </a:xfrm>
            <a:custGeom>
              <a:avLst/>
              <a:gdLst/>
              <a:ahLst/>
              <a:cxnLst/>
              <a:rect l="l" t="t" r="r" b="b"/>
              <a:pathLst>
                <a:path w="6373622" h="2033270">
                  <a:moveTo>
                    <a:pt x="16891" y="0"/>
                  </a:moveTo>
                  <a:lnTo>
                    <a:pt x="6356731" y="0"/>
                  </a:lnTo>
                  <a:cubicBezTo>
                    <a:pt x="6366129" y="0"/>
                    <a:pt x="6373622" y="7620"/>
                    <a:pt x="6373622" y="16891"/>
                  </a:cubicBezTo>
                  <a:lnTo>
                    <a:pt x="6373622" y="2016379"/>
                  </a:lnTo>
                  <a:cubicBezTo>
                    <a:pt x="6373622" y="2025777"/>
                    <a:pt x="6366002" y="2033270"/>
                    <a:pt x="6356731" y="2033270"/>
                  </a:cubicBezTo>
                  <a:lnTo>
                    <a:pt x="16891" y="2033270"/>
                  </a:lnTo>
                  <a:cubicBezTo>
                    <a:pt x="7493" y="2033270"/>
                    <a:pt x="0" y="2025650"/>
                    <a:pt x="0" y="2016379"/>
                  </a:cubicBezTo>
                  <a:lnTo>
                    <a:pt x="0" y="16891"/>
                  </a:lnTo>
                  <a:cubicBezTo>
                    <a:pt x="0" y="7620"/>
                    <a:pt x="7620" y="0"/>
                    <a:pt x="16891" y="0"/>
                  </a:cubicBezTo>
                  <a:moveTo>
                    <a:pt x="16891" y="33909"/>
                  </a:moveTo>
                  <a:lnTo>
                    <a:pt x="16891" y="16891"/>
                  </a:lnTo>
                  <a:lnTo>
                    <a:pt x="33909" y="16891"/>
                  </a:lnTo>
                  <a:lnTo>
                    <a:pt x="33909" y="2016379"/>
                  </a:lnTo>
                  <a:lnTo>
                    <a:pt x="16891" y="2016379"/>
                  </a:lnTo>
                  <a:lnTo>
                    <a:pt x="16891" y="1999488"/>
                  </a:lnTo>
                  <a:lnTo>
                    <a:pt x="6356731" y="1999488"/>
                  </a:lnTo>
                  <a:lnTo>
                    <a:pt x="6356731" y="2016379"/>
                  </a:lnTo>
                  <a:lnTo>
                    <a:pt x="6339840" y="2016379"/>
                  </a:lnTo>
                  <a:lnTo>
                    <a:pt x="6339840" y="16891"/>
                  </a:lnTo>
                  <a:lnTo>
                    <a:pt x="6356731" y="16891"/>
                  </a:lnTo>
                  <a:lnTo>
                    <a:pt x="6356731" y="33909"/>
                  </a:lnTo>
                  <a:lnTo>
                    <a:pt x="16891" y="33909"/>
                  </a:lnTo>
                  <a:close/>
                </a:path>
              </a:pathLst>
            </a:custGeom>
            <a:solidFill>
              <a:srgbClr val="C62828"/>
            </a:solidFill>
          </p:spPr>
          <p:txBody>
            <a:bodyPr/>
            <a:lstStyle/>
            <a:p>
              <a:endParaRPr lang="en-PK"/>
            </a:p>
          </p:txBody>
        </p:sp>
      </p:grpSp>
      <p:grpSp>
        <p:nvGrpSpPr>
          <p:cNvPr id="44" name="Group 44"/>
          <p:cNvGrpSpPr/>
          <p:nvPr/>
        </p:nvGrpSpPr>
        <p:grpSpPr>
          <a:xfrm>
            <a:off x="365760" y="7717536"/>
            <a:ext cx="4754880" cy="1499616"/>
            <a:chOff x="0" y="0"/>
            <a:chExt cx="6339840" cy="1999488"/>
          </a:xfrm>
        </p:grpSpPr>
        <p:sp>
          <p:nvSpPr>
            <p:cNvPr id="45" name="Freeform 45"/>
            <p:cNvSpPr/>
            <p:nvPr/>
          </p:nvSpPr>
          <p:spPr>
            <a:xfrm>
              <a:off x="0" y="0"/>
              <a:ext cx="6339840" cy="1999488"/>
            </a:xfrm>
            <a:custGeom>
              <a:avLst/>
              <a:gdLst/>
              <a:ahLst/>
              <a:cxnLst/>
              <a:rect l="l" t="t" r="r" b="b"/>
              <a:pathLst>
                <a:path w="6339840" h="1999488">
                  <a:moveTo>
                    <a:pt x="0" y="0"/>
                  </a:moveTo>
                  <a:lnTo>
                    <a:pt x="6339840" y="0"/>
                  </a:lnTo>
                  <a:lnTo>
                    <a:pt x="6339840" y="1999488"/>
                  </a:lnTo>
                  <a:lnTo>
                    <a:pt x="0" y="1999488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11781" b="-11781"/>
              </a:stretch>
            </a:blipFill>
          </p:spPr>
          <p:txBody>
            <a:bodyPr/>
            <a:lstStyle/>
            <a:p>
              <a:endParaRPr lang="en-PK"/>
            </a:p>
          </p:txBody>
        </p:sp>
        <p:sp>
          <p:nvSpPr>
            <p:cNvPr id="46" name="TextBox 46"/>
            <p:cNvSpPr txBox="1"/>
            <p:nvPr/>
          </p:nvSpPr>
          <p:spPr>
            <a:xfrm>
              <a:off x="0" y="-19050"/>
              <a:ext cx="6339840" cy="2018538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4800"/>
                </a:lnSpc>
              </a:pPr>
              <a:r>
                <a:rPr lang="en-US" sz="4000" b="1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EMERGENCY</a:t>
              </a:r>
            </a:p>
            <a:p>
              <a:pPr algn="ctr">
                <a:lnSpc>
                  <a:spcPts val="4800"/>
                </a:lnSpc>
              </a:pPr>
              <a:r>
                <a:rPr lang="en-US" sz="4000" b="1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SURGERY</a:t>
              </a:r>
            </a:p>
          </p:txBody>
        </p:sp>
      </p:grpSp>
      <p:grpSp>
        <p:nvGrpSpPr>
          <p:cNvPr id="47" name="Group 47"/>
          <p:cNvGrpSpPr/>
          <p:nvPr/>
        </p:nvGrpSpPr>
        <p:grpSpPr>
          <a:xfrm>
            <a:off x="13507717" y="7070341"/>
            <a:ext cx="3159757" cy="50797"/>
            <a:chOff x="0" y="0"/>
            <a:chExt cx="4213009" cy="67729"/>
          </a:xfrm>
        </p:grpSpPr>
        <p:sp>
          <p:nvSpPr>
            <p:cNvPr id="48" name="Freeform 48"/>
            <p:cNvSpPr/>
            <p:nvPr/>
          </p:nvSpPr>
          <p:spPr>
            <a:xfrm>
              <a:off x="33909" y="0"/>
              <a:ext cx="4145280" cy="67691"/>
            </a:xfrm>
            <a:custGeom>
              <a:avLst/>
              <a:gdLst/>
              <a:ahLst/>
              <a:cxnLst/>
              <a:rect l="l" t="t" r="r" b="b"/>
              <a:pathLst>
                <a:path w="4145280" h="67691">
                  <a:moveTo>
                    <a:pt x="0" y="0"/>
                  </a:moveTo>
                  <a:lnTo>
                    <a:pt x="4145280" y="0"/>
                  </a:lnTo>
                  <a:lnTo>
                    <a:pt x="4145280" y="67691"/>
                  </a:lnTo>
                  <a:lnTo>
                    <a:pt x="0" y="67691"/>
                  </a:lnTo>
                  <a:close/>
                </a:path>
              </a:pathLst>
            </a:custGeom>
            <a:solidFill>
              <a:srgbClr val="2E7D32"/>
            </a:solidFill>
          </p:spPr>
          <p:txBody>
            <a:bodyPr/>
            <a:lstStyle/>
            <a:p>
              <a:endParaRPr lang="en-PK"/>
            </a:p>
          </p:txBody>
        </p:sp>
      </p:grpSp>
      <p:grpSp>
        <p:nvGrpSpPr>
          <p:cNvPr id="49" name="Group 49"/>
          <p:cNvGrpSpPr/>
          <p:nvPr/>
        </p:nvGrpSpPr>
        <p:grpSpPr>
          <a:xfrm>
            <a:off x="14996160" y="6839712"/>
            <a:ext cx="2743200" cy="640080"/>
            <a:chOff x="0" y="0"/>
            <a:chExt cx="3657600" cy="853440"/>
          </a:xfrm>
        </p:grpSpPr>
        <p:sp>
          <p:nvSpPr>
            <p:cNvPr id="50" name="Freeform 50"/>
            <p:cNvSpPr/>
            <p:nvPr/>
          </p:nvSpPr>
          <p:spPr>
            <a:xfrm>
              <a:off x="0" y="0"/>
              <a:ext cx="3657600" cy="853440"/>
            </a:xfrm>
            <a:custGeom>
              <a:avLst/>
              <a:gdLst/>
              <a:ahLst/>
              <a:cxnLst/>
              <a:rect l="l" t="t" r="r" b="b"/>
              <a:pathLst>
                <a:path w="3657600" h="853440">
                  <a:moveTo>
                    <a:pt x="0" y="0"/>
                  </a:moveTo>
                  <a:lnTo>
                    <a:pt x="3657600" y="0"/>
                  </a:lnTo>
                  <a:lnTo>
                    <a:pt x="3657600" y="853440"/>
                  </a:lnTo>
                  <a:lnTo>
                    <a:pt x="0" y="85344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33507" b="-33507"/>
              </a:stretch>
            </a:blipFill>
          </p:spPr>
          <p:txBody>
            <a:bodyPr/>
            <a:lstStyle/>
            <a:p>
              <a:endParaRPr lang="en-PK"/>
            </a:p>
          </p:txBody>
        </p:sp>
        <p:sp>
          <p:nvSpPr>
            <p:cNvPr id="51" name="TextBox 51"/>
            <p:cNvSpPr txBox="1"/>
            <p:nvPr/>
          </p:nvSpPr>
          <p:spPr>
            <a:xfrm>
              <a:off x="0" y="-19050"/>
              <a:ext cx="3657600" cy="872490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4079"/>
                </a:lnSpc>
              </a:pPr>
              <a:r>
                <a:rPr lang="en-US" sz="3400" b="1">
                  <a:solidFill>
                    <a:srgbClr val="2E7D32"/>
                  </a:solidFill>
                  <a:latin typeface="Arial Bold"/>
                  <a:ea typeface="Arial Bold"/>
                  <a:cs typeface="Arial Bold"/>
                  <a:sym typeface="Arial Bold"/>
                </a:rPr>
                <a:t>NO ↓</a:t>
              </a:r>
            </a:p>
          </p:txBody>
        </p:sp>
      </p:grpSp>
      <p:grpSp>
        <p:nvGrpSpPr>
          <p:cNvPr id="52" name="Group 52"/>
          <p:cNvGrpSpPr/>
          <p:nvPr/>
        </p:nvGrpSpPr>
        <p:grpSpPr>
          <a:xfrm>
            <a:off x="13154663" y="7704839"/>
            <a:ext cx="4780283" cy="1525019"/>
            <a:chOff x="0" y="0"/>
            <a:chExt cx="6373711" cy="2033359"/>
          </a:xfrm>
        </p:grpSpPr>
        <p:sp>
          <p:nvSpPr>
            <p:cNvPr id="53" name="Freeform 53"/>
            <p:cNvSpPr/>
            <p:nvPr/>
          </p:nvSpPr>
          <p:spPr>
            <a:xfrm>
              <a:off x="16891" y="16891"/>
              <a:ext cx="6339840" cy="1999488"/>
            </a:xfrm>
            <a:custGeom>
              <a:avLst/>
              <a:gdLst/>
              <a:ahLst/>
              <a:cxnLst/>
              <a:rect l="l" t="t" r="r" b="b"/>
              <a:pathLst>
                <a:path w="6339840" h="1999488">
                  <a:moveTo>
                    <a:pt x="0" y="0"/>
                  </a:moveTo>
                  <a:lnTo>
                    <a:pt x="6339840" y="0"/>
                  </a:lnTo>
                  <a:lnTo>
                    <a:pt x="6339840" y="1999488"/>
                  </a:lnTo>
                  <a:lnTo>
                    <a:pt x="0" y="1999488"/>
                  </a:lnTo>
                  <a:close/>
                </a:path>
              </a:pathLst>
            </a:custGeom>
            <a:solidFill>
              <a:srgbClr val="2E7D32"/>
            </a:solidFill>
          </p:spPr>
          <p:txBody>
            <a:bodyPr/>
            <a:lstStyle/>
            <a:p>
              <a:endParaRPr lang="en-PK"/>
            </a:p>
          </p:txBody>
        </p:sp>
        <p:sp>
          <p:nvSpPr>
            <p:cNvPr id="54" name="Freeform 54"/>
            <p:cNvSpPr/>
            <p:nvPr/>
          </p:nvSpPr>
          <p:spPr>
            <a:xfrm>
              <a:off x="0" y="0"/>
              <a:ext cx="6373622" cy="2033270"/>
            </a:xfrm>
            <a:custGeom>
              <a:avLst/>
              <a:gdLst/>
              <a:ahLst/>
              <a:cxnLst/>
              <a:rect l="l" t="t" r="r" b="b"/>
              <a:pathLst>
                <a:path w="6373622" h="2033270">
                  <a:moveTo>
                    <a:pt x="16891" y="0"/>
                  </a:moveTo>
                  <a:lnTo>
                    <a:pt x="6356731" y="0"/>
                  </a:lnTo>
                  <a:cubicBezTo>
                    <a:pt x="6366129" y="0"/>
                    <a:pt x="6373622" y="7620"/>
                    <a:pt x="6373622" y="16891"/>
                  </a:cubicBezTo>
                  <a:lnTo>
                    <a:pt x="6373622" y="2016379"/>
                  </a:lnTo>
                  <a:cubicBezTo>
                    <a:pt x="6373622" y="2025777"/>
                    <a:pt x="6366002" y="2033270"/>
                    <a:pt x="6356731" y="2033270"/>
                  </a:cubicBezTo>
                  <a:lnTo>
                    <a:pt x="16891" y="2033270"/>
                  </a:lnTo>
                  <a:cubicBezTo>
                    <a:pt x="7493" y="2033270"/>
                    <a:pt x="0" y="2025650"/>
                    <a:pt x="0" y="2016379"/>
                  </a:cubicBezTo>
                  <a:lnTo>
                    <a:pt x="0" y="16891"/>
                  </a:lnTo>
                  <a:cubicBezTo>
                    <a:pt x="0" y="7620"/>
                    <a:pt x="7620" y="0"/>
                    <a:pt x="16891" y="0"/>
                  </a:cubicBezTo>
                  <a:moveTo>
                    <a:pt x="16891" y="33909"/>
                  </a:moveTo>
                  <a:lnTo>
                    <a:pt x="16891" y="16891"/>
                  </a:lnTo>
                  <a:lnTo>
                    <a:pt x="33909" y="16891"/>
                  </a:lnTo>
                  <a:lnTo>
                    <a:pt x="33909" y="2016379"/>
                  </a:lnTo>
                  <a:lnTo>
                    <a:pt x="16891" y="2016379"/>
                  </a:lnTo>
                  <a:lnTo>
                    <a:pt x="16891" y="1999488"/>
                  </a:lnTo>
                  <a:lnTo>
                    <a:pt x="6356731" y="1999488"/>
                  </a:lnTo>
                  <a:lnTo>
                    <a:pt x="6356731" y="2016379"/>
                  </a:lnTo>
                  <a:lnTo>
                    <a:pt x="6339840" y="2016379"/>
                  </a:lnTo>
                  <a:lnTo>
                    <a:pt x="6339840" y="16891"/>
                  </a:lnTo>
                  <a:lnTo>
                    <a:pt x="6356731" y="16891"/>
                  </a:lnTo>
                  <a:lnTo>
                    <a:pt x="6356731" y="33909"/>
                  </a:lnTo>
                  <a:lnTo>
                    <a:pt x="16891" y="33909"/>
                  </a:lnTo>
                  <a:close/>
                </a:path>
              </a:pathLst>
            </a:custGeom>
            <a:solidFill>
              <a:srgbClr val="2E7D32"/>
            </a:solidFill>
          </p:spPr>
          <p:txBody>
            <a:bodyPr/>
            <a:lstStyle/>
            <a:p>
              <a:endParaRPr lang="en-PK"/>
            </a:p>
          </p:txBody>
        </p:sp>
      </p:grpSp>
      <p:grpSp>
        <p:nvGrpSpPr>
          <p:cNvPr id="55" name="Group 55"/>
          <p:cNvGrpSpPr/>
          <p:nvPr/>
        </p:nvGrpSpPr>
        <p:grpSpPr>
          <a:xfrm>
            <a:off x="13167360" y="7717536"/>
            <a:ext cx="4754880" cy="1499616"/>
            <a:chOff x="0" y="0"/>
            <a:chExt cx="6339840" cy="1999488"/>
          </a:xfrm>
        </p:grpSpPr>
        <p:sp>
          <p:nvSpPr>
            <p:cNvPr id="56" name="Freeform 56"/>
            <p:cNvSpPr/>
            <p:nvPr/>
          </p:nvSpPr>
          <p:spPr>
            <a:xfrm>
              <a:off x="0" y="0"/>
              <a:ext cx="6339840" cy="1999488"/>
            </a:xfrm>
            <a:custGeom>
              <a:avLst/>
              <a:gdLst/>
              <a:ahLst/>
              <a:cxnLst/>
              <a:rect l="l" t="t" r="r" b="b"/>
              <a:pathLst>
                <a:path w="6339840" h="1999488">
                  <a:moveTo>
                    <a:pt x="0" y="0"/>
                  </a:moveTo>
                  <a:lnTo>
                    <a:pt x="6339840" y="0"/>
                  </a:lnTo>
                  <a:lnTo>
                    <a:pt x="6339840" y="1999488"/>
                  </a:lnTo>
                  <a:lnTo>
                    <a:pt x="0" y="1999488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11781" b="-11781"/>
              </a:stretch>
            </a:blipFill>
          </p:spPr>
          <p:txBody>
            <a:bodyPr/>
            <a:lstStyle/>
            <a:p>
              <a:endParaRPr lang="en-PK"/>
            </a:p>
          </p:txBody>
        </p:sp>
        <p:sp>
          <p:nvSpPr>
            <p:cNvPr id="57" name="TextBox 57"/>
            <p:cNvSpPr txBox="1"/>
            <p:nvPr/>
          </p:nvSpPr>
          <p:spPr>
            <a:xfrm>
              <a:off x="0" y="-19050"/>
              <a:ext cx="6339840" cy="2018538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4800"/>
                </a:lnSpc>
              </a:pPr>
              <a:r>
                <a:rPr lang="en-US" sz="4000" b="1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CONSERVATIVE</a:t>
              </a:r>
            </a:p>
            <a:p>
              <a:pPr algn="ctr">
                <a:lnSpc>
                  <a:spcPts val="4800"/>
                </a:lnSpc>
              </a:pPr>
              <a:r>
                <a:rPr lang="en-US" sz="4000" b="1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max 72 hours</a:t>
              </a:r>
            </a:p>
          </p:txBody>
        </p:sp>
      </p:grpSp>
      <p:grpSp>
        <p:nvGrpSpPr>
          <p:cNvPr id="58" name="Group 58"/>
          <p:cNvGrpSpPr/>
          <p:nvPr/>
        </p:nvGrpSpPr>
        <p:grpSpPr>
          <a:xfrm>
            <a:off x="353063" y="9405623"/>
            <a:ext cx="17581883" cy="793499"/>
            <a:chOff x="0" y="0"/>
            <a:chExt cx="23442511" cy="1057999"/>
          </a:xfrm>
        </p:grpSpPr>
        <p:sp>
          <p:nvSpPr>
            <p:cNvPr id="59" name="Freeform 59"/>
            <p:cNvSpPr/>
            <p:nvPr/>
          </p:nvSpPr>
          <p:spPr>
            <a:xfrm>
              <a:off x="16891" y="16891"/>
              <a:ext cx="23408639" cy="1024128"/>
            </a:xfrm>
            <a:custGeom>
              <a:avLst/>
              <a:gdLst/>
              <a:ahLst/>
              <a:cxnLst/>
              <a:rect l="l" t="t" r="r" b="b"/>
              <a:pathLst>
                <a:path w="23408639" h="1024128">
                  <a:moveTo>
                    <a:pt x="0" y="0"/>
                  </a:moveTo>
                  <a:lnTo>
                    <a:pt x="23408639" y="0"/>
                  </a:lnTo>
                  <a:lnTo>
                    <a:pt x="23408639" y="1024128"/>
                  </a:lnTo>
                  <a:lnTo>
                    <a:pt x="0" y="1024128"/>
                  </a:lnTo>
                  <a:close/>
                </a:path>
              </a:pathLst>
            </a:custGeom>
            <a:solidFill>
              <a:srgbClr val="0D1B3E"/>
            </a:solidFill>
          </p:spPr>
          <p:txBody>
            <a:bodyPr/>
            <a:lstStyle/>
            <a:p>
              <a:endParaRPr lang="en-PK"/>
            </a:p>
          </p:txBody>
        </p:sp>
        <p:sp>
          <p:nvSpPr>
            <p:cNvPr id="60" name="Freeform 60"/>
            <p:cNvSpPr/>
            <p:nvPr/>
          </p:nvSpPr>
          <p:spPr>
            <a:xfrm>
              <a:off x="0" y="0"/>
              <a:ext cx="23442422" cy="1057912"/>
            </a:xfrm>
            <a:custGeom>
              <a:avLst/>
              <a:gdLst/>
              <a:ahLst/>
              <a:cxnLst/>
              <a:rect l="l" t="t" r="r" b="b"/>
              <a:pathLst>
                <a:path w="23442422" h="1057912">
                  <a:moveTo>
                    <a:pt x="16891" y="0"/>
                  </a:moveTo>
                  <a:lnTo>
                    <a:pt x="23425530" y="0"/>
                  </a:lnTo>
                  <a:cubicBezTo>
                    <a:pt x="23434929" y="0"/>
                    <a:pt x="23442422" y="7620"/>
                    <a:pt x="23442422" y="16891"/>
                  </a:cubicBezTo>
                  <a:lnTo>
                    <a:pt x="23442422" y="1041019"/>
                  </a:lnTo>
                  <a:cubicBezTo>
                    <a:pt x="23442422" y="1050417"/>
                    <a:pt x="23434802" y="1057910"/>
                    <a:pt x="23425530" y="1057910"/>
                  </a:cubicBezTo>
                  <a:lnTo>
                    <a:pt x="16891" y="1057910"/>
                  </a:lnTo>
                  <a:cubicBezTo>
                    <a:pt x="7620" y="1058037"/>
                    <a:pt x="0" y="1050417"/>
                    <a:pt x="0" y="1041019"/>
                  </a:cubicBezTo>
                  <a:lnTo>
                    <a:pt x="0" y="16891"/>
                  </a:lnTo>
                  <a:cubicBezTo>
                    <a:pt x="0" y="7620"/>
                    <a:pt x="7620" y="0"/>
                    <a:pt x="16891" y="0"/>
                  </a:cubicBezTo>
                  <a:moveTo>
                    <a:pt x="16891" y="33909"/>
                  </a:moveTo>
                  <a:lnTo>
                    <a:pt x="16891" y="16891"/>
                  </a:lnTo>
                  <a:lnTo>
                    <a:pt x="33909" y="16891"/>
                  </a:lnTo>
                  <a:lnTo>
                    <a:pt x="33909" y="1041019"/>
                  </a:lnTo>
                  <a:lnTo>
                    <a:pt x="16891" y="1041019"/>
                  </a:lnTo>
                  <a:lnTo>
                    <a:pt x="16891" y="1024128"/>
                  </a:lnTo>
                  <a:lnTo>
                    <a:pt x="23425530" y="1024128"/>
                  </a:lnTo>
                  <a:lnTo>
                    <a:pt x="23425530" y="1041019"/>
                  </a:lnTo>
                  <a:lnTo>
                    <a:pt x="23408639" y="1041019"/>
                  </a:lnTo>
                  <a:lnTo>
                    <a:pt x="23408639" y="16891"/>
                  </a:lnTo>
                  <a:lnTo>
                    <a:pt x="23425530" y="16891"/>
                  </a:lnTo>
                  <a:lnTo>
                    <a:pt x="23425530" y="33909"/>
                  </a:lnTo>
                  <a:lnTo>
                    <a:pt x="16891" y="33909"/>
                  </a:lnTo>
                  <a:close/>
                </a:path>
              </a:pathLst>
            </a:custGeom>
            <a:solidFill>
              <a:srgbClr val="0D1B3E"/>
            </a:solidFill>
          </p:spPr>
          <p:txBody>
            <a:bodyPr/>
            <a:lstStyle/>
            <a:p>
              <a:endParaRPr lang="en-PK"/>
            </a:p>
          </p:txBody>
        </p:sp>
      </p:grpSp>
      <p:grpSp>
        <p:nvGrpSpPr>
          <p:cNvPr id="61" name="Group 61"/>
          <p:cNvGrpSpPr/>
          <p:nvPr/>
        </p:nvGrpSpPr>
        <p:grpSpPr>
          <a:xfrm>
            <a:off x="365760" y="9418320"/>
            <a:ext cx="17556480" cy="768096"/>
            <a:chOff x="0" y="0"/>
            <a:chExt cx="23408640" cy="1024128"/>
          </a:xfrm>
        </p:grpSpPr>
        <p:sp>
          <p:nvSpPr>
            <p:cNvPr id="62" name="Freeform 62"/>
            <p:cNvSpPr/>
            <p:nvPr/>
          </p:nvSpPr>
          <p:spPr>
            <a:xfrm>
              <a:off x="0" y="0"/>
              <a:ext cx="23408639" cy="1024128"/>
            </a:xfrm>
            <a:custGeom>
              <a:avLst/>
              <a:gdLst/>
              <a:ahLst/>
              <a:cxnLst/>
              <a:rect l="l" t="t" r="r" b="b"/>
              <a:pathLst>
                <a:path w="23408639" h="1024128">
                  <a:moveTo>
                    <a:pt x="0" y="0"/>
                  </a:moveTo>
                  <a:lnTo>
                    <a:pt x="23408639" y="0"/>
                  </a:lnTo>
                  <a:lnTo>
                    <a:pt x="23408639" y="1024128"/>
                  </a:lnTo>
                  <a:lnTo>
                    <a:pt x="0" y="1024128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395372" b="-395372"/>
              </a:stretch>
            </a:blipFill>
          </p:spPr>
          <p:txBody>
            <a:bodyPr/>
            <a:lstStyle/>
            <a:p>
              <a:endParaRPr lang="en-PK"/>
            </a:p>
          </p:txBody>
        </p:sp>
        <p:sp>
          <p:nvSpPr>
            <p:cNvPr id="63" name="TextBox 63"/>
            <p:cNvSpPr txBox="1"/>
            <p:nvPr/>
          </p:nvSpPr>
          <p:spPr>
            <a:xfrm>
              <a:off x="0" y="-19050"/>
              <a:ext cx="23408640" cy="1043178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3359"/>
                </a:lnSpc>
              </a:pPr>
              <a:r>
                <a:rPr lang="en-US" sz="2799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Assess viability: colour • sheen • peristalsis • mesenteric pulsation  |  Resect non-viable bowel</a:t>
              </a:r>
            </a:p>
          </p:txBody>
        </p:sp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EF4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2697" y="-12697"/>
            <a:ext cx="18313403" cy="1525019"/>
            <a:chOff x="0" y="0"/>
            <a:chExt cx="24417871" cy="2033359"/>
          </a:xfrm>
        </p:grpSpPr>
        <p:sp>
          <p:nvSpPr>
            <p:cNvPr id="3" name="Freeform 3"/>
            <p:cNvSpPr/>
            <p:nvPr/>
          </p:nvSpPr>
          <p:spPr>
            <a:xfrm>
              <a:off x="16891" y="16891"/>
              <a:ext cx="24383999" cy="1999488"/>
            </a:xfrm>
            <a:custGeom>
              <a:avLst/>
              <a:gdLst/>
              <a:ahLst/>
              <a:cxnLst/>
              <a:rect l="l" t="t" r="r" b="b"/>
              <a:pathLst>
                <a:path w="24383999" h="1999488">
                  <a:moveTo>
                    <a:pt x="0" y="0"/>
                  </a:moveTo>
                  <a:lnTo>
                    <a:pt x="24383999" y="0"/>
                  </a:lnTo>
                  <a:lnTo>
                    <a:pt x="24383999" y="1999488"/>
                  </a:lnTo>
                  <a:lnTo>
                    <a:pt x="0" y="1999488"/>
                  </a:lnTo>
                  <a:close/>
                </a:path>
              </a:pathLst>
            </a:custGeom>
            <a:solidFill>
              <a:srgbClr val="0D1B3E"/>
            </a:solidFill>
          </p:spPr>
          <p:txBody>
            <a:bodyPr/>
            <a:lstStyle/>
            <a:p>
              <a:endParaRPr lang="en-PK"/>
            </a:p>
          </p:txBody>
        </p:sp>
        <p:sp>
          <p:nvSpPr>
            <p:cNvPr id="4" name="Freeform 4"/>
            <p:cNvSpPr/>
            <p:nvPr/>
          </p:nvSpPr>
          <p:spPr>
            <a:xfrm>
              <a:off x="0" y="0"/>
              <a:ext cx="24417782" cy="2033270"/>
            </a:xfrm>
            <a:custGeom>
              <a:avLst/>
              <a:gdLst/>
              <a:ahLst/>
              <a:cxnLst/>
              <a:rect l="l" t="t" r="r" b="b"/>
              <a:pathLst>
                <a:path w="24417782" h="2033270">
                  <a:moveTo>
                    <a:pt x="16891" y="0"/>
                  </a:moveTo>
                  <a:lnTo>
                    <a:pt x="24400890" y="0"/>
                  </a:lnTo>
                  <a:cubicBezTo>
                    <a:pt x="24410290" y="0"/>
                    <a:pt x="24417782" y="7620"/>
                    <a:pt x="24417782" y="16891"/>
                  </a:cubicBezTo>
                  <a:lnTo>
                    <a:pt x="24417782" y="2016379"/>
                  </a:lnTo>
                  <a:cubicBezTo>
                    <a:pt x="24417782" y="2025777"/>
                    <a:pt x="24410163" y="2033270"/>
                    <a:pt x="24400890" y="2033270"/>
                  </a:cubicBezTo>
                  <a:lnTo>
                    <a:pt x="16891" y="2033270"/>
                  </a:lnTo>
                  <a:cubicBezTo>
                    <a:pt x="7493" y="2033270"/>
                    <a:pt x="0" y="2025650"/>
                    <a:pt x="0" y="2016379"/>
                  </a:cubicBezTo>
                  <a:lnTo>
                    <a:pt x="0" y="16891"/>
                  </a:lnTo>
                  <a:cubicBezTo>
                    <a:pt x="0" y="7620"/>
                    <a:pt x="7620" y="0"/>
                    <a:pt x="16891" y="0"/>
                  </a:cubicBezTo>
                  <a:moveTo>
                    <a:pt x="16891" y="33909"/>
                  </a:moveTo>
                  <a:lnTo>
                    <a:pt x="16891" y="16891"/>
                  </a:lnTo>
                  <a:lnTo>
                    <a:pt x="33909" y="16891"/>
                  </a:lnTo>
                  <a:lnTo>
                    <a:pt x="33909" y="2016379"/>
                  </a:lnTo>
                  <a:lnTo>
                    <a:pt x="16891" y="2016379"/>
                  </a:lnTo>
                  <a:lnTo>
                    <a:pt x="16891" y="1999488"/>
                  </a:lnTo>
                  <a:lnTo>
                    <a:pt x="24400890" y="1999488"/>
                  </a:lnTo>
                  <a:lnTo>
                    <a:pt x="24400890" y="2016379"/>
                  </a:lnTo>
                  <a:lnTo>
                    <a:pt x="24384000" y="2016379"/>
                  </a:lnTo>
                  <a:lnTo>
                    <a:pt x="24384000" y="16891"/>
                  </a:lnTo>
                  <a:lnTo>
                    <a:pt x="24400890" y="16891"/>
                  </a:lnTo>
                  <a:lnTo>
                    <a:pt x="24400890" y="33909"/>
                  </a:lnTo>
                  <a:lnTo>
                    <a:pt x="16891" y="33909"/>
                  </a:lnTo>
                  <a:close/>
                </a:path>
              </a:pathLst>
            </a:custGeom>
            <a:solidFill>
              <a:srgbClr val="0D1B3E"/>
            </a:solidFill>
          </p:spPr>
          <p:txBody>
            <a:bodyPr/>
            <a:lstStyle/>
            <a:p>
              <a:endParaRPr lang="en-PK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512064" y="0"/>
            <a:ext cx="17263872" cy="1499616"/>
            <a:chOff x="0" y="0"/>
            <a:chExt cx="23018496" cy="1999488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3018496" cy="1999488"/>
            </a:xfrm>
            <a:custGeom>
              <a:avLst/>
              <a:gdLst/>
              <a:ahLst/>
              <a:cxnLst/>
              <a:rect l="l" t="t" r="r" b="b"/>
              <a:pathLst>
                <a:path w="23018496" h="1999488">
                  <a:moveTo>
                    <a:pt x="0" y="0"/>
                  </a:moveTo>
                  <a:lnTo>
                    <a:pt x="23018496" y="0"/>
                  </a:lnTo>
                  <a:lnTo>
                    <a:pt x="23018496" y="1999488"/>
                  </a:lnTo>
                  <a:lnTo>
                    <a:pt x="0" y="1999488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174315" b="-174315"/>
              </a:stretch>
            </a:blipFill>
          </p:spPr>
          <p:txBody>
            <a:bodyPr/>
            <a:lstStyle/>
            <a:p>
              <a:endParaRPr lang="en-PK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19050"/>
              <a:ext cx="23018496" cy="2018538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5280"/>
                </a:lnSpc>
              </a:pPr>
              <a:r>
                <a:rPr lang="en-US" sz="4400" b="1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TREATMENT OF ADHESIVE SBO</a:t>
              </a: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457200" y="1645920"/>
            <a:ext cx="10332720" cy="5852160"/>
            <a:chOff x="0" y="0"/>
            <a:chExt cx="13776960" cy="780288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3776961" cy="7802880"/>
            </a:xfrm>
            <a:custGeom>
              <a:avLst/>
              <a:gdLst/>
              <a:ahLst/>
              <a:cxnLst/>
              <a:rect l="l" t="t" r="r" b="b"/>
              <a:pathLst>
                <a:path w="13776961" h="7802880">
                  <a:moveTo>
                    <a:pt x="0" y="0"/>
                  </a:moveTo>
                  <a:lnTo>
                    <a:pt x="13776961" y="0"/>
                  </a:lnTo>
                  <a:lnTo>
                    <a:pt x="13776961" y="7802880"/>
                  </a:lnTo>
                  <a:lnTo>
                    <a:pt x="0" y="780288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22667" r="-22667"/>
              </a:stretch>
            </a:blipFill>
          </p:spPr>
          <p:txBody>
            <a:bodyPr/>
            <a:lstStyle/>
            <a:p>
              <a:endParaRPr lang="en-PK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38100"/>
              <a:ext cx="13776960" cy="7840980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marL="1351280" lvl="1" indent="-675640" algn="l">
                <a:lnSpc>
                  <a:spcPts val="6719"/>
                </a:lnSpc>
                <a:buFont typeface="Arial"/>
                <a:buChar char="•"/>
              </a:pPr>
              <a:r>
                <a:rPr lang="en-US" sz="5599">
                  <a:solidFill>
                    <a:srgbClr val="1A1A2E"/>
                  </a:solidFill>
                  <a:latin typeface="Arial"/>
                  <a:ea typeface="Arial"/>
                  <a:cs typeface="Arial"/>
                  <a:sym typeface="Arial"/>
                </a:rPr>
                <a:t>IV fluids + NGT; conservative max 72h</a:t>
              </a:r>
            </a:p>
            <a:p>
              <a:pPr marL="1351280" lvl="1" indent="-675640" algn="l">
                <a:lnSpc>
                  <a:spcPts val="6719"/>
                </a:lnSpc>
                <a:buFont typeface="Arial"/>
                <a:buChar char="•"/>
              </a:pPr>
              <a:r>
                <a:rPr lang="en-US" sz="5599">
                  <a:solidFill>
                    <a:srgbClr val="1A1A2E"/>
                  </a:solidFill>
                  <a:latin typeface="Arial"/>
                  <a:ea typeface="Arial"/>
                  <a:cs typeface="Arial"/>
                  <a:sym typeface="Arial"/>
                </a:rPr>
                <a:t>Water-soluble contrast: Rx + diagnostic</a:t>
              </a:r>
            </a:p>
            <a:p>
              <a:pPr marL="1351280" lvl="1" indent="-675640" algn="l">
                <a:lnSpc>
                  <a:spcPts val="6719"/>
                </a:lnSpc>
                <a:buFont typeface="Arial"/>
                <a:buChar char="•"/>
              </a:pPr>
              <a:r>
                <a:rPr lang="en-US" sz="5599" b="1">
                  <a:solidFill>
                    <a:srgbClr val="1565C0"/>
                  </a:solidFill>
                  <a:latin typeface="Arial Bold"/>
                  <a:ea typeface="Arial Bold"/>
                  <a:cs typeface="Arial Bold"/>
                  <a:sym typeface="Arial Bold"/>
                </a:rPr>
                <a:t>Divide only the causative adhesion</a:t>
              </a: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1045190" y="1626870"/>
            <a:ext cx="6804660" cy="5890260"/>
            <a:chOff x="0" y="0"/>
            <a:chExt cx="9072880" cy="7853680"/>
          </a:xfrm>
        </p:grpSpPr>
        <p:sp>
          <p:nvSpPr>
            <p:cNvPr id="12" name="Freeform 12"/>
            <p:cNvSpPr/>
            <p:nvPr/>
          </p:nvSpPr>
          <p:spPr>
            <a:xfrm>
              <a:off x="25400" y="25400"/>
              <a:ext cx="9022080" cy="7802880"/>
            </a:xfrm>
            <a:custGeom>
              <a:avLst/>
              <a:gdLst/>
              <a:ahLst/>
              <a:cxnLst/>
              <a:rect l="l" t="t" r="r" b="b"/>
              <a:pathLst>
                <a:path w="9022080" h="7802880">
                  <a:moveTo>
                    <a:pt x="0" y="0"/>
                  </a:moveTo>
                  <a:lnTo>
                    <a:pt x="9022080" y="0"/>
                  </a:lnTo>
                  <a:lnTo>
                    <a:pt x="9022080" y="7802880"/>
                  </a:lnTo>
                  <a:lnTo>
                    <a:pt x="0" y="7802880"/>
                  </a:lnTo>
                  <a:close/>
                </a:path>
              </a:pathLst>
            </a:custGeom>
            <a:blipFill>
              <a:blip r:embed="rId3"/>
              <a:stretch>
                <a:fillRect t="-10" b="-10"/>
              </a:stretch>
            </a:blipFill>
          </p:spPr>
          <p:txBody>
            <a:bodyPr/>
            <a:lstStyle/>
            <a:p>
              <a:endParaRPr lang="en-PK"/>
            </a:p>
          </p:txBody>
        </p:sp>
        <p:sp>
          <p:nvSpPr>
            <p:cNvPr id="13" name="Freeform 13"/>
            <p:cNvSpPr/>
            <p:nvPr/>
          </p:nvSpPr>
          <p:spPr>
            <a:xfrm>
              <a:off x="0" y="0"/>
              <a:ext cx="9072880" cy="7853680"/>
            </a:xfrm>
            <a:custGeom>
              <a:avLst/>
              <a:gdLst/>
              <a:ahLst/>
              <a:cxnLst/>
              <a:rect l="l" t="t" r="r" b="b"/>
              <a:pathLst>
                <a:path w="9072880" h="7853680">
                  <a:moveTo>
                    <a:pt x="25400" y="0"/>
                  </a:moveTo>
                  <a:lnTo>
                    <a:pt x="9047480" y="0"/>
                  </a:lnTo>
                  <a:cubicBezTo>
                    <a:pt x="9061450" y="0"/>
                    <a:pt x="9072880" y="11430"/>
                    <a:pt x="9072880" y="25400"/>
                  </a:cubicBezTo>
                  <a:lnTo>
                    <a:pt x="9072880" y="7828280"/>
                  </a:lnTo>
                  <a:cubicBezTo>
                    <a:pt x="9072880" y="7842250"/>
                    <a:pt x="9061450" y="7853680"/>
                    <a:pt x="9047480" y="7853680"/>
                  </a:cubicBezTo>
                  <a:lnTo>
                    <a:pt x="25400" y="7853680"/>
                  </a:lnTo>
                  <a:cubicBezTo>
                    <a:pt x="11430" y="7853680"/>
                    <a:pt x="0" y="7842250"/>
                    <a:pt x="0" y="7828280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7828280"/>
                  </a:lnTo>
                  <a:lnTo>
                    <a:pt x="25400" y="7828280"/>
                  </a:lnTo>
                  <a:lnTo>
                    <a:pt x="25400" y="7802880"/>
                  </a:lnTo>
                  <a:lnTo>
                    <a:pt x="9047480" y="7802880"/>
                  </a:lnTo>
                  <a:lnTo>
                    <a:pt x="9047480" y="7828280"/>
                  </a:lnTo>
                  <a:lnTo>
                    <a:pt x="9022080" y="7828280"/>
                  </a:lnTo>
                  <a:lnTo>
                    <a:pt x="9022080" y="25400"/>
                  </a:lnTo>
                  <a:lnTo>
                    <a:pt x="9047480" y="25400"/>
                  </a:lnTo>
                  <a:lnTo>
                    <a:pt x="9047480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1565C0"/>
            </a:solidFill>
          </p:spPr>
          <p:txBody>
            <a:bodyPr/>
            <a:lstStyle/>
            <a:p>
              <a:endParaRPr lang="en-PK"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346710" y="7808214"/>
            <a:ext cx="17594580" cy="1866900"/>
            <a:chOff x="0" y="0"/>
            <a:chExt cx="23459440" cy="2489200"/>
          </a:xfrm>
        </p:grpSpPr>
        <p:sp>
          <p:nvSpPr>
            <p:cNvPr id="15" name="Freeform 15"/>
            <p:cNvSpPr/>
            <p:nvPr/>
          </p:nvSpPr>
          <p:spPr>
            <a:xfrm>
              <a:off x="25400" y="25400"/>
              <a:ext cx="23408639" cy="2438400"/>
            </a:xfrm>
            <a:custGeom>
              <a:avLst/>
              <a:gdLst/>
              <a:ahLst/>
              <a:cxnLst/>
              <a:rect l="l" t="t" r="r" b="b"/>
              <a:pathLst>
                <a:path w="23408639" h="2438400">
                  <a:moveTo>
                    <a:pt x="0" y="0"/>
                  </a:moveTo>
                  <a:lnTo>
                    <a:pt x="23408639" y="0"/>
                  </a:lnTo>
                  <a:lnTo>
                    <a:pt x="23408639" y="2438400"/>
                  </a:lnTo>
                  <a:lnTo>
                    <a:pt x="0" y="24384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PK"/>
            </a:p>
          </p:txBody>
        </p:sp>
        <p:sp>
          <p:nvSpPr>
            <p:cNvPr id="16" name="Freeform 16"/>
            <p:cNvSpPr/>
            <p:nvPr/>
          </p:nvSpPr>
          <p:spPr>
            <a:xfrm>
              <a:off x="0" y="0"/>
              <a:ext cx="23459439" cy="2489200"/>
            </a:xfrm>
            <a:custGeom>
              <a:avLst/>
              <a:gdLst/>
              <a:ahLst/>
              <a:cxnLst/>
              <a:rect l="l" t="t" r="r" b="b"/>
              <a:pathLst>
                <a:path w="23459439" h="2489200">
                  <a:moveTo>
                    <a:pt x="25400" y="0"/>
                  </a:moveTo>
                  <a:lnTo>
                    <a:pt x="23434039" y="0"/>
                  </a:lnTo>
                  <a:cubicBezTo>
                    <a:pt x="23448009" y="0"/>
                    <a:pt x="23459439" y="11430"/>
                    <a:pt x="23459439" y="25400"/>
                  </a:cubicBezTo>
                  <a:lnTo>
                    <a:pt x="23459439" y="2463800"/>
                  </a:lnTo>
                  <a:cubicBezTo>
                    <a:pt x="23459439" y="2477770"/>
                    <a:pt x="23448009" y="2489200"/>
                    <a:pt x="23434039" y="2489200"/>
                  </a:cubicBezTo>
                  <a:lnTo>
                    <a:pt x="25400" y="2489200"/>
                  </a:lnTo>
                  <a:cubicBezTo>
                    <a:pt x="11430" y="2489200"/>
                    <a:pt x="0" y="2477770"/>
                    <a:pt x="0" y="2463800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2463800"/>
                  </a:lnTo>
                  <a:lnTo>
                    <a:pt x="25400" y="2463800"/>
                  </a:lnTo>
                  <a:lnTo>
                    <a:pt x="25400" y="2438400"/>
                  </a:lnTo>
                  <a:lnTo>
                    <a:pt x="23434039" y="2438400"/>
                  </a:lnTo>
                  <a:lnTo>
                    <a:pt x="23434039" y="2463800"/>
                  </a:lnTo>
                  <a:lnTo>
                    <a:pt x="23408639" y="2463800"/>
                  </a:lnTo>
                  <a:lnTo>
                    <a:pt x="23408639" y="25400"/>
                  </a:lnTo>
                  <a:lnTo>
                    <a:pt x="23434039" y="25400"/>
                  </a:lnTo>
                  <a:lnTo>
                    <a:pt x="23434039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1565C0"/>
            </a:solidFill>
          </p:spPr>
          <p:txBody>
            <a:bodyPr/>
            <a:lstStyle/>
            <a:p>
              <a:endParaRPr lang="en-PK"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640080" y="7900416"/>
            <a:ext cx="17007840" cy="1645920"/>
            <a:chOff x="0" y="0"/>
            <a:chExt cx="22677120" cy="219456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22677120" cy="2194560"/>
            </a:xfrm>
            <a:custGeom>
              <a:avLst/>
              <a:gdLst/>
              <a:ahLst/>
              <a:cxnLst/>
              <a:rect l="l" t="t" r="r" b="b"/>
              <a:pathLst>
                <a:path w="22677120" h="2194560">
                  <a:moveTo>
                    <a:pt x="0" y="0"/>
                  </a:moveTo>
                  <a:lnTo>
                    <a:pt x="22677120" y="0"/>
                  </a:lnTo>
                  <a:lnTo>
                    <a:pt x="22677120" y="2194560"/>
                  </a:lnTo>
                  <a:lnTo>
                    <a:pt x="0" y="219456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151345" b="-151345"/>
              </a:stretch>
            </a:blipFill>
          </p:spPr>
          <p:txBody>
            <a:bodyPr/>
            <a:lstStyle/>
            <a:p>
              <a:endParaRPr lang="en-PK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0" y="-19050"/>
              <a:ext cx="22677120" cy="2213610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4079"/>
                </a:lnSpc>
              </a:pPr>
              <a:r>
                <a:rPr lang="en-US" sz="3400" b="1">
                  <a:solidFill>
                    <a:srgbClr val="0D1B3E"/>
                  </a:solidFill>
                  <a:latin typeface="Arial Bold"/>
                  <a:ea typeface="Arial Bold"/>
                  <a:cs typeface="Arial Bold"/>
                  <a:sym typeface="Arial Bold"/>
                </a:rPr>
                <a:t>PREVENTION: </a:t>
              </a:r>
              <a:r>
                <a:rPr lang="en-US" sz="3400">
                  <a:solidFill>
                    <a:srgbClr val="1A1A2E"/>
                  </a:solidFill>
                  <a:latin typeface="Arial"/>
                  <a:ea typeface="Arial"/>
                  <a:cs typeface="Arial"/>
                  <a:sym typeface="Arial"/>
                </a:rPr>
                <a:t>Good surgical technique  •  Saline peritoneal lavage  •  Minimise gauze contact  •  Cover raw surfaces  •  Laparoscopic surgery reduces adhesion risk</a:t>
              </a:r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6282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28583" y="-12697"/>
            <a:ext cx="8072123" cy="10312403"/>
            <a:chOff x="0" y="0"/>
            <a:chExt cx="10762831" cy="13749871"/>
          </a:xfrm>
        </p:grpSpPr>
        <p:sp>
          <p:nvSpPr>
            <p:cNvPr id="3" name="Freeform 3"/>
            <p:cNvSpPr/>
            <p:nvPr/>
          </p:nvSpPr>
          <p:spPr>
            <a:xfrm>
              <a:off x="16891" y="16891"/>
              <a:ext cx="10728960" cy="13715999"/>
            </a:xfrm>
            <a:custGeom>
              <a:avLst/>
              <a:gdLst/>
              <a:ahLst/>
              <a:cxnLst/>
              <a:rect l="l" t="t" r="r" b="b"/>
              <a:pathLst>
                <a:path w="10728960" h="13715999">
                  <a:moveTo>
                    <a:pt x="0" y="0"/>
                  </a:moveTo>
                  <a:lnTo>
                    <a:pt x="10728960" y="0"/>
                  </a:lnTo>
                  <a:lnTo>
                    <a:pt x="10728960" y="13715999"/>
                  </a:lnTo>
                  <a:lnTo>
                    <a:pt x="0" y="13715999"/>
                  </a:lnTo>
                  <a:close/>
                </a:path>
              </a:pathLst>
            </a:custGeom>
            <a:solidFill>
              <a:srgbClr val="7F0000"/>
            </a:solidFill>
          </p:spPr>
          <p:txBody>
            <a:bodyPr/>
            <a:lstStyle/>
            <a:p>
              <a:endParaRPr lang="en-PK"/>
            </a:p>
          </p:txBody>
        </p:sp>
        <p:sp>
          <p:nvSpPr>
            <p:cNvPr id="4" name="Freeform 4"/>
            <p:cNvSpPr/>
            <p:nvPr/>
          </p:nvSpPr>
          <p:spPr>
            <a:xfrm>
              <a:off x="0" y="0"/>
              <a:ext cx="10762742" cy="13749782"/>
            </a:xfrm>
            <a:custGeom>
              <a:avLst/>
              <a:gdLst/>
              <a:ahLst/>
              <a:cxnLst/>
              <a:rect l="l" t="t" r="r" b="b"/>
              <a:pathLst>
                <a:path w="10762742" h="13749782">
                  <a:moveTo>
                    <a:pt x="16891" y="0"/>
                  </a:moveTo>
                  <a:lnTo>
                    <a:pt x="10745851" y="0"/>
                  </a:lnTo>
                  <a:cubicBezTo>
                    <a:pt x="10755249" y="0"/>
                    <a:pt x="10762742" y="7620"/>
                    <a:pt x="10762742" y="16891"/>
                  </a:cubicBezTo>
                  <a:lnTo>
                    <a:pt x="10762742" y="13732890"/>
                  </a:lnTo>
                  <a:cubicBezTo>
                    <a:pt x="10762742" y="13742290"/>
                    <a:pt x="10755122" y="13749782"/>
                    <a:pt x="10745851" y="13749782"/>
                  </a:cubicBezTo>
                  <a:lnTo>
                    <a:pt x="16891" y="13749782"/>
                  </a:lnTo>
                  <a:cubicBezTo>
                    <a:pt x="7493" y="13749782"/>
                    <a:pt x="0" y="13742163"/>
                    <a:pt x="0" y="13732890"/>
                  </a:cubicBezTo>
                  <a:lnTo>
                    <a:pt x="0" y="16891"/>
                  </a:lnTo>
                  <a:cubicBezTo>
                    <a:pt x="0" y="7620"/>
                    <a:pt x="7620" y="0"/>
                    <a:pt x="16891" y="0"/>
                  </a:cubicBezTo>
                  <a:moveTo>
                    <a:pt x="16891" y="33909"/>
                  </a:moveTo>
                  <a:lnTo>
                    <a:pt x="16891" y="16891"/>
                  </a:lnTo>
                  <a:lnTo>
                    <a:pt x="33909" y="16891"/>
                  </a:lnTo>
                  <a:lnTo>
                    <a:pt x="33909" y="13732890"/>
                  </a:lnTo>
                  <a:lnTo>
                    <a:pt x="16891" y="13732890"/>
                  </a:lnTo>
                  <a:lnTo>
                    <a:pt x="16891" y="13716000"/>
                  </a:lnTo>
                  <a:lnTo>
                    <a:pt x="10745851" y="13716000"/>
                  </a:lnTo>
                  <a:lnTo>
                    <a:pt x="10745851" y="13732890"/>
                  </a:lnTo>
                  <a:lnTo>
                    <a:pt x="10728960" y="13732890"/>
                  </a:lnTo>
                  <a:lnTo>
                    <a:pt x="10728960" y="16891"/>
                  </a:lnTo>
                  <a:lnTo>
                    <a:pt x="10745851" y="16891"/>
                  </a:lnTo>
                  <a:lnTo>
                    <a:pt x="10745851" y="33909"/>
                  </a:lnTo>
                  <a:lnTo>
                    <a:pt x="16891" y="33909"/>
                  </a:lnTo>
                  <a:close/>
                </a:path>
              </a:pathLst>
            </a:custGeom>
            <a:solidFill>
              <a:srgbClr val="7F0000"/>
            </a:solidFill>
          </p:spPr>
          <p:txBody>
            <a:bodyPr/>
            <a:lstStyle/>
            <a:p>
              <a:endParaRPr lang="en-PK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731520" y="402336"/>
            <a:ext cx="9144000" cy="731520"/>
            <a:chOff x="0" y="0"/>
            <a:chExt cx="12192000" cy="97536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2192000" cy="975360"/>
            </a:xfrm>
            <a:custGeom>
              <a:avLst/>
              <a:gdLst/>
              <a:ahLst/>
              <a:cxnLst/>
              <a:rect l="l" t="t" r="r" b="b"/>
              <a:pathLst>
                <a:path w="12192000" h="975360">
                  <a:moveTo>
                    <a:pt x="0" y="0"/>
                  </a:moveTo>
                  <a:lnTo>
                    <a:pt x="12192000" y="0"/>
                  </a:lnTo>
                  <a:lnTo>
                    <a:pt x="12192000" y="975360"/>
                  </a:lnTo>
                  <a:lnTo>
                    <a:pt x="0" y="97536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193562" b="-193562"/>
              </a:stretch>
            </a:blipFill>
          </p:spPr>
          <p:txBody>
            <a:bodyPr/>
            <a:lstStyle/>
            <a:p>
              <a:endParaRPr lang="en-PK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19050"/>
              <a:ext cx="12192000" cy="994410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3359"/>
                </a:lnSpc>
              </a:pPr>
              <a:r>
                <a:rPr lang="en-US" sz="2799" b="1" spc="599">
                  <a:solidFill>
                    <a:srgbClr val="FFD0D0"/>
                  </a:solidFill>
                  <a:latin typeface="Arial Bold"/>
                  <a:ea typeface="Arial Bold"/>
                  <a:cs typeface="Arial Bold"/>
                  <a:sym typeface="Arial Bold"/>
                </a:rPr>
                <a:t>⚡  CLINICAL SCENARIO</a:t>
              </a: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819573" y="802408"/>
            <a:ext cx="9326880" cy="1371600"/>
            <a:chOff x="0" y="0"/>
            <a:chExt cx="12435840" cy="1828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2435840" cy="1828800"/>
            </a:xfrm>
            <a:custGeom>
              <a:avLst/>
              <a:gdLst/>
              <a:ahLst/>
              <a:cxnLst/>
              <a:rect l="l" t="t" r="r" b="b"/>
              <a:pathLst>
                <a:path w="12435840" h="1828800">
                  <a:moveTo>
                    <a:pt x="0" y="0"/>
                  </a:moveTo>
                  <a:lnTo>
                    <a:pt x="12435840" y="0"/>
                  </a:lnTo>
                  <a:lnTo>
                    <a:pt x="12435840" y="1828800"/>
                  </a:lnTo>
                  <a:lnTo>
                    <a:pt x="0" y="182880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82498" b="-82498"/>
              </a:stretch>
            </a:blipFill>
          </p:spPr>
          <p:txBody>
            <a:bodyPr/>
            <a:lstStyle/>
            <a:p>
              <a:endParaRPr lang="en-PK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28575"/>
              <a:ext cx="12435840" cy="185737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7200"/>
                </a:lnSpc>
              </a:pPr>
              <a:r>
                <a:rPr lang="en-US" sz="4400" b="1" dirty="0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The Surgical Emergency</a:t>
              </a: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718852" y="2718032"/>
            <a:ext cx="9144000" cy="6766560"/>
            <a:chOff x="0" y="0"/>
            <a:chExt cx="12192000" cy="902208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2192000" cy="9022080"/>
            </a:xfrm>
            <a:custGeom>
              <a:avLst/>
              <a:gdLst/>
              <a:ahLst/>
              <a:cxnLst/>
              <a:rect l="l" t="t" r="r" b="b"/>
              <a:pathLst>
                <a:path w="12192000" h="9022080">
                  <a:moveTo>
                    <a:pt x="0" y="0"/>
                  </a:moveTo>
                  <a:lnTo>
                    <a:pt x="12192000" y="0"/>
                  </a:lnTo>
                  <a:lnTo>
                    <a:pt x="12192000" y="9022080"/>
                  </a:lnTo>
                  <a:lnTo>
                    <a:pt x="0" y="902208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44944" r="-44944"/>
              </a:stretch>
            </a:blipFill>
          </p:spPr>
          <p:txBody>
            <a:bodyPr/>
            <a:lstStyle/>
            <a:p>
              <a:endParaRPr lang="en-PK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38100"/>
              <a:ext cx="12192000" cy="9060180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marL="1351280" lvl="1" indent="-675640" algn="l">
                <a:lnSpc>
                  <a:spcPts val="6719"/>
                </a:lnSpc>
                <a:buFont typeface="Arial"/>
                <a:buChar char="•"/>
              </a:pPr>
              <a:r>
                <a:rPr lang="en-US" sz="5599" dirty="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60yr male — post-appendicectomy scar</a:t>
              </a:r>
            </a:p>
            <a:p>
              <a:pPr marL="1351280" lvl="1" indent="-675640" algn="l">
                <a:lnSpc>
                  <a:spcPts val="6719"/>
                </a:lnSpc>
                <a:buFont typeface="Arial"/>
                <a:buChar char="•"/>
              </a:pPr>
              <a:r>
                <a:rPr lang="en-US" sz="5599" dirty="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Colicky central pain since early morning</a:t>
              </a:r>
            </a:p>
            <a:p>
              <a:pPr marL="1351280" lvl="1" indent="-675640" algn="l">
                <a:lnSpc>
                  <a:spcPts val="6719"/>
                </a:lnSpc>
                <a:buFont typeface="Arial"/>
                <a:buChar char="•"/>
              </a:pPr>
              <a:r>
                <a:rPr lang="en-US" sz="5599" dirty="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Profuse vomiting; not passed flatus</a:t>
              </a:r>
            </a:p>
            <a:p>
              <a:pPr marL="1351280" lvl="1" indent="-675640" algn="l">
                <a:lnSpc>
                  <a:spcPts val="6719"/>
                </a:lnSpc>
                <a:buFont typeface="Arial"/>
                <a:buChar char="•"/>
              </a:pPr>
              <a:r>
                <a:rPr lang="en-US" sz="5599" dirty="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AXR: dilated central small bowel loops</a:t>
              </a:r>
            </a:p>
            <a:p>
              <a:pPr marL="1351280" lvl="1" indent="-675640" algn="l">
                <a:lnSpc>
                  <a:spcPts val="6719"/>
                </a:lnSpc>
                <a:buFont typeface="Arial"/>
                <a:buChar char="•"/>
              </a:pPr>
              <a:r>
                <a:rPr lang="en-US" sz="3600" b="1" dirty="0">
                  <a:solidFill>
                    <a:srgbClr val="FFFF88"/>
                  </a:solidFill>
                  <a:latin typeface="Arial Bold"/>
                  <a:ea typeface="Arial Bold"/>
                  <a:cs typeface="Arial Bold"/>
                  <a:sym typeface="Arial Bold"/>
                </a:rPr>
                <a:t>What is your diagnosis &amp; management?</a:t>
              </a:r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11155680" y="914400"/>
            <a:ext cx="4572000" cy="4023360"/>
            <a:chOff x="0" y="0"/>
            <a:chExt cx="6096000" cy="536448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6096000" cy="5364480"/>
            </a:xfrm>
            <a:custGeom>
              <a:avLst/>
              <a:gdLst/>
              <a:ahLst/>
              <a:cxnLst/>
              <a:rect l="l" t="t" r="r" b="b"/>
              <a:pathLst>
                <a:path w="6096000" h="5364480">
                  <a:moveTo>
                    <a:pt x="0" y="0"/>
                  </a:moveTo>
                  <a:lnTo>
                    <a:pt x="6096000" y="0"/>
                  </a:lnTo>
                  <a:lnTo>
                    <a:pt x="6096000" y="5364480"/>
                  </a:lnTo>
                  <a:lnTo>
                    <a:pt x="0" y="536448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62907" r="-62907"/>
              </a:stretch>
            </a:blipFill>
          </p:spPr>
          <p:txBody>
            <a:bodyPr/>
            <a:lstStyle/>
            <a:p>
              <a:endParaRPr lang="en-PK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-95250"/>
              <a:ext cx="6096000" cy="5459730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33600"/>
                </a:lnSpc>
              </a:pPr>
              <a:r>
                <a:rPr lang="en-US" sz="28000" b="1">
                  <a:solidFill>
                    <a:srgbClr val="FF6666"/>
                  </a:solidFill>
                  <a:latin typeface="Arial Bold"/>
                  <a:ea typeface="Arial Bold"/>
                  <a:cs typeface="Arial Bold"/>
                  <a:sym typeface="Arial Bold"/>
                </a:rPr>
                <a:t>?</a:t>
              </a:r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10424160" y="5577840"/>
            <a:ext cx="7498080" cy="1133856"/>
            <a:chOff x="0" y="0"/>
            <a:chExt cx="9997440" cy="1511808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9997440" cy="1511808"/>
            </a:xfrm>
            <a:custGeom>
              <a:avLst/>
              <a:gdLst/>
              <a:ahLst/>
              <a:cxnLst/>
              <a:rect l="l" t="t" r="r" b="b"/>
              <a:pathLst>
                <a:path w="9997440" h="1511808">
                  <a:moveTo>
                    <a:pt x="0" y="0"/>
                  </a:moveTo>
                  <a:lnTo>
                    <a:pt x="9997440" y="0"/>
                  </a:lnTo>
                  <a:lnTo>
                    <a:pt x="9997440" y="1511808"/>
                  </a:lnTo>
                  <a:lnTo>
                    <a:pt x="0" y="1511808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78852" b="-78852"/>
              </a:stretch>
            </a:blipFill>
          </p:spPr>
          <p:txBody>
            <a:bodyPr/>
            <a:lstStyle/>
            <a:p>
              <a:endParaRPr lang="en-PK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0" y="-28575"/>
              <a:ext cx="9997440" cy="1540383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4320"/>
                </a:lnSpc>
              </a:pPr>
              <a:r>
                <a:rPr lang="en-US" sz="3600" b="1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Most common cause of SBO?</a:t>
              </a:r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10594343" y="6936743"/>
            <a:ext cx="7157723" cy="1451867"/>
            <a:chOff x="0" y="0"/>
            <a:chExt cx="9543631" cy="1935823"/>
          </a:xfrm>
        </p:grpSpPr>
        <p:sp>
          <p:nvSpPr>
            <p:cNvPr id="21" name="Freeform 21"/>
            <p:cNvSpPr/>
            <p:nvPr/>
          </p:nvSpPr>
          <p:spPr>
            <a:xfrm>
              <a:off x="16891" y="16891"/>
              <a:ext cx="9509760" cy="1901952"/>
            </a:xfrm>
            <a:custGeom>
              <a:avLst/>
              <a:gdLst/>
              <a:ahLst/>
              <a:cxnLst/>
              <a:rect l="l" t="t" r="r" b="b"/>
              <a:pathLst>
                <a:path w="9509760" h="1901952">
                  <a:moveTo>
                    <a:pt x="0" y="0"/>
                  </a:moveTo>
                  <a:lnTo>
                    <a:pt x="9509760" y="0"/>
                  </a:lnTo>
                  <a:lnTo>
                    <a:pt x="9509760" y="1901952"/>
                  </a:lnTo>
                  <a:lnTo>
                    <a:pt x="0" y="1901952"/>
                  </a:lnTo>
                  <a:close/>
                </a:path>
              </a:pathLst>
            </a:custGeom>
            <a:solidFill>
              <a:srgbClr val="5C0000"/>
            </a:solidFill>
          </p:spPr>
          <p:txBody>
            <a:bodyPr/>
            <a:lstStyle/>
            <a:p>
              <a:endParaRPr lang="en-PK"/>
            </a:p>
          </p:txBody>
        </p:sp>
        <p:sp>
          <p:nvSpPr>
            <p:cNvPr id="22" name="Freeform 22"/>
            <p:cNvSpPr/>
            <p:nvPr/>
          </p:nvSpPr>
          <p:spPr>
            <a:xfrm>
              <a:off x="0" y="0"/>
              <a:ext cx="9543542" cy="1935734"/>
            </a:xfrm>
            <a:custGeom>
              <a:avLst/>
              <a:gdLst/>
              <a:ahLst/>
              <a:cxnLst/>
              <a:rect l="l" t="t" r="r" b="b"/>
              <a:pathLst>
                <a:path w="9543542" h="1935734">
                  <a:moveTo>
                    <a:pt x="16891" y="0"/>
                  </a:moveTo>
                  <a:lnTo>
                    <a:pt x="9526651" y="0"/>
                  </a:lnTo>
                  <a:cubicBezTo>
                    <a:pt x="9536049" y="0"/>
                    <a:pt x="9543542" y="7620"/>
                    <a:pt x="9543542" y="16891"/>
                  </a:cubicBezTo>
                  <a:lnTo>
                    <a:pt x="9543542" y="1918843"/>
                  </a:lnTo>
                  <a:cubicBezTo>
                    <a:pt x="9543542" y="1928241"/>
                    <a:pt x="9535922" y="1935734"/>
                    <a:pt x="9526651" y="1935734"/>
                  </a:cubicBezTo>
                  <a:lnTo>
                    <a:pt x="16891" y="1935734"/>
                  </a:lnTo>
                  <a:cubicBezTo>
                    <a:pt x="7493" y="1935734"/>
                    <a:pt x="0" y="1928114"/>
                    <a:pt x="0" y="1918843"/>
                  </a:cubicBezTo>
                  <a:lnTo>
                    <a:pt x="0" y="16891"/>
                  </a:lnTo>
                  <a:cubicBezTo>
                    <a:pt x="0" y="7620"/>
                    <a:pt x="7620" y="0"/>
                    <a:pt x="16891" y="0"/>
                  </a:cubicBezTo>
                  <a:moveTo>
                    <a:pt x="16891" y="33909"/>
                  </a:moveTo>
                  <a:lnTo>
                    <a:pt x="16891" y="16891"/>
                  </a:lnTo>
                  <a:lnTo>
                    <a:pt x="33909" y="16891"/>
                  </a:lnTo>
                  <a:lnTo>
                    <a:pt x="33909" y="1918843"/>
                  </a:lnTo>
                  <a:lnTo>
                    <a:pt x="16891" y="1918843"/>
                  </a:lnTo>
                  <a:lnTo>
                    <a:pt x="16891" y="1901952"/>
                  </a:lnTo>
                  <a:lnTo>
                    <a:pt x="9526651" y="1901952"/>
                  </a:lnTo>
                  <a:lnTo>
                    <a:pt x="9526651" y="1918843"/>
                  </a:lnTo>
                  <a:lnTo>
                    <a:pt x="9509760" y="1918843"/>
                  </a:lnTo>
                  <a:lnTo>
                    <a:pt x="9509760" y="16891"/>
                  </a:lnTo>
                  <a:lnTo>
                    <a:pt x="9526651" y="16891"/>
                  </a:lnTo>
                  <a:lnTo>
                    <a:pt x="9526651" y="33909"/>
                  </a:lnTo>
                  <a:lnTo>
                    <a:pt x="16891" y="33909"/>
                  </a:lnTo>
                  <a:close/>
                </a:path>
              </a:pathLst>
            </a:custGeom>
            <a:solidFill>
              <a:srgbClr val="5C0000"/>
            </a:solidFill>
          </p:spPr>
          <p:txBody>
            <a:bodyPr/>
            <a:lstStyle/>
            <a:p>
              <a:endParaRPr lang="en-PK"/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10607040" y="6949440"/>
            <a:ext cx="7132320" cy="1426464"/>
            <a:chOff x="0" y="0"/>
            <a:chExt cx="9509760" cy="1901952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9509760" cy="1901952"/>
            </a:xfrm>
            <a:custGeom>
              <a:avLst/>
              <a:gdLst/>
              <a:ahLst/>
              <a:cxnLst/>
              <a:rect l="l" t="t" r="r" b="b"/>
              <a:pathLst>
                <a:path w="9509760" h="1901952">
                  <a:moveTo>
                    <a:pt x="0" y="0"/>
                  </a:moveTo>
                  <a:lnTo>
                    <a:pt x="9509760" y="0"/>
                  </a:lnTo>
                  <a:lnTo>
                    <a:pt x="9509760" y="1901952"/>
                  </a:lnTo>
                  <a:lnTo>
                    <a:pt x="0" y="1901952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47425" b="-47425"/>
              </a:stretch>
            </a:blipFill>
          </p:spPr>
          <p:txBody>
            <a:bodyPr/>
            <a:lstStyle/>
            <a:p>
              <a:endParaRPr lang="en-PK"/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0" y="-28575"/>
              <a:ext cx="9509760" cy="1930527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5520"/>
                </a:lnSpc>
              </a:pPr>
              <a:r>
                <a:rPr lang="en-US" sz="4600" b="1">
                  <a:solidFill>
                    <a:srgbClr val="FFFF88"/>
                  </a:solidFill>
                  <a:latin typeface="Arial Bold"/>
                  <a:ea typeface="Arial Bold"/>
                  <a:cs typeface="Arial Bold"/>
                  <a:sym typeface="Arial Bold"/>
                </a:rPr>
                <a:t>ADHESIONS (40%)</a:t>
              </a:r>
            </a:p>
          </p:txBody>
        </p:sp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EF4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2697" y="-12697"/>
            <a:ext cx="18313403" cy="1525019"/>
            <a:chOff x="0" y="0"/>
            <a:chExt cx="24417871" cy="2033359"/>
          </a:xfrm>
        </p:grpSpPr>
        <p:sp>
          <p:nvSpPr>
            <p:cNvPr id="3" name="Freeform 3"/>
            <p:cNvSpPr/>
            <p:nvPr/>
          </p:nvSpPr>
          <p:spPr>
            <a:xfrm>
              <a:off x="16891" y="16891"/>
              <a:ext cx="24383999" cy="1999488"/>
            </a:xfrm>
            <a:custGeom>
              <a:avLst/>
              <a:gdLst/>
              <a:ahLst/>
              <a:cxnLst/>
              <a:rect l="l" t="t" r="r" b="b"/>
              <a:pathLst>
                <a:path w="24383999" h="1999488">
                  <a:moveTo>
                    <a:pt x="0" y="0"/>
                  </a:moveTo>
                  <a:lnTo>
                    <a:pt x="24383999" y="0"/>
                  </a:lnTo>
                  <a:lnTo>
                    <a:pt x="24383999" y="1999488"/>
                  </a:lnTo>
                  <a:lnTo>
                    <a:pt x="0" y="1999488"/>
                  </a:lnTo>
                  <a:close/>
                </a:path>
              </a:pathLst>
            </a:custGeom>
            <a:solidFill>
              <a:srgbClr val="C62828"/>
            </a:solidFill>
          </p:spPr>
          <p:txBody>
            <a:bodyPr/>
            <a:lstStyle/>
            <a:p>
              <a:endParaRPr lang="en-PK"/>
            </a:p>
          </p:txBody>
        </p:sp>
        <p:sp>
          <p:nvSpPr>
            <p:cNvPr id="4" name="Freeform 4"/>
            <p:cNvSpPr/>
            <p:nvPr/>
          </p:nvSpPr>
          <p:spPr>
            <a:xfrm>
              <a:off x="0" y="0"/>
              <a:ext cx="24417782" cy="2033270"/>
            </a:xfrm>
            <a:custGeom>
              <a:avLst/>
              <a:gdLst/>
              <a:ahLst/>
              <a:cxnLst/>
              <a:rect l="l" t="t" r="r" b="b"/>
              <a:pathLst>
                <a:path w="24417782" h="2033270">
                  <a:moveTo>
                    <a:pt x="16891" y="0"/>
                  </a:moveTo>
                  <a:lnTo>
                    <a:pt x="24400890" y="0"/>
                  </a:lnTo>
                  <a:cubicBezTo>
                    <a:pt x="24410290" y="0"/>
                    <a:pt x="24417782" y="7620"/>
                    <a:pt x="24417782" y="16891"/>
                  </a:cubicBezTo>
                  <a:lnTo>
                    <a:pt x="24417782" y="2016379"/>
                  </a:lnTo>
                  <a:cubicBezTo>
                    <a:pt x="24417782" y="2025777"/>
                    <a:pt x="24410163" y="2033270"/>
                    <a:pt x="24400890" y="2033270"/>
                  </a:cubicBezTo>
                  <a:lnTo>
                    <a:pt x="16891" y="2033270"/>
                  </a:lnTo>
                  <a:cubicBezTo>
                    <a:pt x="7493" y="2033270"/>
                    <a:pt x="0" y="2025650"/>
                    <a:pt x="0" y="2016379"/>
                  </a:cubicBezTo>
                  <a:lnTo>
                    <a:pt x="0" y="16891"/>
                  </a:lnTo>
                  <a:cubicBezTo>
                    <a:pt x="0" y="7620"/>
                    <a:pt x="7620" y="0"/>
                    <a:pt x="16891" y="0"/>
                  </a:cubicBezTo>
                  <a:moveTo>
                    <a:pt x="16891" y="33909"/>
                  </a:moveTo>
                  <a:lnTo>
                    <a:pt x="16891" y="16891"/>
                  </a:lnTo>
                  <a:lnTo>
                    <a:pt x="33909" y="16891"/>
                  </a:lnTo>
                  <a:lnTo>
                    <a:pt x="33909" y="2016379"/>
                  </a:lnTo>
                  <a:lnTo>
                    <a:pt x="16891" y="2016379"/>
                  </a:lnTo>
                  <a:lnTo>
                    <a:pt x="16891" y="1999488"/>
                  </a:lnTo>
                  <a:lnTo>
                    <a:pt x="24400890" y="1999488"/>
                  </a:lnTo>
                  <a:lnTo>
                    <a:pt x="24400890" y="2016379"/>
                  </a:lnTo>
                  <a:lnTo>
                    <a:pt x="24384000" y="2016379"/>
                  </a:lnTo>
                  <a:lnTo>
                    <a:pt x="24384000" y="16891"/>
                  </a:lnTo>
                  <a:lnTo>
                    <a:pt x="24400890" y="16891"/>
                  </a:lnTo>
                  <a:lnTo>
                    <a:pt x="24400890" y="33909"/>
                  </a:lnTo>
                  <a:lnTo>
                    <a:pt x="16891" y="33909"/>
                  </a:lnTo>
                  <a:close/>
                </a:path>
              </a:pathLst>
            </a:custGeom>
            <a:solidFill>
              <a:srgbClr val="C62828"/>
            </a:solidFill>
          </p:spPr>
          <p:txBody>
            <a:bodyPr/>
            <a:lstStyle/>
            <a:p>
              <a:endParaRPr lang="en-PK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512064" y="0"/>
            <a:ext cx="17263872" cy="1499616"/>
            <a:chOff x="0" y="0"/>
            <a:chExt cx="23018496" cy="1999488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3018496" cy="1999488"/>
            </a:xfrm>
            <a:custGeom>
              <a:avLst/>
              <a:gdLst/>
              <a:ahLst/>
              <a:cxnLst/>
              <a:rect l="l" t="t" r="r" b="b"/>
              <a:pathLst>
                <a:path w="23018496" h="1999488">
                  <a:moveTo>
                    <a:pt x="0" y="0"/>
                  </a:moveTo>
                  <a:lnTo>
                    <a:pt x="23018496" y="0"/>
                  </a:lnTo>
                  <a:lnTo>
                    <a:pt x="23018496" y="1999488"/>
                  </a:lnTo>
                  <a:lnTo>
                    <a:pt x="0" y="1999488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174315" b="-174315"/>
              </a:stretch>
            </a:blipFill>
          </p:spPr>
          <p:txBody>
            <a:bodyPr/>
            <a:lstStyle/>
            <a:p>
              <a:endParaRPr lang="en-PK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19050"/>
              <a:ext cx="23018496" cy="2018538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5280"/>
                </a:lnSpc>
              </a:pPr>
              <a:r>
                <a:rPr lang="en-US" sz="4400" b="1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TREATMENT OF LARGE BOWEL OBSTRUCTION</a:t>
              </a: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457200" y="1645920"/>
            <a:ext cx="10332720" cy="5852160"/>
            <a:chOff x="0" y="0"/>
            <a:chExt cx="13776960" cy="780288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3776961" cy="7802880"/>
            </a:xfrm>
            <a:custGeom>
              <a:avLst/>
              <a:gdLst/>
              <a:ahLst/>
              <a:cxnLst/>
              <a:rect l="l" t="t" r="r" b="b"/>
              <a:pathLst>
                <a:path w="13776961" h="7802880">
                  <a:moveTo>
                    <a:pt x="0" y="0"/>
                  </a:moveTo>
                  <a:lnTo>
                    <a:pt x="13776961" y="0"/>
                  </a:lnTo>
                  <a:lnTo>
                    <a:pt x="13776961" y="7802880"/>
                  </a:lnTo>
                  <a:lnTo>
                    <a:pt x="0" y="780288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22667" r="-22667"/>
              </a:stretch>
            </a:blipFill>
          </p:spPr>
          <p:txBody>
            <a:bodyPr/>
            <a:lstStyle/>
            <a:p>
              <a:endParaRPr lang="en-PK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38100"/>
              <a:ext cx="13776960" cy="7840980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marL="1351280" lvl="1" indent="-675640" algn="l">
                <a:lnSpc>
                  <a:spcPts val="6719"/>
                </a:lnSpc>
                <a:buFont typeface="Arial"/>
                <a:buChar char="•"/>
              </a:pPr>
              <a:r>
                <a:rPr lang="en-US" sz="5599">
                  <a:solidFill>
                    <a:srgbClr val="1A1A2E"/>
                  </a:solidFill>
                  <a:latin typeface="Arial"/>
                  <a:ea typeface="Arial"/>
                  <a:cs typeface="Arial"/>
                  <a:sym typeface="Arial"/>
                </a:rPr>
                <a:t>Right colon → emergency hemicolectomy</a:t>
              </a:r>
            </a:p>
            <a:p>
              <a:pPr marL="1351280" lvl="1" indent="-675640" algn="l">
                <a:lnSpc>
                  <a:spcPts val="6719"/>
                </a:lnSpc>
                <a:buFont typeface="Arial"/>
                <a:buChar char="•"/>
              </a:pPr>
              <a:r>
                <a:rPr lang="en-US" sz="5599">
                  <a:solidFill>
                    <a:srgbClr val="1A1A2E"/>
                  </a:solidFill>
                  <a:latin typeface="Arial"/>
                  <a:ea typeface="Arial"/>
                  <a:cs typeface="Arial"/>
                  <a:sym typeface="Arial"/>
                </a:rPr>
                <a:t>Left colon → Hartmann's procedure</a:t>
              </a:r>
            </a:p>
            <a:p>
              <a:pPr marL="1351280" lvl="1" indent="-675640" algn="l">
                <a:lnSpc>
                  <a:spcPts val="6719"/>
                </a:lnSpc>
                <a:buFont typeface="Arial"/>
                <a:buChar char="•"/>
              </a:pPr>
              <a:r>
                <a:rPr lang="en-US" sz="5599" b="1">
                  <a:solidFill>
                    <a:srgbClr val="C62828"/>
                  </a:solidFill>
                  <a:latin typeface="Arial Bold"/>
                  <a:ea typeface="Arial Bold"/>
                  <a:cs typeface="Arial Bold"/>
                  <a:sym typeface="Arial Bold"/>
                </a:rPr>
                <a:t>Metal stent: palliation / bridge</a:t>
              </a: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1045190" y="1626870"/>
            <a:ext cx="6804660" cy="5890260"/>
            <a:chOff x="0" y="0"/>
            <a:chExt cx="9072880" cy="7853680"/>
          </a:xfrm>
        </p:grpSpPr>
        <p:sp>
          <p:nvSpPr>
            <p:cNvPr id="12" name="Freeform 12"/>
            <p:cNvSpPr/>
            <p:nvPr/>
          </p:nvSpPr>
          <p:spPr>
            <a:xfrm>
              <a:off x="25400" y="25400"/>
              <a:ext cx="9022080" cy="7802880"/>
            </a:xfrm>
            <a:custGeom>
              <a:avLst/>
              <a:gdLst/>
              <a:ahLst/>
              <a:cxnLst/>
              <a:rect l="l" t="t" r="r" b="b"/>
              <a:pathLst>
                <a:path w="9022080" h="7802880">
                  <a:moveTo>
                    <a:pt x="0" y="0"/>
                  </a:moveTo>
                  <a:lnTo>
                    <a:pt x="9022080" y="0"/>
                  </a:lnTo>
                  <a:lnTo>
                    <a:pt x="9022080" y="7802880"/>
                  </a:lnTo>
                  <a:lnTo>
                    <a:pt x="0" y="7802880"/>
                  </a:lnTo>
                  <a:close/>
                </a:path>
              </a:pathLst>
            </a:custGeom>
            <a:blipFill>
              <a:blip r:embed="rId3"/>
              <a:stretch>
                <a:fillRect l="-1406" r="-1406"/>
              </a:stretch>
            </a:blipFill>
          </p:spPr>
          <p:txBody>
            <a:bodyPr/>
            <a:lstStyle/>
            <a:p>
              <a:endParaRPr lang="en-PK"/>
            </a:p>
          </p:txBody>
        </p:sp>
        <p:sp>
          <p:nvSpPr>
            <p:cNvPr id="13" name="Freeform 13"/>
            <p:cNvSpPr/>
            <p:nvPr/>
          </p:nvSpPr>
          <p:spPr>
            <a:xfrm>
              <a:off x="0" y="0"/>
              <a:ext cx="9072880" cy="7853680"/>
            </a:xfrm>
            <a:custGeom>
              <a:avLst/>
              <a:gdLst/>
              <a:ahLst/>
              <a:cxnLst/>
              <a:rect l="l" t="t" r="r" b="b"/>
              <a:pathLst>
                <a:path w="9072880" h="7853680">
                  <a:moveTo>
                    <a:pt x="25400" y="0"/>
                  </a:moveTo>
                  <a:lnTo>
                    <a:pt x="9047480" y="0"/>
                  </a:lnTo>
                  <a:cubicBezTo>
                    <a:pt x="9061450" y="0"/>
                    <a:pt x="9072880" y="11430"/>
                    <a:pt x="9072880" y="25400"/>
                  </a:cubicBezTo>
                  <a:lnTo>
                    <a:pt x="9072880" y="7828280"/>
                  </a:lnTo>
                  <a:cubicBezTo>
                    <a:pt x="9072880" y="7842250"/>
                    <a:pt x="9061450" y="7853680"/>
                    <a:pt x="9047480" y="7853680"/>
                  </a:cubicBezTo>
                  <a:lnTo>
                    <a:pt x="25400" y="7853680"/>
                  </a:lnTo>
                  <a:cubicBezTo>
                    <a:pt x="11430" y="7853680"/>
                    <a:pt x="0" y="7842250"/>
                    <a:pt x="0" y="7828280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7828280"/>
                  </a:lnTo>
                  <a:lnTo>
                    <a:pt x="25400" y="7828280"/>
                  </a:lnTo>
                  <a:lnTo>
                    <a:pt x="25400" y="7802880"/>
                  </a:lnTo>
                  <a:lnTo>
                    <a:pt x="9047480" y="7802880"/>
                  </a:lnTo>
                  <a:lnTo>
                    <a:pt x="9047480" y="7828280"/>
                  </a:lnTo>
                  <a:lnTo>
                    <a:pt x="9022080" y="7828280"/>
                  </a:lnTo>
                  <a:lnTo>
                    <a:pt x="9022080" y="25400"/>
                  </a:lnTo>
                  <a:lnTo>
                    <a:pt x="9047480" y="25400"/>
                  </a:lnTo>
                  <a:lnTo>
                    <a:pt x="9047480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C62828"/>
            </a:solidFill>
          </p:spPr>
          <p:txBody>
            <a:bodyPr/>
            <a:lstStyle/>
            <a:p>
              <a:endParaRPr lang="en-PK"/>
            </a:p>
          </p:txBody>
        </p:sp>
      </p:grpSp>
      <p:graphicFrame>
        <p:nvGraphicFramePr>
          <p:cNvPr id="14" name="Table 14"/>
          <p:cNvGraphicFramePr>
            <a:graphicFrameLocks noGrp="1"/>
          </p:cNvGraphicFramePr>
          <p:nvPr/>
        </p:nvGraphicFramePr>
        <p:xfrm>
          <a:off x="365760" y="7827264"/>
          <a:ext cx="17526000" cy="4522153"/>
        </p:xfrm>
        <a:graphic>
          <a:graphicData uri="http://schemas.openxmlformats.org/drawingml/2006/table">
            <a:tbl>
              <a:tblPr/>
              <a:tblGrid>
                <a:gridCol w="8763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763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algn="ctr">
                        <a:lnSpc>
                          <a:spcPts val="4560"/>
                        </a:lnSpc>
                        <a:defRPr/>
                      </a:pPr>
                      <a:r>
                        <a:rPr lang="en-US" sz="3800" b="1">
                          <a:solidFill>
                            <a:srgbClr val="FFFFFF"/>
                          </a:solidFill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SITE OF LESION</a:t>
                      </a:r>
                      <a:endParaRPr lang="en-US" sz="1100"/>
                    </a:p>
                  </a:txBody>
                  <a:tcPr marT="91440" marB="9144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1B3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4560"/>
                        </a:lnSpc>
                        <a:defRPr/>
                      </a:pPr>
                      <a:r>
                        <a:rPr lang="en-US" sz="3800" b="1">
                          <a:solidFill>
                            <a:srgbClr val="FFFFFF"/>
                          </a:solidFill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RECOMMENDED TREATMENT</a:t>
                      </a:r>
                      <a:endParaRPr lang="en-US" sz="1100"/>
                    </a:p>
                  </a:txBody>
                  <a:tcPr marT="91440" marB="9144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1B3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ctr">
                        <a:lnSpc>
                          <a:spcPts val="4079"/>
                        </a:lnSpc>
                        <a:defRPr/>
                      </a:pPr>
                      <a:r>
                        <a:rPr lang="en-US" sz="3400">
                          <a:solidFill>
                            <a:srgbClr val="1A1A2E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Caecum / Ascending</a:t>
                      </a:r>
                      <a:endParaRPr lang="en-US" sz="1100"/>
                    </a:p>
                  </a:txBody>
                  <a:tcPr marT="91440" marB="9144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4079"/>
                        </a:lnSpc>
                        <a:defRPr/>
                      </a:pPr>
                      <a:r>
                        <a:rPr lang="en-US" sz="3400">
                          <a:solidFill>
                            <a:srgbClr val="1A1A2E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Emergency right hemicolectomy + anastomosis</a:t>
                      </a:r>
                      <a:endParaRPr lang="en-US" sz="1100"/>
                    </a:p>
                  </a:txBody>
                  <a:tcPr marT="91440" marB="9144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ctr">
                        <a:lnSpc>
                          <a:spcPts val="4079"/>
                        </a:lnSpc>
                        <a:defRPr/>
                      </a:pPr>
                      <a:r>
                        <a:rPr lang="en-US" sz="3400">
                          <a:solidFill>
                            <a:srgbClr val="1A1A2E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Splenic flexure</a:t>
                      </a:r>
                      <a:endParaRPr lang="en-US" sz="1100"/>
                    </a:p>
                  </a:txBody>
                  <a:tcPr marT="91440" marB="9144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4079"/>
                        </a:lnSpc>
                        <a:defRPr/>
                      </a:pPr>
                      <a:r>
                        <a:rPr lang="en-US" sz="3400">
                          <a:solidFill>
                            <a:srgbClr val="1A1A2E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Extended right hemicolectomy + anastomosis</a:t>
                      </a:r>
                      <a:endParaRPr lang="en-US" sz="1100"/>
                    </a:p>
                  </a:txBody>
                  <a:tcPr marT="91440" marB="9144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ctr">
                        <a:lnSpc>
                          <a:spcPts val="4079"/>
                        </a:lnSpc>
                        <a:defRPr/>
                      </a:pPr>
                      <a:r>
                        <a:rPr lang="en-US" sz="3400">
                          <a:solidFill>
                            <a:srgbClr val="1A1A2E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Left colon / Rectosigmoid</a:t>
                      </a:r>
                      <a:endParaRPr lang="en-US" sz="1100"/>
                    </a:p>
                  </a:txBody>
                  <a:tcPr marT="91440" marB="9144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4079"/>
                        </a:lnSpc>
                        <a:defRPr/>
                      </a:pPr>
                      <a:r>
                        <a:rPr lang="en-US" sz="3400">
                          <a:solidFill>
                            <a:srgbClr val="1A1A2E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Resection ± Hartmann's procedure</a:t>
                      </a:r>
                      <a:endParaRPr lang="en-US" sz="1100"/>
                    </a:p>
                  </a:txBody>
                  <a:tcPr marT="91440" marB="9144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ctr">
                        <a:lnSpc>
                          <a:spcPts val="4079"/>
                        </a:lnSpc>
                        <a:defRPr/>
                      </a:pPr>
                      <a:r>
                        <a:rPr lang="en-US" sz="3400">
                          <a:solidFill>
                            <a:srgbClr val="1A1A2E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Palliative / Unfit</a:t>
                      </a:r>
                      <a:endParaRPr lang="en-US" sz="1100"/>
                    </a:p>
                  </a:txBody>
                  <a:tcPr marT="91440" marB="9144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4079"/>
                        </a:lnSpc>
                        <a:defRPr/>
                      </a:pPr>
                      <a:r>
                        <a:rPr lang="en-US" sz="3400">
                          <a:solidFill>
                            <a:srgbClr val="1A1A2E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Self-expanding metal stent (80–90%)</a:t>
                      </a:r>
                      <a:endParaRPr lang="en-US" sz="1100"/>
                    </a:p>
                  </a:txBody>
                  <a:tcPr marT="91440" marB="9144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EF4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2697" y="-12697"/>
            <a:ext cx="18313403" cy="1525019"/>
            <a:chOff x="0" y="0"/>
            <a:chExt cx="24417871" cy="2033359"/>
          </a:xfrm>
        </p:grpSpPr>
        <p:sp>
          <p:nvSpPr>
            <p:cNvPr id="3" name="Freeform 3"/>
            <p:cNvSpPr/>
            <p:nvPr/>
          </p:nvSpPr>
          <p:spPr>
            <a:xfrm>
              <a:off x="16891" y="16891"/>
              <a:ext cx="24383999" cy="1999488"/>
            </a:xfrm>
            <a:custGeom>
              <a:avLst/>
              <a:gdLst/>
              <a:ahLst/>
              <a:cxnLst/>
              <a:rect l="l" t="t" r="r" b="b"/>
              <a:pathLst>
                <a:path w="24383999" h="1999488">
                  <a:moveTo>
                    <a:pt x="0" y="0"/>
                  </a:moveTo>
                  <a:lnTo>
                    <a:pt x="24383999" y="0"/>
                  </a:lnTo>
                  <a:lnTo>
                    <a:pt x="24383999" y="1999488"/>
                  </a:lnTo>
                  <a:lnTo>
                    <a:pt x="0" y="1999488"/>
                  </a:lnTo>
                  <a:close/>
                </a:path>
              </a:pathLst>
            </a:custGeom>
            <a:solidFill>
              <a:srgbClr val="0D1B3E"/>
            </a:solidFill>
          </p:spPr>
          <p:txBody>
            <a:bodyPr/>
            <a:lstStyle/>
            <a:p>
              <a:endParaRPr lang="en-PK"/>
            </a:p>
          </p:txBody>
        </p:sp>
        <p:sp>
          <p:nvSpPr>
            <p:cNvPr id="4" name="Freeform 4"/>
            <p:cNvSpPr/>
            <p:nvPr/>
          </p:nvSpPr>
          <p:spPr>
            <a:xfrm>
              <a:off x="0" y="0"/>
              <a:ext cx="24417782" cy="2033270"/>
            </a:xfrm>
            <a:custGeom>
              <a:avLst/>
              <a:gdLst/>
              <a:ahLst/>
              <a:cxnLst/>
              <a:rect l="l" t="t" r="r" b="b"/>
              <a:pathLst>
                <a:path w="24417782" h="2033270">
                  <a:moveTo>
                    <a:pt x="16891" y="0"/>
                  </a:moveTo>
                  <a:lnTo>
                    <a:pt x="24400890" y="0"/>
                  </a:lnTo>
                  <a:cubicBezTo>
                    <a:pt x="24410290" y="0"/>
                    <a:pt x="24417782" y="7620"/>
                    <a:pt x="24417782" y="16891"/>
                  </a:cubicBezTo>
                  <a:lnTo>
                    <a:pt x="24417782" y="2016379"/>
                  </a:lnTo>
                  <a:cubicBezTo>
                    <a:pt x="24417782" y="2025777"/>
                    <a:pt x="24410163" y="2033270"/>
                    <a:pt x="24400890" y="2033270"/>
                  </a:cubicBezTo>
                  <a:lnTo>
                    <a:pt x="16891" y="2033270"/>
                  </a:lnTo>
                  <a:cubicBezTo>
                    <a:pt x="7493" y="2033270"/>
                    <a:pt x="0" y="2025650"/>
                    <a:pt x="0" y="2016379"/>
                  </a:cubicBezTo>
                  <a:lnTo>
                    <a:pt x="0" y="16891"/>
                  </a:lnTo>
                  <a:cubicBezTo>
                    <a:pt x="0" y="7620"/>
                    <a:pt x="7620" y="0"/>
                    <a:pt x="16891" y="0"/>
                  </a:cubicBezTo>
                  <a:moveTo>
                    <a:pt x="16891" y="33909"/>
                  </a:moveTo>
                  <a:lnTo>
                    <a:pt x="16891" y="16891"/>
                  </a:lnTo>
                  <a:lnTo>
                    <a:pt x="33909" y="16891"/>
                  </a:lnTo>
                  <a:lnTo>
                    <a:pt x="33909" y="2016379"/>
                  </a:lnTo>
                  <a:lnTo>
                    <a:pt x="16891" y="2016379"/>
                  </a:lnTo>
                  <a:lnTo>
                    <a:pt x="16891" y="1999488"/>
                  </a:lnTo>
                  <a:lnTo>
                    <a:pt x="24400890" y="1999488"/>
                  </a:lnTo>
                  <a:lnTo>
                    <a:pt x="24400890" y="2016379"/>
                  </a:lnTo>
                  <a:lnTo>
                    <a:pt x="24384000" y="2016379"/>
                  </a:lnTo>
                  <a:lnTo>
                    <a:pt x="24384000" y="16891"/>
                  </a:lnTo>
                  <a:lnTo>
                    <a:pt x="24400890" y="16891"/>
                  </a:lnTo>
                  <a:lnTo>
                    <a:pt x="24400890" y="33909"/>
                  </a:lnTo>
                  <a:lnTo>
                    <a:pt x="16891" y="33909"/>
                  </a:lnTo>
                  <a:close/>
                </a:path>
              </a:pathLst>
            </a:custGeom>
            <a:solidFill>
              <a:srgbClr val="0D1B3E"/>
            </a:solidFill>
          </p:spPr>
          <p:txBody>
            <a:bodyPr/>
            <a:lstStyle/>
            <a:p>
              <a:endParaRPr lang="en-PK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512064" y="0"/>
            <a:ext cx="17263872" cy="1499616"/>
            <a:chOff x="0" y="0"/>
            <a:chExt cx="23018496" cy="1999488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3018496" cy="1999488"/>
            </a:xfrm>
            <a:custGeom>
              <a:avLst/>
              <a:gdLst/>
              <a:ahLst/>
              <a:cxnLst/>
              <a:rect l="l" t="t" r="r" b="b"/>
              <a:pathLst>
                <a:path w="23018496" h="1999488">
                  <a:moveTo>
                    <a:pt x="0" y="0"/>
                  </a:moveTo>
                  <a:lnTo>
                    <a:pt x="23018496" y="0"/>
                  </a:lnTo>
                  <a:lnTo>
                    <a:pt x="23018496" y="1999488"/>
                  </a:lnTo>
                  <a:lnTo>
                    <a:pt x="0" y="1999488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174315" b="-174315"/>
              </a:stretch>
            </a:blipFill>
          </p:spPr>
          <p:txBody>
            <a:bodyPr/>
            <a:lstStyle/>
            <a:p>
              <a:endParaRPr lang="en-PK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19050"/>
              <a:ext cx="23018496" cy="2018538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5280"/>
                </a:lnSpc>
              </a:pPr>
              <a:r>
                <a:rPr lang="en-US" sz="4400" b="1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SURGICAL ASSESSMENT — BOWEL VIABILITY  📋</a:t>
              </a: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457200" y="1645920"/>
            <a:ext cx="17358360" cy="2891136"/>
            <a:chOff x="0" y="0"/>
            <a:chExt cx="23144480" cy="3854848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3144480" cy="3854848"/>
            </a:xfrm>
            <a:custGeom>
              <a:avLst/>
              <a:gdLst/>
              <a:ahLst/>
              <a:cxnLst/>
              <a:rect l="l" t="t" r="r" b="b"/>
              <a:pathLst>
                <a:path w="23144480" h="3854848">
                  <a:moveTo>
                    <a:pt x="0" y="0"/>
                  </a:moveTo>
                  <a:lnTo>
                    <a:pt x="23144480" y="0"/>
                  </a:lnTo>
                  <a:lnTo>
                    <a:pt x="23144480" y="3854848"/>
                  </a:lnTo>
                  <a:lnTo>
                    <a:pt x="0" y="3854848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24137" r="965" b="-107578"/>
              </a:stretch>
            </a:blipFill>
          </p:spPr>
          <p:txBody>
            <a:bodyPr/>
            <a:lstStyle/>
            <a:p>
              <a:endParaRPr lang="en-PK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19050"/>
              <a:ext cx="23144480" cy="3873898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marL="916950" lvl="1" indent="-458475" algn="l">
                <a:lnSpc>
                  <a:spcPts val="4560"/>
                </a:lnSpc>
                <a:buFont typeface="Arial"/>
                <a:buChar char="•"/>
              </a:pPr>
              <a:r>
                <a:rPr lang="en-US" sz="3800">
                  <a:solidFill>
                    <a:srgbClr val="1A1A2E"/>
                  </a:solidFill>
                  <a:latin typeface="Arial"/>
                  <a:ea typeface="Arial"/>
                  <a:cs typeface="Arial"/>
                  <a:sym typeface="Arial"/>
                </a:rPr>
                <a:t>Assess viability AFTER relieving obstruction</a:t>
              </a:r>
            </a:p>
            <a:p>
              <a:pPr marL="916950" lvl="1" indent="-458475" algn="l">
                <a:lnSpc>
                  <a:spcPts val="4560"/>
                </a:lnSpc>
                <a:buFont typeface="Arial"/>
                <a:buChar char="•"/>
              </a:pPr>
              <a:r>
                <a:rPr lang="en-US" sz="3800">
                  <a:solidFill>
                    <a:srgbClr val="1A1A2E"/>
                  </a:solidFill>
                  <a:latin typeface="Arial"/>
                  <a:ea typeface="Arial"/>
                  <a:cs typeface="Arial"/>
                  <a:sym typeface="Arial"/>
                </a:rPr>
                <a:t>Doubtful: hot packs × 10 min; reassess</a:t>
              </a:r>
            </a:p>
            <a:p>
              <a:pPr marL="916950" lvl="1" indent="-458475" algn="l">
                <a:lnSpc>
                  <a:spcPts val="4560"/>
                </a:lnSpc>
                <a:buFont typeface="Arial"/>
                <a:buChar char="•"/>
              </a:pPr>
              <a:r>
                <a:rPr lang="en-US" sz="3800">
                  <a:solidFill>
                    <a:srgbClr val="1A1A2E"/>
                  </a:solidFill>
                  <a:latin typeface="Arial"/>
                  <a:ea typeface="Arial"/>
                  <a:cs typeface="Arial"/>
                  <a:sym typeface="Arial"/>
                </a:rPr>
                <a:t>Uncertain → resect (unless short bowel risk)</a:t>
              </a:r>
            </a:p>
            <a:p>
              <a:pPr marL="916950" lvl="1" indent="-458475" algn="l">
                <a:lnSpc>
                  <a:spcPts val="4560"/>
                </a:lnSpc>
                <a:buFont typeface="Arial"/>
                <a:buChar char="•"/>
              </a:pPr>
              <a:r>
                <a:rPr lang="en-US" sz="3800" b="1">
                  <a:solidFill>
                    <a:srgbClr val="1565C0"/>
                  </a:solidFill>
                  <a:latin typeface="Arial Bold"/>
                  <a:ea typeface="Arial Bold"/>
                  <a:cs typeface="Arial Bold"/>
                  <a:sym typeface="Arial Bold"/>
                </a:rPr>
                <a:t>Second-look laparotomy at 24–48h if needed</a:t>
              </a:r>
            </a:p>
          </p:txBody>
        </p:sp>
      </p:grpSp>
      <p:graphicFrame>
        <p:nvGraphicFramePr>
          <p:cNvPr id="11" name="Table 11"/>
          <p:cNvGraphicFramePr>
            <a:graphicFrameLocks noGrp="1"/>
          </p:cNvGraphicFramePr>
          <p:nvPr/>
        </p:nvGraphicFramePr>
        <p:xfrm>
          <a:off x="289560" y="4537056"/>
          <a:ext cx="17526000" cy="5684955"/>
        </p:xfrm>
        <a:graphic>
          <a:graphicData uri="http://schemas.openxmlformats.org/drawingml/2006/table">
            <a:tbl>
              <a:tblPr/>
              <a:tblGrid>
                <a:gridCol w="584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4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842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983272">
                <a:tc>
                  <a:txBody>
                    <a:bodyPr/>
                    <a:lstStyle/>
                    <a:p>
                      <a:pPr algn="ctr">
                        <a:lnSpc>
                          <a:spcPts val="4560"/>
                        </a:lnSpc>
                        <a:defRPr/>
                      </a:pPr>
                      <a:r>
                        <a:rPr lang="en-US" sz="3800" b="1">
                          <a:solidFill>
                            <a:srgbClr val="FFFFFF"/>
                          </a:solidFill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PARAMETER</a:t>
                      </a:r>
                      <a:endParaRPr lang="en-US" sz="1100"/>
                    </a:p>
                  </a:txBody>
                  <a:tcPr marT="91440" marB="9144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1B3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4560"/>
                        </a:lnSpc>
                        <a:defRPr/>
                      </a:pPr>
                      <a:r>
                        <a:rPr lang="en-US" sz="3800" b="1">
                          <a:solidFill>
                            <a:srgbClr val="FFFFFF"/>
                          </a:solidFill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VIABLE BOWEL ✅</a:t>
                      </a:r>
                      <a:endParaRPr lang="en-US" sz="1100"/>
                    </a:p>
                  </a:txBody>
                  <a:tcPr marT="91440" marB="9144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7D3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4560"/>
                        </a:lnSpc>
                        <a:defRPr/>
                      </a:pPr>
                      <a:r>
                        <a:rPr lang="en-US" sz="3800" b="1">
                          <a:solidFill>
                            <a:srgbClr val="FFFFFF"/>
                          </a:solidFill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NON-VIABLE BOWEL ❌</a:t>
                      </a:r>
                      <a:endParaRPr lang="en-US" sz="1100"/>
                    </a:p>
                  </a:txBody>
                  <a:tcPr marT="91440" marB="9144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282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89227">
                <a:tc>
                  <a:txBody>
                    <a:bodyPr/>
                    <a:lstStyle/>
                    <a:p>
                      <a:pPr algn="ctr">
                        <a:lnSpc>
                          <a:spcPts val="4320"/>
                        </a:lnSpc>
                        <a:defRPr/>
                      </a:pPr>
                      <a:r>
                        <a:rPr lang="en-US" sz="3600">
                          <a:solidFill>
                            <a:srgbClr val="1A1A2E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Colour</a:t>
                      </a:r>
                      <a:endParaRPr lang="en-US" sz="1100"/>
                    </a:p>
                  </a:txBody>
                  <a:tcPr marT="91440" marB="9144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4320"/>
                        </a:lnSpc>
                        <a:defRPr/>
                      </a:pPr>
                      <a:r>
                        <a:rPr lang="en-US" sz="3600">
                          <a:solidFill>
                            <a:srgbClr val="1A1A2E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Pink — lightens on compression</a:t>
                      </a:r>
                      <a:endParaRPr lang="en-US" sz="1100"/>
                    </a:p>
                  </a:txBody>
                  <a:tcPr marT="91440" marB="9144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4320"/>
                        </a:lnSpc>
                        <a:defRPr/>
                      </a:pPr>
                      <a:r>
                        <a:rPr lang="en-US" sz="3600">
                          <a:solidFill>
                            <a:srgbClr val="1A1A2E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Dark — remains unchanged</a:t>
                      </a:r>
                      <a:endParaRPr lang="en-US" sz="1100"/>
                    </a:p>
                  </a:txBody>
                  <a:tcPr marT="91440" marB="9144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90279">
                <a:tc>
                  <a:txBody>
                    <a:bodyPr/>
                    <a:lstStyle/>
                    <a:p>
                      <a:pPr algn="ctr">
                        <a:lnSpc>
                          <a:spcPts val="4320"/>
                        </a:lnSpc>
                        <a:defRPr/>
                      </a:pPr>
                      <a:r>
                        <a:rPr lang="en-US" sz="3600">
                          <a:solidFill>
                            <a:srgbClr val="1A1A2E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Appearance</a:t>
                      </a:r>
                      <a:endParaRPr lang="en-US" sz="1100"/>
                    </a:p>
                  </a:txBody>
                  <a:tcPr marT="91440" marB="9144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4320"/>
                        </a:lnSpc>
                        <a:defRPr/>
                      </a:pPr>
                      <a:r>
                        <a:rPr lang="en-US" sz="3600">
                          <a:solidFill>
                            <a:srgbClr val="1A1A2E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Shiny and glistening</a:t>
                      </a:r>
                      <a:endParaRPr lang="en-US" sz="1100"/>
                    </a:p>
                  </a:txBody>
                  <a:tcPr marT="91440" marB="9144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4320"/>
                        </a:lnSpc>
                        <a:defRPr/>
                      </a:pPr>
                      <a:r>
                        <a:rPr lang="en-US" sz="3600">
                          <a:solidFill>
                            <a:srgbClr val="1A1A2E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Dull and lustreless</a:t>
                      </a:r>
                      <a:endParaRPr lang="en-US" sz="1100"/>
                    </a:p>
                  </a:txBody>
                  <a:tcPr marT="91440" marB="9144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34868">
                <a:tc>
                  <a:txBody>
                    <a:bodyPr/>
                    <a:lstStyle/>
                    <a:p>
                      <a:pPr algn="ctr">
                        <a:lnSpc>
                          <a:spcPts val="4320"/>
                        </a:lnSpc>
                        <a:defRPr/>
                      </a:pPr>
                      <a:r>
                        <a:rPr lang="en-US" sz="3600">
                          <a:solidFill>
                            <a:srgbClr val="1A1A2E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Wall tone</a:t>
                      </a:r>
                      <a:endParaRPr lang="en-US" sz="1100"/>
                    </a:p>
                  </a:txBody>
                  <a:tcPr marT="91440" marB="9144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4320"/>
                        </a:lnSpc>
                        <a:defRPr/>
                      </a:pPr>
                      <a:r>
                        <a:rPr lang="en-US" sz="3600">
                          <a:solidFill>
                            <a:srgbClr val="1A1A2E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Firm; intact muscle</a:t>
                      </a:r>
                      <a:endParaRPr lang="en-US" sz="1100"/>
                    </a:p>
                  </a:txBody>
                  <a:tcPr marT="91440" marB="9144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4320"/>
                        </a:lnSpc>
                        <a:defRPr/>
                      </a:pPr>
                      <a:r>
                        <a:rPr lang="en-US" sz="3600">
                          <a:solidFill>
                            <a:srgbClr val="1A1A2E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Flabby, thin, friable</a:t>
                      </a:r>
                      <a:endParaRPr lang="en-US" sz="1100"/>
                    </a:p>
                  </a:txBody>
                  <a:tcPr marT="91440" marB="9144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87309">
                <a:tc>
                  <a:txBody>
                    <a:bodyPr/>
                    <a:lstStyle/>
                    <a:p>
                      <a:pPr algn="ctr">
                        <a:lnSpc>
                          <a:spcPts val="4320"/>
                        </a:lnSpc>
                        <a:defRPr/>
                      </a:pPr>
                      <a:r>
                        <a:rPr lang="en-US" sz="3600">
                          <a:solidFill>
                            <a:srgbClr val="1A1A2E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Peristalsis</a:t>
                      </a:r>
                      <a:endParaRPr lang="en-US" sz="1100"/>
                    </a:p>
                  </a:txBody>
                  <a:tcPr marT="91440" marB="9144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4320"/>
                        </a:lnSpc>
                        <a:defRPr/>
                      </a:pPr>
                      <a:r>
                        <a:rPr lang="en-US" sz="3600">
                          <a:solidFill>
                            <a:srgbClr val="1A1A2E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Present; stimulable</a:t>
                      </a:r>
                      <a:endParaRPr lang="en-US" sz="1100"/>
                    </a:p>
                  </a:txBody>
                  <a:tcPr marT="91440" marB="9144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4320"/>
                        </a:lnSpc>
                        <a:defRPr/>
                      </a:pPr>
                      <a:r>
                        <a:rPr lang="en-US" sz="3600">
                          <a:solidFill>
                            <a:srgbClr val="1A1A2E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Absent — no movement</a:t>
                      </a:r>
                      <a:endParaRPr lang="en-US" sz="1100"/>
                    </a:p>
                  </a:txBody>
                  <a:tcPr marT="91440" marB="9144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EF4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2697" y="-12697"/>
            <a:ext cx="18313403" cy="1525019"/>
            <a:chOff x="0" y="0"/>
            <a:chExt cx="24417871" cy="2033359"/>
          </a:xfrm>
        </p:grpSpPr>
        <p:sp>
          <p:nvSpPr>
            <p:cNvPr id="3" name="Freeform 3"/>
            <p:cNvSpPr/>
            <p:nvPr/>
          </p:nvSpPr>
          <p:spPr>
            <a:xfrm>
              <a:off x="16891" y="16891"/>
              <a:ext cx="24383999" cy="1999488"/>
            </a:xfrm>
            <a:custGeom>
              <a:avLst/>
              <a:gdLst/>
              <a:ahLst/>
              <a:cxnLst/>
              <a:rect l="l" t="t" r="r" b="b"/>
              <a:pathLst>
                <a:path w="24383999" h="1999488">
                  <a:moveTo>
                    <a:pt x="0" y="0"/>
                  </a:moveTo>
                  <a:lnTo>
                    <a:pt x="24383999" y="0"/>
                  </a:lnTo>
                  <a:lnTo>
                    <a:pt x="24383999" y="1999488"/>
                  </a:lnTo>
                  <a:lnTo>
                    <a:pt x="0" y="1999488"/>
                  </a:lnTo>
                  <a:close/>
                </a:path>
              </a:pathLst>
            </a:custGeom>
            <a:solidFill>
              <a:srgbClr val="006064"/>
            </a:solidFill>
          </p:spPr>
          <p:txBody>
            <a:bodyPr/>
            <a:lstStyle/>
            <a:p>
              <a:endParaRPr lang="en-PK"/>
            </a:p>
          </p:txBody>
        </p:sp>
        <p:sp>
          <p:nvSpPr>
            <p:cNvPr id="4" name="Freeform 4"/>
            <p:cNvSpPr/>
            <p:nvPr/>
          </p:nvSpPr>
          <p:spPr>
            <a:xfrm>
              <a:off x="0" y="0"/>
              <a:ext cx="24417782" cy="2033270"/>
            </a:xfrm>
            <a:custGeom>
              <a:avLst/>
              <a:gdLst/>
              <a:ahLst/>
              <a:cxnLst/>
              <a:rect l="l" t="t" r="r" b="b"/>
              <a:pathLst>
                <a:path w="24417782" h="2033270">
                  <a:moveTo>
                    <a:pt x="16891" y="0"/>
                  </a:moveTo>
                  <a:lnTo>
                    <a:pt x="24400890" y="0"/>
                  </a:lnTo>
                  <a:cubicBezTo>
                    <a:pt x="24410290" y="0"/>
                    <a:pt x="24417782" y="7620"/>
                    <a:pt x="24417782" y="16891"/>
                  </a:cubicBezTo>
                  <a:lnTo>
                    <a:pt x="24417782" y="2016379"/>
                  </a:lnTo>
                  <a:cubicBezTo>
                    <a:pt x="24417782" y="2025777"/>
                    <a:pt x="24410163" y="2033270"/>
                    <a:pt x="24400890" y="2033270"/>
                  </a:cubicBezTo>
                  <a:lnTo>
                    <a:pt x="16891" y="2033270"/>
                  </a:lnTo>
                  <a:cubicBezTo>
                    <a:pt x="7493" y="2033270"/>
                    <a:pt x="0" y="2025650"/>
                    <a:pt x="0" y="2016379"/>
                  </a:cubicBezTo>
                  <a:lnTo>
                    <a:pt x="0" y="16891"/>
                  </a:lnTo>
                  <a:cubicBezTo>
                    <a:pt x="0" y="7620"/>
                    <a:pt x="7620" y="0"/>
                    <a:pt x="16891" y="0"/>
                  </a:cubicBezTo>
                  <a:moveTo>
                    <a:pt x="16891" y="33909"/>
                  </a:moveTo>
                  <a:lnTo>
                    <a:pt x="16891" y="16891"/>
                  </a:lnTo>
                  <a:lnTo>
                    <a:pt x="33909" y="16891"/>
                  </a:lnTo>
                  <a:lnTo>
                    <a:pt x="33909" y="2016379"/>
                  </a:lnTo>
                  <a:lnTo>
                    <a:pt x="16891" y="2016379"/>
                  </a:lnTo>
                  <a:lnTo>
                    <a:pt x="16891" y="1999488"/>
                  </a:lnTo>
                  <a:lnTo>
                    <a:pt x="24400890" y="1999488"/>
                  </a:lnTo>
                  <a:lnTo>
                    <a:pt x="24400890" y="2016379"/>
                  </a:lnTo>
                  <a:lnTo>
                    <a:pt x="24384000" y="2016379"/>
                  </a:lnTo>
                  <a:lnTo>
                    <a:pt x="24384000" y="16891"/>
                  </a:lnTo>
                  <a:lnTo>
                    <a:pt x="24400890" y="16891"/>
                  </a:lnTo>
                  <a:lnTo>
                    <a:pt x="24400890" y="33909"/>
                  </a:lnTo>
                  <a:lnTo>
                    <a:pt x="16891" y="33909"/>
                  </a:lnTo>
                  <a:close/>
                </a:path>
              </a:pathLst>
            </a:custGeom>
            <a:solidFill>
              <a:srgbClr val="006064"/>
            </a:solidFill>
          </p:spPr>
          <p:txBody>
            <a:bodyPr/>
            <a:lstStyle/>
            <a:p>
              <a:endParaRPr lang="en-PK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512064" y="0"/>
            <a:ext cx="17263872" cy="1499616"/>
            <a:chOff x="0" y="0"/>
            <a:chExt cx="23018496" cy="1999488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3018496" cy="1999488"/>
            </a:xfrm>
            <a:custGeom>
              <a:avLst/>
              <a:gdLst/>
              <a:ahLst/>
              <a:cxnLst/>
              <a:rect l="l" t="t" r="r" b="b"/>
              <a:pathLst>
                <a:path w="23018496" h="1999488">
                  <a:moveTo>
                    <a:pt x="0" y="0"/>
                  </a:moveTo>
                  <a:lnTo>
                    <a:pt x="23018496" y="0"/>
                  </a:lnTo>
                  <a:lnTo>
                    <a:pt x="23018496" y="1999488"/>
                  </a:lnTo>
                  <a:lnTo>
                    <a:pt x="0" y="1999488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174315" b="-174315"/>
              </a:stretch>
            </a:blipFill>
          </p:spPr>
          <p:txBody>
            <a:bodyPr/>
            <a:lstStyle/>
            <a:p>
              <a:endParaRPr lang="en-PK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19050"/>
              <a:ext cx="23018496" cy="2018538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5280"/>
                </a:lnSpc>
              </a:pPr>
              <a:r>
                <a:rPr lang="en-US" sz="4400" b="1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ADYNAMIC OBSTRUCTION</a:t>
              </a: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353063" y="1633223"/>
            <a:ext cx="17581883" cy="939803"/>
            <a:chOff x="0" y="0"/>
            <a:chExt cx="23442511" cy="1253071"/>
          </a:xfrm>
        </p:grpSpPr>
        <p:sp>
          <p:nvSpPr>
            <p:cNvPr id="9" name="Freeform 9"/>
            <p:cNvSpPr/>
            <p:nvPr/>
          </p:nvSpPr>
          <p:spPr>
            <a:xfrm>
              <a:off x="16891" y="16891"/>
              <a:ext cx="23408639" cy="1219200"/>
            </a:xfrm>
            <a:custGeom>
              <a:avLst/>
              <a:gdLst/>
              <a:ahLst/>
              <a:cxnLst/>
              <a:rect l="l" t="t" r="r" b="b"/>
              <a:pathLst>
                <a:path w="23408639" h="1219200">
                  <a:moveTo>
                    <a:pt x="0" y="0"/>
                  </a:moveTo>
                  <a:lnTo>
                    <a:pt x="23408639" y="0"/>
                  </a:lnTo>
                  <a:lnTo>
                    <a:pt x="23408639" y="1219200"/>
                  </a:lnTo>
                  <a:lnTo>
                    <a:pt x="0" y="1219200"/>
                  </a:lnTo>
                  <a:close/>
                </a:path>
              </a:pathLst>
            </a:custGeom>
            <a:solidFill>
              <a:srgbClr val="006064"/>
            </a:solidFill>
          </p:spPr>
          <p:txBody>
            <a:bodyPr/>
            <a:lstStyle/>
            <a:p>
              <a:endParaRPr lang="en-PK"/>
            </a:p>
          </p:txBody>
        </p:sp>
        <p:sp>
          <p:nvSpPr>
            <p:cNvPr id="10" name="Freeform 10"/>
            <p:cNvSpPr/>
            <p:nvPr/>
          </p:nvSpPr>
          <p:spPr>
            <a:xfrm>
              <a:off x="0" y="0"/>
              <a:ext cx="23442422" cy="1252984"/>
            </a:xfrm>
            <a:custGeom>
              <a:avLst/>
              <a:gdLst/>
              <a:ahLst/>
              <a:cxnLst/>
              <a:rect l="l" t="t" r="r" b="b"/>
              <a:pathLst>
                <a:path w="23442422" h="1252984">
                  <a:moveTo>
                    <a:pt x="16891" y="0"/>
                  </a:moveTo>
                  <a:lnTo>
                    <a:pt x="23425530" y="0"/>
                  </a:lnTo>
                  <a:cubicBezTo>
                    <a:pt x="23434929" y="0"/>
                    <a:pt x="23442422" y="7620"/>
                    <a:pt x="23442422" y="16891"/>
                  </a:cubicBezTo>
                  <a:lnTo>
                    <a:pt x="23442422" y="1236091"/>
                  </a:lnTo>
                  <a:cubicBezTo>
                    <a:pt x="23442422" y="1245489"/>
                    <a:pt x="23434802" y="1252982"/>
                    <a:pt x="23425530" y="1252982"/>
                  </a:cubicBezTo>
                  <a:lnTo>
                    <a:pt x="16891" y="1252982"/>
                  </a:lnTo>
                  <a:cubicBezTo>
                    <a:pt x="7620" y="1253109"/>
                    <a:pt x="0" y="1245489"/>
                    <a:pt x="0" y="1236091"/>
                  </a:cubicBezTo>
                  <a:lnTo>
                    <a:pt x="0" y="16891"/>
                  </a:lnTo>
                  <a:cubicBezTo>
                    <a:pt x="0" y="7620"/>
                    <a:pt x="7620" y="0"/>
                    <a:pt x="16891" y="0"/>
                  </a:cubicBezTo>
                  <a:moveTo>
                    <a:pt x="16891" y="33909"/>
                  </a:moveTo>
                  <a:lnTo>
                    <a:pt x="16891" y="16891"/>
                  </a:lnTo>
                  <a:lnTo>
                    <a:pt x="33909" y="16891"/>
                  </a:lnTo>
                  <a:lnTo>
                    <a:pt x="33909" y="1236091"/>
                  </a:lnTo>
                  <a:lnTo>
                    <a:pt x="16891" y="1236091"/>
                  </a:lnTo>
                  <a:lnTo>
                    <a:pt x="16891" y="1219200"/>
                  </a:lnTo>
                  <a:lnTo>
                    <a:pt x="23425530" y="1219200"/>
                  </a:lnTo>
                  <a:lnTo>
                    <a:pt x="23425530" y="1236091"/>
                  </a:lnTo>
                  <a:lnTo>
                    <a:pt x="23408639" y="1236091"/>
                  </a:lnTo>
                  <a:lnTo>
                    <a:pt x="23408639" y="16891"/>
                  </a:lnTo>
                  <a:lnTo>
                    <a:pt x="23425530" y="16891"/>
                  </a:lnTo>
                  <a:lnTo>
                    <a:pt x="23425530" y="33909"/>
                  </a:lnTo>
                  <a:lnTo>
                    <a:pt x="16891" y="33909"/>
                  </a:lnTo>
                  <a:close/>
                </a:path>
              </a:pathLst>
            </a:custGeom>
            <a:solidFill>
              <a:srgbClr val="006064"/>
            </a:solidFill>
          </p:spPr>
          <p:txBody>
            <a:bodyPr/>
            <a:lstStyle/>
            <a:p>
              <a:endParaRPr lang="en-PK"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346710" y="2541270"/>
            <a:ext cx="17594580" cy="3220212"/>
            <a:chOff x="0" y="0"/>
            <a:chExt cx="23459440" cy="4293616"/>
          </a:xfrm>
        </p:grpSpPr>
        <p:sp>
          <p:nvSpPr>
            <p:cNvPr id="12" name="Freeform 12"/>
            <p:cNvSpPr/>
            <p:nvPr/>
          </p:nvSpPr>
          <p:spPr>
            <a:xfrm>
              <a:off x="25400" y="25400"/>
              <a:ext cx="23408639" cy="4242816"/>
            </a:xfrm>
            <a:custGeom>
              <a:avLst/>
              <a:gdLst/>
              <a:ahLst/>
              <a:cxnLst/>
              <a:rect l="l" t="t" r="r" b="b"/>
              <a:pathLst>
                <a:path w="23408639" h="4242816">
                  <a:moveTo>
                    <a:pt x="0" y="0"/>
                  </a:moveTo>
                  <a:lnTo>
                    <a:pt x="23408639" y="0"/>
                  </a:lnTo>
                  <a:lnTo>
                    <a:pt x="23408639" y="4242816"/>
                  </a:lnTo>
                  <a:lnTo>
                    <a:pt x="0" y="424281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PK"/>
            </a:p>
          </p:txBody>
        </p:sp>
        <p:sp>
          <p:nvSpPr>
            <p:cNvPr id="13" name="Freeform 13"/>
            <p:cNvSpPr/>
            <p:nvPr/>
          </p:nvSpPr>
          <p:spPr>
            <a:xfrm>
              <a:off x="0" y="0"/>
              <a:ext cx="23459439" cy="4293616"/>
            </a:xfrm>
            <a:custGeom>
              <a:avLst/>
              <a:gdLst/>
              <a:ahLst/>
              <a:cxnLst/>
              <a:rect l="l" t="t" r="r" b="b"/>
              <a:pathLst>
                <a:path w="23459439" h="4293616">
                  <a:moveTo>
                    <a:pt x="25400" y="0"/>
                  </a:moveTo>
                  <a:lnTo>
                    <a:pt x="23434039" y="0"/>
                  </a:lnTo>
                  <a:cubicBezTo>
                    <a:pt x="23448009" y="0"/>
                    <a:pt x="23459439" y="11430"/>
                    <a:pt x="23459439" y="25400"/>
                  </a:cubicBezTo>
                  <a:lnTo>
                    <a:pt x="23459439" y="4268216"/>
                  </a:lnTo>
                  <a:cubicBezTo>
                    <a:pt x="23459439" y="4282186"/>
                    <a:pt x="23448009" y="4293616"/>
                    <a:pt x="23434039" y="4293616"/>
                  </a:cubicBezTo>
                  <a:lnTo>
                    <a:pt x="25400" y="4293616"/>
                  </a:lnTo>
                  <a:cubicBezTo>
                    <a:pt x="11430" y="4293616"/>
                    <a:pt x="0" y="4282186"/>
                    <a:pt x="0" y="4268216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4268216"/>
                  </a:lnTo>
                  <a:lnTo>
                    <a:pt x="25400" y="4268216"/>
                  </a:lnTo>
                  <a:lnTo>
                    <a:pt x="25400" y="4242816"/>
                  </a:lnTo>
                  <a:lnTo>
                    <a:pt x="23434039" y="4242816"/>
                  </a:lnTo>
                  <a:lnTo>
                    <a:pt x="23434039" y="4268216"/>
                  </a:lnTo>
                  <a:lnTo>
                    <a:pt x="23408639" y="4268216"/>
                  </a:lnTo>
                  <a:lnTo>
                    <a:pt x="23408639" y="25400"/>
                  </a:lnTo>
                  <a:lnTo>
                    <a:pt x="23434039" y="25400"/>
                  </a:lnTo>
                  <a:lnTo>
                    <a:pt x="23434039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006064"/>
            </a:solidFill>
          </p:spPr>
          <p:txBody>
            <a:bodyPr/>
            <a:lstStyle/>
            <a:p>
              <a:endParaRPr lang="en-PK"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621792" y="1645920"/>
            <a:ext cx="17044416" cy="914400"/>
            <a:chOff x="0" y="0"/>
            <a:chExt cx="22725888" cy="121920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22725889" cy="1219200"/>
            </a:xfrm>
            <a:custGeom>
              <a:avLst/>
              <a:gdLst/>
              <a:ahLst/>
              <a:cxnLst/>
              <a:rect l="l" t="t" r="r" b="b"/>
              <a:pathLst>
                <a:path w="22725889" h="1219200">
                  <a:moveTo>
                    <a:pt x="0" y="0"/>
                  </a:moveTo>
                  <a:lnTo>
                    <a:pt x="22725889" y="0"/>
                  </a:lnTo>
                  <a:lnTo>
                    <a:pt x="22725889" y="1219200"/>
                  </a:lnTo>
                  <a:lnTo>
                    <a:pt x="0" y="121920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313201" b="-313201"/>
              </a:stretch>
            </a:blipFill>
          </p:spPr>
          <p:txBody>
            <a:bodyPr/>
            <a:lstStyle/>
            <a:p>
              <a:endParaRPr lang="en-PK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-19050"/>
              <a:ext cx="22725888" cy="1238250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4800"/>
                </a:lnSpc>
              </a:pPr>
              <a:r>
                <a:rPr lang="en-US" sz="4000" b="1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PARALYTIC ILEUS</a:t>
              </a:r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731520" y="2743200"/>
            <a:ext cx="16824960" cy="2852928"/>
            <a:chOff x="0" y="0"/>
            <a:chExt cx="22433280" cy="3803904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22433280" cy="3803904"/>
            </a:xfrm>
            <a:custGeom>
              <a:avLst/>
              <a:gdLst/>
              <a:ahLst/>
              <a:cxnLst/>
              <a:rect l="l" t="t" r="r" b="b"/>
              <a:pathLst>
                <a:path w="22433280" h="3803904">
                  <a:moveTo>
                    <a:pt x="0" y="0"/>
                  </a:moveTo>
                  <a:lnTo>
                    <a:pt x="22433280" y="0"/>
                  </a:lnTo>
                  <a:lnTo>
                    <a:pt x="22433280" y="3803904"/>
                  </a:lnTo>
                  <a:lnTo>
                    <a:pt x="0" y="3803904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64911" b="-64911"/>
              </a:stretch>
            </a:blipFill>
          </p:spPr>
          <p:txBody>
            <a:bodyPr/>
            <a:lstStyle/>
            <a:p>
              <a:endParaRPr lang="en-PK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0" y="-38100"/>
              <a:ext cx="22433280" cy="3842004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marL="1351280" lvl="1" indent="-675640" algn="l">
                <a:lnSpc>
                  <a:spcPts val="6719"/>
                </a:lnSpc>
                <a:buFont typeface="Arial"/>
                <a:buChar char="•"/>
              </a:pPr>
              <a:r>
                <a:rPr lang="en-US" sz="5599">
                  <a:solidFill>
                    <a:srgbClr val="1A1A2E"/>
                  </a:solidFill>
                  <a:latin typeface="Arial"/>
                  <a:ea typeface="Arial"/>
                  <a:cs typeface="Arial"/>
                  <a:sym typeface="Arial"/>
                </a:rPr>
                <a:t>Causes: post-op, sepsis, metabolic, reflex</a:t>
              </a:r>
            </a:p>
            <a:p>
              <a:pPr marL="1351280" lvl="1" indent="-675640" algn="l">
                <a:lnSpc>
                  <a:spcPts val="6719"/>
                </a:lnSpc>
                <a:buFont typeface="Arial"/>
                <a:buChar char="•"/>
              </a:pPr>
              <a:r>
                <a:rPr lang="en-US" sz="5599">
                  <a:solidFill>
                    <a:srgbClr val="1A1A2E"/>
                  </a:solidFill>
                  <a:latin typeface="Arial"/>
                  <a:ea typeface="Arial"/>
                  <a:cs typeface="Arial"/>
                  <a:sym typeface="Arial"/>
                </a:rPr>
                <a:t>Normal if resolves within 72 h post-operatively</a:t>
              </a:r>
            </a:p>
            <a:p>
              <a:pPr marL="1351280" lvl="1" indent="-675640" algn="l">
                <a:lnSpc>
                  <a:spcPts val="6719"/>
                </a:lnSpc>
                <a:buFont typeface="Arial"/>
                <a:buChar char="•"/>
              </a:pPr>
              <a:r>
                <a:rPr lang="en-US" sz="5599" b="1">
                  <a:solidFill>
                    <a:srgbClr val="006064"/>
                  </a:solidFill>
                  <a:latin typeface="Arial Bold"/>
                  <a:ea typeface="Arial Bold"/>
                  <a:cs typeface="Arial Bold"/>
                  <a:sym typeface="Arial Bold"/>
                </a:rPr>
                <a:t>Silent abdomen; no colic; NGT + IV fluids</a:t>
              </a:r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353063" y="5802887"/>
            <a:ext cx="17581883" cy="939803"/>
            <a:chOff x="0" y="0"/>
            <a:chExt cx="23442511" cy="1253071"/>
          </a:xfrm>
        </p:grpSpPr>
        <p:sp>
          <p:nvSpPr>
            <p:cNvPr id="21" name="Freeform 21"/>
            <p:cNvSpPr/>
            <p:nvPr/>
          </p:nvSpPr>
          <p:spPr>
            <a:xfrm>
              <a:off x="16891" y="16891"/>
              <a:ext cx="23408639" cy="1219200"/>
            </a:xfrm>
            <a:custGeom>
              <a:avLst/>
              <a:gdLst/>
              <a:ahLst/>
              <a:cxnLst/>
              <a:rect l="l" t="t" r="r" b="b"/>
              <a:pathLst>
                <a:path w="23408639" h="1219200">
                  <a:moveTo>
                    <a:pt x="0" y="0"/>
                  </a:moveTo>
                  <a:lnTo>
                    <a:pt x="23408639" y="0"/>
                  </a:lnTo>
                  <a:lnTo>
                    <a:pt x="23408639" y="1219200"/>
                  </a:lnTo>
                  <a:lnTo>
                    <a:pt x="0" y="1219200"/>
                  </a:lnTo>
                  <a:close/>
                </a:path>
              </a:pathLst>
            </a:custGeom>
            <a:solidFill>
              <a:srgbClr val="5D4037"/>
            </a:solidFill>
          </p:spPr>
          <p:txBody>
            <a:bodyPr/>
            <a:lstStyle/>
            <a:p>
              <a:endParaRPr lang="en-PK"/>
            </a:p>
          </p:txBody>
        </p:sp>
        <p:sp>
          <p:nvSpPr>
            <p:cNvPr id="22" name="Freeform 22"/>
            <p:cNvSpPr/>
            <p:nvPr/>
          </p:nvSpPr>
          <p:spPr>
            <a:xfrm>
              <a:off x="0" y="0"/>
              <a:ext cx="23442422" cy="1252984"/>
            </a:xfrm>
            <a:custGeom>
              <a:avLst/>
              <a:gdLst/>
              <a:ahLst/>
              <a:cxnLst/>
              <a:rect l="l" t="t" r="r" b="b"/>
              <a:pathLst>
                <a:path w="23442422" h="1252984">
                  <a:moveTo>
                    <a:pt x="16891" y="0"/>
                  </a:moveTo>
                  <a:lnTo>
                    <a:pt x="23425530" y="0"/>
                  </a:lnTo>
                  <a:cubicBezTo>
                    <a:pt x="23434929" y="0"/>
                    <a:pt x="23442422" y="7620"/>
                    <a:pt x="23442422" y="16891"/>
                  </a:cubicBezTo>
                  <a:lnTo>
                    <a:pt x="23442422" y="1236091"/>
                  </a:lnTo>
                  <a:cubicBezTo>
                    <a:pt x="23442422" y="1245489"/>
                    <a:pt x="23434802" y="1252982"/>
                    <a:pt x="23425530" y="1252982"/>
                  </a:cubicBezTo>
                  <a:lnTo>
                    <a:pt x="16891" y="1252982"/>
                  </a:lnTo>
                  <a:cubicBezTo>
                    <a:pt x="7620" y="1253109"/>
                    <a:pt x="0" y="1245489"/>
                    <a:pt x="0" y="1236091"/>
                  </a:cubicBezTo>
                  <a:lnTo>
                    <a:pt x="0" y="16891"/>
                  </a:lnTo>
                  <a:cubicBezTo>
                    <a:pt x="0" y="7620"/>
                    <a:pt x="7620" y="0"/>
                    <a:pt x="16891" y="0"/>
                  </a:cubicBezTo>
                  <a:moveTo>
                    <a:pt x="16891" y="33909"/>
                  </a:moveTo>
                  <a:lnTo>
                    <a:pt x="16891" y="16891"/>
                  </a:lnTo>
                  <a:lnTo>
                    <a:pt x="33909" y="16891"/>
                  </a:lnTo>
                  <a:lnTo>
                    <a:pt x="33909" y="1236091"/>
                  </a:lnTo>
                  <a:lnTo>
                    <a:pt x="16891" y="1236091"/>
                  </a:lnTo>
                  <a:lnTo>
                    <a:pt x="16891" y="1219200"/>
                  </a:lnTo>
                  <a:lnTo>
                    <a:pt x="23425530" y="1219200"/>
                  </a:lnTo>
                  <a:lnTo>
                    <a:pt x="23425530" y="1236091"/>
                  </a:lnTo>
                  <a:lnTo>
                    <a:pt x="23408639" y="1236091"/>
                  </a:lnTo>
                  <a:lnTo>
                    <a:pt x="23408639" y="16891"/>
                  </a:lnTo>
                  <a:lnTo>
                    <a:pt x="23425530" y="16891"/>
                  </a:lnTo>
                  <a:lnTo>
                    <a:pt x="23425530" y="33909"/>
                  </a:lnTo>
                  <a:lnTo>
                    <a:pt x="16891" y="33909"/>
                  </a:lnTo>
                  <a:close/>
                </a:path>
              </a:pathLst>
            </a:custGeom>
            <a:solidFill>
              <a:srgbClr val="5D4037"/>
            </a:solidFill>
          </p:spPr>
          <p:txBody>
            <a:bodyPr/>
            <a:lstStyle/>
            <a:p>
              <a:endParaRPr lang="en-PK"/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346710" y="6710934"/>
            <a:ext cx="17594580" cy="3220212"/>
            <a:chOff x="0" y="0"/>
            <a:chExt cx="23459440" cy="4293616"/>
          </a:xfrm>
        </p:grpSpPr>
        <p:sp>
          <p:nvSpPr>
            <p:cNvPr id="24" name="Freeform 24"/>
            <p:cNvSpPr/>
            <p:nvPr/>
          </p:nvSpPr>
          <p:spPr>
            <a:xfrm>
              <a:off x="25400" y="25400"/>
              <a:ext cx="23408639" cy="4242816"/>
            </a:xfrm>
            <a:custGeom>
              <a:avLst/>
              <a:gdLst/>
              <a:ahLst/>
              <a:cxnLst/>
              <a:rect l="l" t="t" r="r" b="b"/>
              <a:pathLst>
                <a:path w="23408639" h="4242816">
                  <a:moveTo>
                    <a:pt x="0" y="0"/>
                  </a:moveTo>
                  <a:lnTo>
                    <a:pt x="23408639" y="0"/>
                  </a:lnTo>
                  <a:lnTo>
                    <a:pt x="23408639" y="4242816"/>
                  </a:lnTo>
                  <a:lnTo>
                    <a:pt x="0" y="424281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PK"/>
            </a:p>
          </p:txBody>
        </p:sp>
        <p:sp>
          <p:nvSpPr>
            <p:cNvPr id="25" name="Freeform 25"/>
            <p:cNvSpPr/>
            <p:nvPr/>
          </p:nvSpPr>
          <p:spPr>
            <a:xfrm>
              <a:off x="0" y="0"/>
              <a:ext cx="23459439" cy="4293616"/>
            </a:xfrm>
            <a:custGeom>
              <a:avLst/>
              <a:gdLst/>
              <a:ahLst/>
              <a:cxnLst/>
              <a:rect l="l" t="t" r="r" b="b"/>
              <a:pathLst>
                <a:path w="23459439" h="4293616">
                  <a:moveTo>
                    <a:pt x="25400" y="0"/>
                  </a:moveTo>
                  <a:lnTo>
                    <a:pt x="23434039" y="0"/>
                  </a:lnTo>
                  <a:cubicBezTo>
                    <a:pt x="23448009" y="0"/>
                    <a:pt x="23459439" y="11430"/>
                    <a:pt x="23459439" y="25400"/>
                  </a:cubicBezTo>
                  <a:lnTo>
                    <a:pt x="23459439" y="4268216"/>
                  </a:lnTo>
                  <a:cubicBezTo>
                    <a:pt x="23459439" y="4282186"/>
                    <a:pt x="23448009" y="4293616"/>
                    <a:pt x="23434039" y="4293616"/>
                  </a:cubicBezTo>
                  <a:lnTo>
                    <a:pt x="25400" y="4293616"/>
                  </a:lnTo>
                  <a:cubicBezTo>
                    <a:pt x="11430" y="4293616"/>
                    <a:pt x="0" y="4282186"/>
                    <a:pt x="0" y="4268216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4268216"/>
                  </a:lnTo>
                  <a:lnTo>
                    <a:pt x="25400" y="4268216"/>
                  </a:lnTo>
                  <a:lnTo>
                    <a:pt x="25400" y="4242816"/>
                  </a:lnTo>
                  <a:lnTo>
                    <a:pt x="23434039" y="4242816"/>
                  </a:lnTo>
                  <a:lnTo>
                    <a:pt x="23434039" y="4268216"/>
                  </a:lnTo>
                  <a:lnTo>
                    <a:pt x="23408639" y="4268216"/>
                  </a:lnTo>
                  <a:lnTo>
                    <a:pt x="23408639" y="25400"/>
                  </a:lnTo>
                  <a:lnTo>
                    <a:pt x="23434039" y="25400"/>
                  </a:lnTo>
                  <a:lnTo>
                    <a:pt x="23434039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5D4037"/>
            </a:solidFill>
          </p:spPr>
          <p:txBody>
            <a:bodyPr/>
            <a:lstStyle/>
            <a:p>
              <a:endParaRPr lang="en-PK"/>
            </a:p>
          </p:txBody>
        </p:sp>
      </p:grpSp>
      <p:grpSp>
        <p:nvGrpSpPr>
          <p:cNvPr id="26" name="Group 26"/>
          <p:cNvGrpSpPr/>
          <p:nvPr/>
        </p:nvGrpSpPr>
        <p:grpSpPr>
          <a:xfrm>
            <a:off x="621792" y="5815584"/>
            <a:ext cx="17044416" cy="914400"/>
            <a:chOff x="0" y="0"/>
            <a:chExt cx="22725888" cy="1219200"/>
          </a:xfrm>
        </p:grpSpPr>
        <p:sp>
          <p:nvSpPr>
            <p:cNvPr id="27" name="Freeform 27"/>
            <p:cNvSpPr/>
            <p:nvPr/>
          </p:nvSpPr>
          <p:spPr>
            <a:xfrm>
              <a:off x="0" y="0"/>
              <a:ext cx="22725889" cy="1219200"/>
            </a:xfrm>
            <a:custGeom>
              <a:avLst/>
              <a:gdLst/>
              <a:ahLst/>
              <a:cxnLst/>
              <a:rect l="l" t="t" r="r" b="b"/>
              <a:pathLst>
                <a:path w="22725889" h="1219200">
                  <a:moveTo>
                    <a:pt x="0" y="0"/>
                  </a:moveTo>
                  <a:lnTo>
                    <a:pt x="22725889" y="0"/>
                  </a:lnTo>
                  <a:lnTo>
                    <a:pt x="22725889" y="1219200"/>
                  </a:lnTo>
                  <a:lnTo>
                    <a:pt x="0" y="121920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313201" b="-313201"/>
              </a:stretch>
            </a:blipFill>
          </p:spPr>
          <p:txBody>
            <a:bodyPr/>
            <a:lstStyle/>
            <a:p>
              <a:endParaRPr lang="en-PK"/>
            </a:p>
          </p:txBody>
        </p:sp>
        <p:sp>
          <p:nvSpPr>
            <p:cNvPr id="28" name="TextBox 28"/>
            <p:cNvSpPr txBox="1"/>
            <p:nvPr/>
          </p:nvSpPr>
          <p:spPr>
            <a:xfrm>
              <a:off x="0" y="-19050"/>
              <a:ext cx="22725888" cy="1238250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4800"/>
                </a:lnSpc>
              </a:pPr>
              <a:r>
                <a:rPr lang="en-US" sz="4000" b="1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OGILVIE'S PSEUDO-OBSTRUCTION</a:t>
              </a:r>
            </a:p>
          </p:txBody>
        </p:sp>
      </p:grpSp>
      <p:grpSp>
        <p:nvGrpSpPr>
          <p:cNvPr id="29" name="Group 29"/>
          <p:cNvGrpSpPr/>
          <p:nvPr/>
        </p:nvGrpSpPr>
        <p:grpSpPr>
          <a:xfrm>
            <a:off x="731520" y="6912864"/>
            <a:ext cx="16824960" cy="2852928"/>
            <a:chOff x="0" y="0"/>
            <a:chExt cx="22433280" cy="3803904"/>
          </a:xfrm>
        </p:grpSpPr>
        <p:sp>
          <p:nvSpPr>
            <p:cNvPr id="30" name="Freeform 30"/>
            <p:cNvSpPr/>
            <p:nvPr/>
          </p:nvSpPr>
          <p:spPr>
            <a:xfrm>
              <a:off x="0" y="0"/>
              <a:ext cx="22433280" cy="3803904"/>
            </a:xfrm>
            <a:custGeom>
              <a:avLst/>
              <a:gdLst/>
              <a:ahLst/>
              <a:cxnLst/>
              <a:rect l="l" t="t" r="r" b="b"/>
              <a:pathLst>
                <a:path w="22433280" h="3803904">
                  <a:moveTo>
                    <a:pt x="0" y="0"/>
                  </a:moveTo>
                  <a:lnTo>
                    <a:pt x="22433280" y="0"/>
                  </a:lnTo>
                  <a:lnTo>
                    <a:pt x="22433280" y="3803904"/>
                  </a:lnTo>
                  <a:lnTo>
                    <a:pt x="0" y="3803904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64911" b="-64911"/>
              </a:stretch>
            </a:blipFill>
          </p:spPr>
          <p:txBody>
            <a:bodyPr/>
            <a:lstStyle/>
            <a:p>
              <a:endParaRPr lang="en-PK"/>
            </a:p>
          </p:txBody>
        </p:sp>
        <p:sp>
          <p:nvSpPr>
            <p:cNvPr id="31" name="TextBox 31"/>
            <p:cNvSpPr txBox="1"/>
            <p:nvPr/>
          </p:nvSpPr>
          <p:spPr>
            <a:xfrm>
              <a:off x="0" y="-38100"/>
              <a:ext cx="22433280" cy="3842004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marL="1351280" lvl="1" indent="-675640" algn="l">
                <a:lnSpc>
                  <a:spcPts val="6719"/>
                </a:lnSpc>
                <a:buFont typeface="Arial"/>
                <a:buChar char="•"/>
              </a:pPr>
              <a:r>
                <a:rPr lang="en-US" sz="5599">
                  <a:solidFill>
                    <a:srgbClr val="1A1A2E"/>
                  </a:solidFill>
                  <a:latin typeface="Arial"/>
                  <a:ea typeface="Arial"/>
                  <a:cs typeface="Arial"/>
                  <a:sym typeface="Arial"/>
                </a:rPr>
                <a:t>Acute colonic dilation; no mechanical cause</a:t>
              </a:r>
            </a:p>
            <a:p>
              <a:pPr marL="1351280" lvl="1" indent="-675640" algn="l">
                <a:lnSpc>
                  <a:spcPts val="6719"/>
                </a:lnSpc>
                <a:buFont typeface="Arial"/>
                <a:buChar char="•"/>
              </a:pPr>
              <a:r>
                <a:rPr lang="en-US" sz="5599">
                  <a:solidFill>
                    <a:srgbClr val="1A1A2E"/>
                  </a:solidFill>
                  <a:latin typeface="Arial"/>
                  <a:ea typeface="Arial"/>
                  <a:cs typeface="Arial"/>
                  <a:sym typeface="Arial"/>
                </a:rPr>
                <a:t>Caecal distension → risk of perforation</a:t>
              </a:r>
            </a:p>
            <a:p>
              <a:pPr marL="1351280" lvl="1" indent="-675640" algn="l">
                <a:lnSpc>
                  <a:spcPts val="6719"/>
                </a:lnSpc>
                <a:buFont typeface="Arial"/>
                <a:buChar char="•"/>
              </a:pPr>
              <a:r>
                <a:rPr lang="en-US" sz="5599" b="1">
                  <a:solidFill>
                    <a:srgbClr val="006064"/>
                  </a:solidFill>
                  <a:latin typeface="Arial Bold"/>
                  <a:ea typeface="Arial Bold"/>
                  <a:cs typeface="Arial Bold"/>
                  <a:sym typeface="Arial Bold"/>
                </a:rPr>
                <a:t>Colonoscopic decompression first-line Rx</a:t>
              </a:r>
            </a:p>
          </p:txBody>
        </p:sp>
      </p:grp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EF4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2697" y="-12697"/>
            <a:ext cx="18313403" cy="1525019"/>
            <a:chOff x="0" y="0"/>
            <a:chExt cx="24417871" cy="2033359"/>
          </a:xfrm>
        </p:grpSpPr>
        <p:sp>
          <p:nvSpPr>
            <p:cNvPr id="3" name="Freeform 3"/>
            <p:cNvSpPr/>
            <p:nvPr/>
          </p:nvSpPr>
          <p:spPr>
            <a:xfrm>
              <a:off x="16891" y="16891"/>
              <a:ext cx="24383999" cy="1999488"/>
            </a:xfrm>
            <a:custGeom>
              <a:avLst/>
              <a:gdLst/>
              <a:ahLst/>
              <a:cxnLst/>
              <a:rect l="l" t="t" r="r" b="b"/>
              <a:pathLst>
                <a:path w="24383999" h="1999488">
                  <a:moveTo>
                    <a:pt x="0" y="0"/>
                  </a:moveTo>
                  <a:lnTo>
                    <a:pt x="24383999" y="0"/>
                  </a:lnTo>
                  <a:lnTo>
                    <a:pt x="24383999" y="1999488"/>
                  </a:lnTo>
                  <a:lnTo>
                    <a:pt x="0" y="1999488"/>
                  </a:lnTo>
                  <a:close/>
                </a:path>
              </a:pathLst>
            </a:custGeom>
            <a:solidFill>
              <a:srgbClr val="0D1B3E"/>
            </a:solidFill>
          </p:spPr>
          <p:txBody>
            <a:bodyPr/>
            <a:lstStyle/>
            <a:p>
              <a:endParaRPr lang="en-PK"/>
            </a:p>
          </p:txBody>
        </p:sp>
        <p:sp>
          <p:nvSpPr>
            <p:cNvPr id="4" name="Freeform 4"/>
            <p:cNvSpPr/>
            <p:nvPr/>
          </p:nvSpPr>
          <p:spPr>
            <a:xfrm>
              <a:off x="0" y="0"/>
              <a:ext cx="24417782" cy="2033270"/>
            </a:xfrm>
            <a:custGeom>
              <a:avLst/>
              <a:gdLst/>
              <a:ahLst/>
              <a:cxnLst/>
              <a:rect l="l" t="t" r="r" b="b"/>
              <a:pathLst>
                <a:path w="24417782" h="2033270">
                  <a:moveTo>
                    <a:pt x="16891" y="0"/>
                  </a:moveTo>
                  <a:lnTo>
                    <a:pt x="24400890" y="0"/>
                  </a:lnTo>
                  <a:cubicBezTo>
                    <a:pt x="24410290" y="0"/>
                    <a:pt x="24417782" y="7620"/>
                    <a:pt x="24417782" y="16891"/>
                  </a:cubicBezTo>
                  <a:lnTo>
                    <a:pt x="24417782" y="2016379"/>
                  </a:lnTo>
                  <a:cubicBezTo>
                    <a:pt x="24417782" y="2025777"/>
                    <a:pt x="24410163" y="2033270"/>
                    <a:pt x="24400890" y="2033270"/>
                  </a:cubicBezTo>
                  <a:lnTo>
                    <a:pt x="16891" y="2033270"/>
                  </a:lnTo>
                  <a:cubicBezTo>
                    <a:pt x="7493" y="2033270"/>
                    <a:pt x="0" y="2025650"/>
                    <a:pt x="0" y="2016379"/>
                  </a:cubicBezTo>
                  <a:lnTo>
                    <a:pt x="0" y="16891"/>
                  </a:lnTo>
                  <a:cubicBezTo>
                    <a:pt x="0" y="7620"/>
                    <a:pt x="7620" y="0"/>
                    <a:pt x="16891" y="0"/>
                  </a:cubicBezTo>
                  <a:moveTo>
                    <a:pt x="16891" y="33909"/>
                  </a:moveTo>
                  <a:lnTo>
                    <a:pt x="16891" y="16891"/>
                  </a:lnTo>
                  <a:lnTo>
                    <a:pt x="33909" y="16891"/>
                  </a:lnTo>
                  <a:lnTo>
                    <a:pt x="33909" y="2016379"/>
                  </a:lnTo>
                  <a:lnTo>
                    <a:pt x="16891" y="2016379"/>
                  </a:lnTo>
                  <a:lnTo>
                    <a:pt x="16891" y="1999488"/>
                  </a:lnTo>
                  <a:lnTo>
                    <a:pt x="24400890" y="1999488"/>
                  </a:lnTo>
                  <a:lnTo>
                    <a:pt x="24400890" y="2016379"/>
                  </a:lnTo>
                  <a:lnTo>
                    <a:pt x="24384000" y="2016379"/>
                  </a:lnTo>
                  <a:lnTo>
                    <a:pt x="24384000" y="16891"/>
                  </a:lnTo>
                  <a:lnTo>
                    <a:pt x="24400890" y="16891"/>
                  </a:lnTo>
                  <a:lnTo>
                    <a:pt x="24400890" y="33909"/>
                  </a:lnTo>
                  <a:lnTo>
                    <a:pt x="16891" y="33909"/>
                  </a:lnTo>
                  <a:close/>
                </a:path>
              </a:pathLst>
            </a:custGeom>
            <a:solidFill>
              <a:srgbClr val="0D1B3E"/>
            </a:solidFill>
          </p:spPr>
          <p:txBody>
            <a:bodyPr/>
            <a:lstStyle/>
            <a:p>
              <a:endParaRPr lang="en-PK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512064" y="0"/>
            <a:ext cx="17263872" cy="1499616"/>
            <a:chOff x="0" y="0"/>
            <a:chExt cx="23018496" cy="1999488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3018496" cy="1999488"/>
            </a:xfrm>
            <a:custGeom>
              <a:avLst/>
              <a:gdLst/>
              <a:ahLst/>
              <a:cxnLst/>
              <a:rect l="l" t="t" r="r" b="b"/>
              <a:pathLst>
                <a:path w="23018496" h="1999488">
                  <a:moveTo>
                    <a:pt x="0" y="0"/>
                  </a:moveTo>
                  <a:lnTo>
                    <a:pt x="23018496" y="0"/>
                  </a:lnTo>
                  <a:lnTo>
                    <a:pt x="23018496" y="1999488"/>
                  </a:lnTo>
                  <a:lnTo>
                    <a:pt x="0" y="1999488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174315" b="-174315"/>
              </a:stretch>
            </a:blipFill>
          </p:spPr>
          <p:txBody>
            <a:bodyPr/>
            <a:lstStyle/>
            <a:p>
              <a:endParaRPr lang="en-PK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19050"/>
              <a:ext cx="23018496" cy="2018538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5280"/>
                </a:lnSpc>
              </a:pPr>
              <a:r>
                <a:rPr lang="en-US" sz="4400" b="1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COMPLICATIONS</a:t>
              </a:r>
            </a:p>
          </p:txBody>
        </p:sp>
      </p:grpSp>
      <p:graphicFrame>
        <p:nvGraphicFramePr>
          <p:cNvPr id="8" name="Table 8"/>
          <p:cNvGraphicFramePr>
            <a:graphicFrameLocks noGrp="1"/>
          </p:cNvGraphicFramePr>
          <p:nvPr/>
        </p:nvGraphicFramePr>
        <p:xfrm>
          <a:off x="365760" y="1645920"/>
          <a:ext cx="17526000" cy="7823200"/>
        </p:xfrm>
        <a:graphic>
          <a:graphicData uri="http://schemas.openxmlformats.org/drawingml/2006/table">
            <a:tbl>
              <a:tblPr/>
              <a:tblGrid>
                <a:gridCol w="8763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763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117600">
                <a:tc>
                  <a:txBody>
                    <a:bodyPr/>
                    <a:lstStyle/>
                    <a:p>
                      <a:pPr algn="ctr">
                        <a:lnSpc>
                          <a:spcPts val="4560"/>
                        </a:lnSpc>
                        <a:defRPr/>
                      </a:pPr>
                      <a:r>
                        <a:rPr lang="en-US" sz="3800" b="1">
                          <a:solidFill>
                            <a:srgbClr val="FFFFFF"/>
                          </a:solidFill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DISEASE COMPLICATIONS</a:t>
                      </a:r>
                      <a:endParaRPr lang="en-US" sz="1100"/>
                    </a:p>
                  </a:txBody>
                  <a:tcPr marT="91440" marB="9144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282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4560"/>
                        </a:lnSpc>
                        <a:defRPr/>
                      </a:pPr>
                      <a:r>
                        <a:rPr lang="en-US" sz="3800" b="1">
                          <a:solidFill>
                            <a:srgbClr val="FFFFFF"/>
                          </a:solidFill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TREATMENT / SURGICAL COMPLICATIONS</a:t>
                      </a:r>
                      <a:endParaRPr lang="en-US" sz="1100"/>
                    </a:p>
                  </a:txBody>
                  <a:tcPr marT="91440" marB="9144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65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17600">
                <a:tc>
                  <a:txBody>
                    <a:bodyPr/>
                    <a:lstStyle/>
                    <a:p>
                      <a:pPr algn="ctr">
                        <a:lnSpc>
                          <a:spcPts val="4320"/>
                        </a:lnSpc>
                        <a:defRPr/>
                      </a:pPr>
                      <a:r>
                        <a:rPr lang="en-US" sz="3600">
                          <a:solidFill>
                            <a:srgbClr val="1A1A2E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Dehydration &amp; electrolyte loss</a:t>
                      </a:r>
                      <a:endParaRPr lang="en-US" sz="1100"/>
                    </a:p>
                  </a:txBody>
                  <a:tcPr marT="91440" marB="9144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4320"/>
                        </a:lnSpc>
                        <a:defRPr/>
                      </a:pPr>
                      <a:r>
                        <a:rPr lang="en-US" sz="3600">
                          <a:solidFill>
                            <a:srgbClr val="1A1A2E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Wound infection / anastomotic leak</a:t>
                      </a:r>
                      <a:endParaRPr lang="en-US" sz="1100"/>
                    </a:p>
                  </a:txBody>
                  <a:tcPr marT="91440" marB="9144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17600">
                <a:tc>
                  <a:txBody>
                    <a:bodyPr/>
                    <a:lstStyle/>
                    <a:p>
                      <a:pPr algn="ctr">
                        <a:lnSpc>
                          <a:spcPts val="4320"/>
                        </a:lnSpc>
                        <a:defRPr/>
                      </a:pPr>
                      <a:r>
                        <a:rPr lang="en-US" sz="3600">
                          <a:solidFill>
                            <a:srgbClr val="1A1A2E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Strangulation &amp; bowel gangrene</a:t>
                      </a:r>
                      <a:endParaRPr lang="en-US" sz="1100"/>
                    </a:p>
                  </a:txBody>
                  <a:tcPr marT="91440" marB="9144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4320"/>
                        </a:lnSpc>
                        <a:defRPr/>
                      </a:pPr>
                      <a:r>
                        <a:rPr lang="en-US" sz="3600">
                          <a:solidFill>
                            <a:srgbClr val="1A1A2E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Short bowel syndrome</a:t>
                      </a:r>
                      <a:endParaRPr lang="en-US" sz="1100"/>
                    </a:p>
                  </a:txBody>
                  <a:tcPr marT="91440" marB="9144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17600">
                <a:tc>
                  <a:txBody>
                    <a:bodyPr/>
                    <a:lstStyle/>
                    <a:p>
                      <a:pPr algn="ctr">
                        <a:lnSpc>
                          <a:spcPts val="4320"/>
                        </a:lnSpc>
                        <a:defRPr/>
                      </a:pPr>
                      <a:r>
                        <a:rPr lang="en-US" sz="3600">
                          <a:solidFill>
                            <a:srgbClr val="1A1A2E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Intestinal perforation &amp; peritonitis</a:t>
                      </a:r>
                      <a:endParaRPr lang="en-US" sz="1100"/>
                    </a:p>
                  </a:txBody>
                  <a:tcPr marT="91440" marB="9144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4320"/>
                        </a:lnSpc>
                        <a:defRPr/>
                      </a:pPr>
                      <a:r>
                        <a:rPr lang="en-US" sz="3600">
                          <a:solidFill>
                            <a:srgbClr val="1A1A2E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Recurrent adhesive SBO</a:t>
                      </a:r>
                      <a:endParaRPr lang="en-US" sz="1100"/>
                    </a:p>
                  </a:txBody>
                  <a:tcPr marT="91440" marB="9144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117600">
                <a:tc>
                  <a:txBody>
                    <a:bodyPr/>
                    <a:lstStyle/>
                    <a:p>
                      <a:pPr algn="ctr">
                        <a:lnSpc>
                          <a:spcPts val="4320"/>
                        </a:lnSpc>
                        <a:defRPr/>
                      </a:pPr>
                      <a:r>
                        <a:rPr lang="en-US" sz="3600">
                          <a:solidFill>
                            <a:srgbClr val="1A1A2E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Septicaemia &amp; multi-organ failure</a:t>
                      </a:r>
                      <a:endParaRPr lang="en-US" sz="1100"/>
                    </a:p>
                  </a:txBody>
                  <a:tcPr marT="91440" marB="9144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4320"/>
                        </a:lnSpc>
                        <a:defRPr/>
                      </a:pPr>
                      <a:r>
                        <a:rPr lang="en-US" sz="3600">
                          <a:solidFill>
                            <a:srgbClr val="1A1A2E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Stoma complications</a:t>
                      </a:r>
                      <a:endParaRPr lang="en-US" sz="1100"/>
                    </a:p>
                  </a:txBody>
                  <a:tcPr marT="91440" marB="9144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117600">
                <a:tc>
                  <a:txBody>
                    <a:bodyPr/>
                    <a:lstStyle/>
                    <a:p>
                      <a:pPr algn="ctr">
                        <a:lnSpc>
                          <a:spcPts val="4320"/>
                        </a:lnSpc>
                        <a:defRPr/>
                      </a:pPr>
                      <a:r>
                        <a:rPr lang="en-US" sz="3600">
                          <a:solidFill>
                            <a:srgbClr val="1A1A2E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Hypovolaemic shock</a:t>
                      </a:r>
                      <a:endParaRPr lang="en-US" sz="1100"/>
                    </a:p>
                  </a:txBody>
                  <a:tcPr marT="91440" marB="9144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4320"/>
                        </a:lnSpc>
                        <a:defRPr/>
                      </a:pPr>
                      <a:r>
                        <a:rPr lang="en-US" sz="3600">
                          <a:solidFill>
                            <a:srgbClr val="1A1A2E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Reperfusion injury post-ischaemia</a:t>
                      </a:r>
                      <a:endParaRPr lang="en-US" sz="1100"/>
                    </a:p>
                  </a:txBody>
                  <a:tcPr marT="91440" marB="9144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117600">
                <a:tc>
                  <a:txBody>
                    <a:bodyPr/>
                    <a:lstStyle/>
                    <a:p>
                      <a:pPr algn="ctr">
                        <a:lnSpc>
                          <a:spcPts val="4320"/>
                        </a:lnSpc>
                        <a:defRPr/>
                      </a:pPr>
                      <a:r>
                        <a:rPr lang="en-US" sz="3600">
                          <a:solidFill>
                            <a:srgbClr val="1A1A2E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Respiratory embarrassment</a:t>
                      </a:r>
                      <a:endParaRPr lang="en-US" sz="1100"/>
                    </a:p>
                  </a:txBody>
                  <a:tcPr marT="91440" marB="9144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4320"/>
                        </a:lnSpc>
                        <a:defRPr/>
                      </a:pPr>
                      <a:r>
                        <a:rPr lang="en-US" sz="3600">
                          <a:solidFill>
                            <a:srgbClr val="1A1A2E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Port-site hernia (~2%)</a:t>
                      </a:r>
                      <a:endParaRPr lang="en-US" sz="1100"/>
                    </a:p>
                  </a:txBody>
                  <a:tcPr marT="91440" marB="9144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EF4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2697" y="-12697"/>
            <a:ext cx="18313403" cy="1525019"/>
            <a:chOff x="0" y="0"/>
            <a:chExt cx="24417871" cy="2033359"/>
          </a:xfrm>
        </p:grpSpPr>
        <p:sp>
          <p:nvSpPr>
            <p:cNvPr id="3" name="Freeform 3"/>
            <p:cNvSpPr/>
            <p:nvPr/>
          </p:nvSpPr>
          <p:spPr>
            <a:xfrm>
              <a:off x="16891" y="16891"/>
              <a:ext cx="24383999" cy="1999488"/>
            </a:xfrm>
            <a:custGeom>
              <a:avLst/>
              <a:gdLst/>
              <a:ahLst/>
              <a:cxnLst/>
              <a:rect l="l" t="t" r="r" b="b"/>
              <a:pathLst>
                <a:path w="24383999" h="1999488">
                  <a:moveTo>
                    <a:pt x="0" y="0"/>
                  </a:moveTo>
                  <a:lnTo>
                    <a:pt x="24383999" y="0"/>
                  </a:lnTo>
                  <a:lnTo>
                    <a:pt x="24383999" y="1999488"/>
                  </a:lnTo>
                  <a:lnTo>
                    <a:pt x="0" y="1999488"/>
                  </a:lnTo>
                  <a:close/>
                </a:path>
              </a:pathLst>
            </a:custGeom>
            <a:solidFill>
              <a:srgbClr val="F57F17"/>
            </a:solidFill>
          </p:spPr>
          <p:txBody>
            <a:bodyPr/>
            <a:lstStyle/>
            <a:p>
              <a:endParaRPr lang="en-PK"/>
            </a:p>
          </p:txBody>
        </p:sp>
        <p:sp>
          <p:nvSpPr>
            <p:cNvPr id="4" name="Freeform 4"/>
            <p:cNvSpPr/>
            <p:nvPr/>
          </p:nvSpPr>
          <p:spPr>
            <a:xfrm>
              <a:off x="0" y="0"/>
              <a:ext cx="24417782" cy="2033270"/>
            </a:xfrm>
            <a:custGeom>
              <a:avLst/>
              <a:gdLst/>
              <a:ahLst/>
              <a:cxnLst/>
              <a:rect l="l" t="t" r="r" b="b"/>
              <a:pathLst>
                <a:path w="24417782" h="2033270">
                  <a:moveTo>
                    <a:pt x="16891" y="0"/>
                  </a:moveTo>
                  <a:lnTo>
                    <a:pt x="24400890" y="0"/>
                  </a:lnTo>
                  <a:cubicBezTo>
                    <a:pt x="24410290" y="0"/>
                    <a:pt x="24417782" y="7620"/>
                    <a:pt x="24417782" y="16891"/>
                  </a:cubicBezTo>
                  <a:lnTo>
                    <a:pt x="24417782" y="2016379"/>
                  </a:lnTo>
                  <a:cubicBezTo>
                    <a:pt x="24417782" y="2025777"/>
                    <a:pt x="24410163" y="2033270"/>
                    <a:pt x="24400890" y="2033270"/>
                  </a:cubicBezTo>
                  <a:lnTo>
                    <a:pt x="16891" y="2033270"/>
                  </a:lnTo>
                  <a:cubicBezTo>
                    <a:pt x="7493" y="2033270"/>
                    <a:pt x="0" y="2025650"/>
                    <a:pt x="0" y="2016379"/>
                  </a:cubicBezTo>
                  <a:lnTo>
                    <a:pt x="0" y="16891"/>
                  </a:lnTo>
                  <a:cubicBezTo>
                    <a:pt x="0" y="7620"/>
                    <a:pt x="7620" y="0"/>
                    <a:pt x="16891" y="0"/>
                  </a:cubicBezTo>
                  <a:moveTo>
                    <a:pt x="16891" y="33909"/>
                  </a:moveTo>
                  <a:lnTo>
                    <a:pt x="16891" y="16891"/>
                  </a:lnTo>
                  <a:lnTo>
                    <a:pt x="33909" y="16891"/>
                  </a:lnTo>
                  <a:lnTo>
                    <a:pt x="33909" y="2016379"/>
                  </a:lnTo>
                  <a:lnTo>
                    <a:pt x="16891" y="2016379"/>
                  </a:lnTo>
                  <a:lnTo>
                    <a:pt x="16891" y="1999488"/>
                  </a:lnTo>
                  <a:lnTo>
                    <a:pt x="24400890" y="1999488"/>
                  </a:lnTo>
                  <a:lnTo>
                    <a:pt x="24400890" y="2016379"/>
                  </a:lnTo>
                  <a:lnTo>
                    <a:pt x="24384000" y="2016379"/>
                  </a:lnTo>
                  <a:lnTo>
                    <a:pt x="24384000" y="16891"/>
                  </a:lnTo>
                  <a:lnTo>
                    <a:pt x="24400890" y="16891"/>
                  </a:lnTo>
                  <a:lnTo>
                    <a:pt x="24400890" y="33909"/>
                  </a:lnTo>
                  <a:lnTo>
                    <a:pt x="16891" y="33909"/>
                  </a:lnTo>
                  <a:close/>
                </a:path>
              </a:pathLst>
            </a:custGeom>
            <a:solidFill>
              <a:srgbClr val="F57F17"/>
            </a:solidFill>
          </p:spPr>
          <p:txBody>
            <a:bodyPr/>
            <a:lstStyle/>
            <a:p>
              <a:endParaRPr lang="en-PK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457200" y="0"/>
            <a:ext cx="17373600" cy="1499616"/>
            <a:chOff x="0" y="0"/>
            <a:chExt cx="23164800" cy="1999488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3164800" cy="1999488"/>
            </a:xfrm>
            <a:custGeom>
              <a:avLst/>
              <a:gdLst/>
              <a:ahLst/>
              <a:cxnLst/>
              <a:rect l="l" t="t" r="r" b="b"/>
              <a:pathLst>
                <a:path w="23164800" h="1999488">
                  <a:moveTo>
                    <a:pt x="0" y="0"/>
                  </a:moveTo>
                  <a:lnTo>
                    <a:pt x="23164800" y="0"/>
                  </a:lnTo>
                  <a:lnTo>
                    <a:pt x="23164800" y="1999488"/>
                  </a:lnTo>
                  <a:lnTo>
                    <a:pt x="0" y="1999488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175741" b="-175741"/>
              </a:stretch>
            </a:blipFill>
          </p:spPr>
          <p:txBody>
            <a:bodyPr/>
            <a:lstStyle/>
            <a:p>
              <a:endParaRPr lang="en-PK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19050"/>
              <a:ext cx="23164800" cy="2018538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5280"/>
                </a:lnSpc>
              </a:pPr>
              <a:r>
                <a:rPr lang="en-US" sz="4400" b="1">
                  <a:solidFill>
                    <a:srgbClr val="0D1B3E"/>
                  </a:solidFill>
                  <a:latin typeface="Arial Bold"/>
                  <a:ea typeface="Arial Bold"/>
                  <a:cs typeface="Arial Bold"/>
                  <a:sym typeface="Arial Bold"/>
                </a:rPr>
                <a:t>⭐  HIGH-YIELD EXAM PEARLS</a:t>
              </a:r>
            </a:p>
          </p:txBody>
        </p:sp>
      </p:grpSp>
      <p:graphicFrame>
        <p:nvGraphicFramePr>
          <p:cNvPr id="8" name="Table 8"/>
          <p:cNvGraphicFramePr>
            <a:graphicFrameLocks noGrp="1"/>
          </p:cNvGraphicFramePr>
          <p:nvPr/>
        </p:nvGraphicFramePr>
        <p:xfrm>
          <a:off x="365760" y="1645920"/>
          <a:ext cx="17526000" cy="8259445"/>
        </p:xfrm>
        <a:graphic>
          <a:graphicData uri="http://schemas.openxmlformats.org/drawingml/2006/table">
            <a:tbl>
              <a:tblPr/>
              <a:tblGrid>
                <a:gridCol w="8763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763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12780">
                <a:tc>
                  <a:txBody>
                    <a:bodyPr/>
                    <a:lstStyle/>
                    <a:p>
                      <a:pPr algn="l">
                        <a:lnSpc>
                          <a:spcPts val="4560"/>
                        </a:lnSpc>
                        <a:defRPr/>
                      </a:pPr>
                      <a:r>
                        <a:rPr lang="en-US" sz="3800" b="1">
                          <a:solidFill>
                            <a:srgbClr val="FFFFFF"/>
                          </a:solidFill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TOPIC</a:t>
                      </a:r>
                      <a:endParaRPr lang="en-US" sz="1100"/>
                    </a:p>
                  </a:txBody>
                  <a:tcPr marT="91440" marB="91440" anchor="ctr">
                    <a:lnL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1B3E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4560"/>
                        </a:lnSpc>
                        <a:defRPr/>
                      </a:pPr>
                      <a:r>
                        <a:rPr lang="en-US" sz="3800" b="1">
                          <a:solidFill>
                            <a:srgbClr val="FFFFFF"/>
                          </a:solidFill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KEY FACT / VIVA ANSWER</a:t>
                      </a:r>
                      <a:endParaRPr lang="en-US" sz="1100"/>
                    </a:p>
                  </a:txBody>
                  <a:tcPr marT="91440" marB="91440" anchor="ctr">
                    <a:lnL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1B3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12780">
                <a:tc>
                  <a:txBody>
                    <a:bodyPr/>
                    <a:lstStyle/>
                    <a:p>
                      <a:pPr algn="l">
                        <a:lnSpc>
                          <a:spcPts val="4320"/>
                        </a:lnSpc>
                        <a:defRPr/>
                      </a:pPr>
                      <a:r>
                        <a:rPr lang="en-US" sz="3600">
                          <a:solidFill>
                            <a:srgbClr val="1A1A2E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Most common SBO cause</a:t>
                      </a:r>
                      <a:endParaRPr lang="en-US" sz="1100"/>
                    </a:p>
                  </a:txBody>
                  <a:tcPr marT="91440" marB="91440" anchor="ctr">
                    <a:lnL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4320"/>
                        </a:lnSpc>
                        <a:defRPr/>
                      </a:pPr>
                      <a:r>
                        <a:rPr lang="en-US" sz="3600">
                          <a:solidFill>
                            <a:srgbClr val="1A1A2E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Adhesions (40%)</a:t>
                      </a:r>
                      <a:endParaRPr lang="en-US" sz="1100"/>
                    </a:p>
                  </a:txBody>
                  <a:tcPr marT="91440" marB="91440" anchor="ctr">
                    <a:lnL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12780">
                <a:tc>
                  <a:txBody>
                    <a:bodyPr/>
                    <a:lstStyle/>
                    <a:p>
                      <a:pPr algn="l">
                        <a:lnSpc>
                          <a:spcPts val="4320"/>
                        </a:lnSpc>
                        <a:defRPr/>
                      </a:pPr>
                      <a:r>
                        <a:rPr lang="en-US" sz="3600">
                          <a:solidFill>
                            <a:srgbClr val="1A1A2E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Most common LBO cause</a:t>
                      </a:r>
                      <a:endParaRPr lang="en-US" sz="1100"/>
                    </a:p>
                  </a:txBody>
                  <a:tcPr marT="91440" marB="91440" anchor="ctr">
                    <a:lnL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4320"/>
                        </a:lnSpc>
                        <a:defRPr/>
                      </a:pPr>
                      <a:r>
                        <a:rPr lang="en-US" sz="3600">
                          <a:solidFill>
                            <a:srgbClr val="1A1A2E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Carcinoma (~60%)</a:t>
                      </a:r>
                      <a:endParaRPr lang="en-US" sz="1100"/>
                    </a:p>
                  </a:txBody>
                  <a:tcPr marT="91440" marB="91440" anchor="ctr">
                    <a:lnL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44427">
                <a:tc>
                  <a:txBody>
                    <a:bodyPr/>
                    <a:lstStyle/>
                    <a:p>
                      <a:pPr algn="l">
                        <a:lnSpc>
                          <a:spcPts val="4320"/>
                        </a:lnSpc>
                        <a:defRPr/>
                      </a:pPr>
                      <a:r>
                        <a:rPr lang="en-US" sz="3600">
                          <a:solidFill>
                            <a:srgbClr val="1A1A2E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Rigler's Triad</a:t>
                      </a:r>
                      <a:endParaRPr lang="en-US" sz="1100"/>
                    </a:p>
                  </a:txBody>
                  <a:tcPr marT="91440" marB="91440" anchor="ctr">
                    <a:lnL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3720"/>
                        </a:lnSpc>
                        <a:defRPr/>
                      </a:pPr>
                      <a:r>
                        <a:rPr lang="en-US" sz="3100">
                          <a:solidFill>
                            <a:srgbClr val="1A1A2E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SBO + Pneumobilia + Ectopic stone shadow</a:t>
                      </a:r>
                      <a:endParaRPr lang="en-US" sz="1100"/>
                    </a:p>
                  </a:txBody>
                  <a:tcPr marT="91440" marB="91440" anchor="ctr">
                    <a:lnL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12780">
                <a:tc>
                  <a:txBody>
                    <a:bodyPr/>
                    <a:lstStyle/>
                    <a:p>
                      <a:pPr algn="l">
                        <a:lnSpc>
                          <a:spcPts val="4320"/>
                        </a:lnSpc>
                        <a:defRPr/>
                      </a:pPr>
                      <a:r>
                        <a:rPr lang="en-US" sz="3600">
                          <a:solidFill>
                            <a:srgbClr val="1A1A2E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Intussusception peak age</a:t>
                      </a:r>
                      <a:endParaRPr lang="en-US" sz="1100"/>
                    </a:p>
                  </a:txBody>
                  <a:tcPr marT="91440" marB="91440" anchor="ctr">
                    <a:lnL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4320"/>
                        </a:lnSpc>
                        <a:defRPr/>
                      </a:pPr>
                      <a:r>
                        <a:rPr lang="en-US" sz="3600">
                          <a:solidFill>
                            <a:srgbClr val="1A1A2E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5–10 months; ileocolic = 77%</a:t>
                      </a:r>
                      <a:endParaRPr lang="en-US" sz="1100"/>
                    </a:p>
                  </a:txBody>
                  <a:tcPr marT="91440" marB="91440" anchor="ctr">
                    <a:lnL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12780">
                <a:tc>
                  <a:txBody>
                    <a:bodyPr/>
                    <a:lstStyle/>
                    <a:p>
                      <a:pPr algn="l">
                        <a:lnSpc>
                          <a:spcPts val="4320"/>
                        </a:lnSpc>
                        <a:defRPr/>
                      </a:pPr>
                      <a:r>
                        <a:rPr lang="en-US" sz="3600">
                          <a:solidFill>
                            <a:srgbClr val="1A1A2E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Sigmoid volvulus Rx</a:t>
                      </a:r>
                      <a:endParaRPr lang="en-US" sz="1100"/>
                    </a:p>
                  </a:txBody>
                  <a:tcPr marT="91440" marB="91440" anchor="ctr">
                    <a:lnL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4320"/>
                        </a:lnSpc>
                        <a:defRPr/>
                      </a:pPr>
                      <a:r>
                        <a:rPr lang="en-US" sz="3600">
                          <a:solidFill>
                            <a:srgbClr val="1A1A2E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Sigmoidoscopy + flatus tube first</a:t>
                      </a:r>
                      <a:endParaRPr lang="en-US" sz="1100"/>
                    </a:p>
                  </a:txBody>
                  <a:tcPr marT="91440" marB="91440" anchor="ctr">
                    <a:lnL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812780">
                <a:tc>
                  <a:txBody>
                    <a:bodyPr/>
                    <a:lstStyle/>
                    <a:p>
                      <a:pPr algn="l">
                        <a:lnSpc>
                          <a:spcPts val="4320"/>
                        </a:lnSpc>
                        <a:defRPr/>
                      </a:pPr>
                      <a:r>
                        <a:rPr lang="en-US" sz="3600">
                          <a:solidFill>
                            <a:srgbClr val="1A1A2E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Conservative SBO limit</a:t>
                      </a:r>
                      <a:endParaRPr lang="en-US" sz="1100"/>
                    </a:p>
                  </a:txBody>
                  <a:tcPr marT="91440" marB="91440" anchor="ctr">
                    <a:lnL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4320"/>
                        </a:lnSpc>
                        <a:defRPr/>
                      </a:pPr>
                      <a:r>
                        <a:rPr lang="en-US" sz="3600">
                          <a:solidFill>
                            <a:srgbClr val="1A1A2E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Maximum 72 hours</a:t>
                      </a:r>
                      <a:endParaRPr lang="en-US" sz="1100"/>
                    </a:p>
                  </a:txBody>
                  <a:tcPr marT="91440" marB="91440" anchor="ctr">
                    <a:lnL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812780">
                <a:tc>
                  <a:txBody>
                    <a:bodyPr/>
                    <a:lstStyle/>
                    <a:p>
                      <a:pPr algn="l">
                        <a:lnSpc>
                          <a:spcPts val="4320"/>
                        </a:lnSpc>
                        <a:defRPr/>
                      </a:pPr>
                      <a:r>
                        <a:rPr lang="en-US" sz="3600">
                          <a:solidFill>
                            <a:srgbClr val="1A1A2E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Strangulation diagnosis</a:t>
                      </a:r>
                      <a:endParaRPr lang="en-US" sz="1100"/>
                    </a:p>
                  </a:txBody>
                  <a:tcPr marT="91440" marB="91440" anchor="ctr">
                    <a:lnL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4320"/>
                        </a:lnSpc>
                        <a:defRPr/>
                      </a:pPr>
                      <a:r>
                        <a:rPr lang="en-US" sz="3600">
                          <a:solidFill>
                            <a:srgbClr val="1A1A2E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Primarily CLINICAL — CT must not delay surgery</a:t>
                      </a:r>
                      <a:endParaRPr lang="en-US" sz="1100"/>
                    </a:p>
                  </a:txBody>
                  <a:tcPr marT="91440" marB="91440" anchor="ctr">
                    <a:lnL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812780">
                <a:tc>
                  <a:txBody>
                    <a:bodyPr/>
                    <a:lstStyle/>
                    <a:p>
                      <a:pPr algn="l">
                        <a:lnSpc>
                          <a:spcPts val="4320"/>
                        </a:lnSpc>
                        <a:defRPr/>
                      </a:pPr>
                      <a:r>
                        <a:rPr lang="en-US" sz="3600">
                          <a:solidFill>
                            <a:srgbClr val="1A1A2E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Hartmann's procedure</a:t>
                      </a:r>
                      <a:endParaRPr lang="en-US" sz="1100"/>
                    </a:p>
                  </a:txBody>
                  <a:tcPr marT="91440" marB="91440" anchor="ctr">
                    <a:lnL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4320"/>
                        </a:lnSpc>
                        <a:defRPr/>
                      </a:pPr>
                      <a:r>
                        <a:rPr lang="en-US" sz="3600">
                          <a:solidFill>
                            <a:srgbClr val="1A1A2E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Resection + end colostomy + close rectal stump</a:t>
                      </a:r>
                      <a:endParaRPr lang="en-US" sz="1100"/>
                    </a:p>
                  </a:txBody>
                  <a:tcPr marT="91440" marB="91440" anchor="ctr">
                    <a:lnL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812780">
                <a:tc>
                  <a:txBody>
                    <a:bodyPr/>
                    <a:lstStyle/>
                    <a:p>
                      <a:pPr algn="l">
                        <a:lnSpc>
                          <a:spcPts val="4320"/>
                        </a:lnSpc>
                        <a:defRPr/>
                      </a:pPr>
                      <a:r>
                        <a:rPr lang="en-US" sz="3600">
                          <a:solidFill>
                            <a:srgbClr val="1A1A2E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Water-soluble contrast</a:t>
                      </a:r>
                      <a:endParaRPr lang="en-US" sz="1100"/>
                    </a:p>
                  </a:txBody>
                  <a:tcPr marT="91440" marB="91440" anchor="ctr">
                    <a:lnL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4320"/>
                        </a:lnSpc>
                        <a:defRPr/>
                      </a:pPr>
                      <a:r>
                        <a:rPr lang="en-US" sz="3600">
                          <a:solidFill>
                            <a:srgbClr val="1A1A2E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Sensitivity 96% / Specificity 98%</a:t>
                      </a:r>
                      <a:endParaRPr lang="en-US" sz="1100"/>
                    </a:p>
                  </a:txBody>
                  <a:tcPr marT="91440" marB="91440" anchor="ctr">
                    <a:lnL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B3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2697" y="-12697"/>
            <a:ext cx="18313403" cy="208283"/>
            <a:chOff x="0" y="0"/>
            <a:chExt cx="24417871" cy="277711"/>
          </a:xfrm>
        </p:grpSpPr>
        <p:sp>
          <p:nvSpPr>
            <p:cNvPr id="3" name="Freeform 3"/>
            <p:cNvSpPr/>
            <p:nvPr/>
          </p:nvSpPr>
          <p:spPr>
            <a:xfrm>
              <a:off x="16891" y="16891"/>
              <a:ext cx="24383999" cy="243840"/>
            </a:xfrm>
            <a:custGeom>
              <a:avLst/>
              <a:gdLst/>
              <a:ahLst/>
              <a:cxnLst/>
              <a:rect l="l" t="t" r="r" b="b"/>
              <a:pathLst>
                <a:path w="24383999" h="243840">
                  <a:moveTo>
                    <a:pt x="0" y="0"/>
                  </a:moveTo>
                  <a:lnTo>
                    <a:pt x="24383999" y="0"/>
                  </a:lnTo>
                  <a:lnTo>
                    <a:pt x="24383999" y="243840"/>
                  </a:lnTo>
                  <a:lnTo>
                    <a:pt x="0" y="243840"/>
                  </a:lnTo>
                  <a:close/>
                </a:path>
              </a:pathLst>
            </a:custGeom>
            <a:solidFill>
              <a:srgbClr val="F57F17"/>
            </a:solidFill>
          </p:spPr>
          <p:txBody>
            <a:bodyPr/>
            <a:lstStyle/>
            <a:p>
              <a:endParaRPr lang="en-PK"/>
            </a:p>
          </p:txBody>
        </p:sp>
        <p:sp>
          <p:nvSpPr>
            <p:cNvPr id="4" name="Freeform 4"/>
            <p:cNvSpPr/>
            <p:nvPr/>
          </p:nvSpPr>
          <p:spPr>
            <a:xfrm>
              <a:off x="0" y="0"/>
              <a:ext cx="24417782" cy="277624"/>
            </a:xfrm>
            <a:custGeom>
              <a:avLst/>
              <a:gdLst/>
              <a:ahLst/>
              <a:cxnLst/>
              <a:rect l="l" t="t" r="r" b="b"/>
              <a:pathLst>
                <a:path w="24417782" h="277624">
                  <a:moveTo>
                    <a:pt x="16891" y="0"/>
                  </a:moveTo>
                  <a:lnTo>
                    <a:pt x="24400890" y="0"/>
                  </a:lnTo>
                  <a:cubicBezTo>
                    <a:pt x="24410290" y="0"/>
                    <a:pt x="24417782" y="7620"/>
                    <a:pt x="24417782" y="16891"/>
                  </a:cubicBezTo>
                  <a:lnTo>
                    <a:pt x="24417782" y="260731"/>
                  </a:lnTo>
                  <a:cubicBezTo>
                    <a:pt x="24417782" y="270129"/>
                    <a:pt x="24410163" y="277622"/>
                    <a:pt x="24400890" y="277622"/>
                  </a:cubicBezTo>
                  <a:lnTo>
                    <a:pt x="16891" y="277622"/>
                  </a:lnTo>
                  <a:cubicBezTo>
                    <a:pt x="7620" y="277749"/>
                    <a:pt x="0" y="270129"/>
                    <a:pt x="0" y="260731"/>
                  </a:cubicBezTo>
                  <a:lnTo>
                    <a:pt x="0" y="16891"/>
                  </a:lnTo>
                  <a:cubicBezTo>
                    <a:pt x="0" y="7620"/>
                    <a:pt x="7620" y="0"/>
                    <a:pt x="16891" y="0"/>
                  </a:cubicBezTo>
                  <a:moveTo>
                    <a:pt x="16891" y="33909"/>
                  </a:moveTo>
                  <a:lnTo>
                    <a:pt x="16891" y="16891"/>
                  </a:lnTo>
                  <a:lnTo>
                    <a:pt x="33909" y="16891"/>
                  </a:lnTo>
                  <a:lnTo>
                    <a:pt x="33909" y="260731"/>
                  </a:lnTo>
                  <a:lnTo>
                    <a:pt x="16891" y="260731"/>
                  </a:lnTo>
                  <a:lnTo>
                    <a:pt x="16891" y="243840"/>
                  </a:lnTo>
                  <a:lnTo>
                    <a:pt x="24400890" y="243840"/>
                  </a:lnTo>
                  <a:lnTo>
                    <a:pt x="24400890" y="260731"/>
                  </a:lnTo>
                  <a:lnTo>
                    <a:pt x="24384000" y="260731"/>
                  </a:lnTo>
                  <a:lnTo>
                    <a:pt x="24384000" y="16891"/>
                  </a:lnTo>
                  <a:lnTo>
                    <a:pt x="24400890" y="16891"/>
                  </a:lnTo>
                  <a:lnTo>
                    <a:pt x="24400890" y="33909"/>
                  </a:lnTo>
                  <a:lnTo>
                    <a:pt x="16891" y="33909"/>
                  </a:lnTo>
                  <a:close/>
                </a:path>
              </a:pathLst>
            </a:custGeom>
            <a:solidFill>
              <a:srgbClr val="F57F17"/>
            </a:solidFill>
          </p:spPr>
          <p:txBody>
            <a:bodyPr/>
            <a:lstStyle/>
            <a:p>
              <a:endParaRPr lang="en-PK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-12697" y="10082279"/>
            <a:ext cx="18313403" cy="208283"/>
            <a:chOff x="0" y="0"/>
            <a:chExt cx="24417871" cy="277711"/>
          </a:xfrm>
        </p:grpSpPr>
        <p:sp>
          <p:nvSpPr>
            <p:cNvPr id="6" name="Freeform 6"/>
            <p:cNvSpPr/>
            <p:nvPr/>
          </p:nvSpPr>
          <p:spPr>
            <a:xfrm>
              <a:off x="16891" y="16891"/>
              <a:ext cx="24383999" cy="243840"/>
            </a:xfrm>
            <a:custGeom>
              <a:avLst/>
              <a:gdLst/>
              <a:ahLst/>
              <a:cxnLst/>
              <a:rect l="l" t="t" r="r" b="b"/>
              <a:pathLst>
                <a:path w="24383999" h="243840">
                  <a:moveTo>
                    <a:pt x="0" y="0"/>
                  </a:moveTo>
                  <a:lnTo>
                    <a:pt x="24383999" y="0"/>
                  </a:lnTo>
                  <a:lnTo>
                    <a:pt x="24383999" y="243840"/>
                  </a:lnTo>
                  <a:lnTo>
                    <a:pt x="0" y="243840"/>
                  </a:lnTo>
                  <a:close/>
                </a:path>
              </a:pathLst>
            </a:custGeom>
            <a:solidFill>
              <a:srgbClr val="F57F17"/>
            </a:solidFill>
          </p:spPr>
          <p:txBody>
            <a:bodyPr/>
            <a:lstStyle/>
            <a:p>
              <a:endParaRPr lang="en-PK"/>
            </a:p>
          </p:txBody>
        </p:sp>
        <p:sp>
          <p:nvSpPr>
            <p:cNvPr id="7" name="Freeform 7"/>
            <p:cNvSpPr/>
            <p:nvPr/>
          </p:nvSpPr>
          <p:spPr>
            <a:xfrm>
              <a:off x="0" y="0"/>
              <a:ext cx="24417782" cy="277624"/>
            </a:xfrm>
            <a:custGeom>
              <a:avLst/>
              <a:gdLst/>
              <a:ahLst/>
              <a:cxnLst/>
              <a:rect l="l" t="t" r="r" b="b"/>
              <a:pathLst>
                <a:path w="24417782" h="277624">
                  <a:moveTo>
                    <a:pt x="16891" y="0"/>
                  </a:moveTo>
                  <a:lnTo>
                    <a:pt x="24400890" y="0"/>
                  </a:lnTo>
                  <a:cubicBezTo>
                    <a:pt x="24410290" y="0"/>
                    <a:pt x="24417782" y="7620"/>
                    <a:pt x="24417782" y="16891"/>
                  </a:cubicBezTo>
                  <a:lnTo>
                    <a:pt x="24417782" y="260731"/>
                  </a:lnTo>
                  <a:cubicBezTo>
                    <a:pt x="24417782" y="270129"/>
                    <a:pt x="24410163" y="277622"/>
                    <a:pt x="24400890" y="277622"/>
                  </a:cubicBezTo>
                  <a:lnTo>
                    <a:pt x="16891" y="277622"/>
                  </a:lnTo>
                  <a:cubicBezTo>
                    <a:pt x="7620" y="277749"/>
                    <a:pt x="0" y="270129"/>
                    <a:pt x="0" y="260731"/>
                  </a:cubicBezTo>
                  <a:lnTo>
                    <a:pt x="0" y="16891"/>
                  </a:lnTo>
                  <a:cubicBezTo>
                    <a:pt x="0" y="7620"/>
                    <a:pt x="7620" y="0"/>
                    <a:pt x="16891" y="0"/>
                  </a:cubicBezTo>
                  <a:moveTo>
                    <a:pt x="16891" y="33909"/>
                  </a:moveTo>
                  <a:lnTo>
                    <a:pt x="16891" y="16891"/>
                  </a:lnTo>
                  <a:lnTo>
                    <a:pt x="33909" y="16891"/>
                  </a:lnTo>
                  <a:lnTo>
                    <a:pt x="33909" y="260731"/>
                  </a:lnTo>
                  <a:lnTo>
                    <a:pt x="16891" y="260731"/>
                  </a:lnTo>
                  <a:lnTo>
                    <a:pt x="16891" y="243840"/>
                  </a:lnTo>
                  <a:lnTo>
                    <a:pt x="24400890" y="243840"/>
                  </a:lnTo>
                  <a:lnTo>
                    <a:pt x="24400890" y="260731"/>
                  </a:lnTo>
                  <a:lnTo>
                    <a:pt x="24384000" y="260731"/>
                  </a:lnTo>
                  <a:lnTo>
                    <a:pt x="24384000" y="16891"/>
                  </a:lnTo>
                  <a:lnTo>
                    <a:pt x="24400890" y="16891"/>
                  </a:lnTo>
                  <a:lnTo>
                    <a:pt x="24400890" y="33909"/>
                  </a:lnTo>
                  <a:lnTo>
                    <a:pt x="16891" y="33909"/>
                  </a:lnTo>
                  <a:close/>
                </a:path>
              </a:pathLst>
            </a:custGeom>
            <a:solidFill>
              <a:srgbClr val="F57F17"/>
            </a:solidFill>
          </p:spPr>
          <p:txBody>
            <a:bodyPr/>
            <a:lstStyle/>
            <a:p>
              <a:endParaRPr lang="en-PK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914400" y="91440"/>
            <a:ext cx="16459200" cy="1371600"/>
            <a:chOff x="0" y="0"/>
            <a:chExt cx="21945600" cy="1828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1945600" cy="1828800"/>
            </a:xfrm>
            <a:custGeom>
              <a:avLst/>
              <a:gdLst/>
              <a:ahLst/>
              <a:cxnLst/>
              <a:rect l="l" t="t" r="r" b="b"/>
              <a:pathLst>
                <a:path w="21945600" h="1828800">
                  <a:moveTo>
                    <a:pt x="0" y="0"/>
                  </a:moveTo>
                  <a:lnTo>
                    <a:pt x="21945600" y="0"/>
                  </a:lnTo>
                  <a:lnTo>
                    <a:pt x="21945600" y="1828800"/>
                  </a:lnTo>
                  <a:lnTo>
                    <a:pt x="0" y="182880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183820" b="-183820"/>
              </a:stretch>
            </a:blipFill>
          </p:spPr>
          <p:txBody>
            <a:bodyPr/>
            <a:lstStyle/>
            <a:p>
              <a:endParaRPr lang="en-PK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28575"/>
              <a:ext cx="21945600" cy="185737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8640"/>
                </a:lnSpc>
              </a:pPr>
              <a:r>
                <a:rPr lang="en-US" sz="7200" b="1" spc="800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SUMMARY</a:t>
              </a: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280160" y="1609344"/>
            <a:ext cx="15727680" cy="7827264"/>
            <a:chOff x="0" y="0"/>
            <a:chExt cx="20970240" cy="10436352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20970239" cy="10436352"/>
            </a:xfrm>
            <a:custGeom>
              <a:avLst/>
              <a:gdLst/>
              <a:ahLst/>
              <a:cxnLst/>
              <a:rect l="l" t="t" r="r" b="b"/>
              <a:pathLst>
                <a:path w="20970239" h="10436352">
                  <a:moveTo>
                    <a:pt x="0" y="0"/>
                  </a:moveTo>
                  <a:lnTo>
                    <a:pt x="20970239" y="0"/>
                  </a:lnTo>
                  <a:lnTo>
                    <a:pt x="20970239" y="10436352"/>
                  </a:lnTo>
                  <a:lnTo>
                    <a:pt x="0" y="10436352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13853" r="-13853"/>
              </a:stretch>
            </a:blipFill>
          </p:spPr>
          <p:txBody>
            <a:bodyPr/>
            <a:lstStyle/>
            <a:p>
              <a:endParaRPr lang="en-PK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38100"/>
              <a:ext cx="20970240" cy="10474452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marL="1351280" lvl="1" indent="-675640" algn="l">
                <a:lnSpc>
                  <a:spcPts val="6719"/>
                </a:lnSpc>
                <a:buFont typeface="Arial"/>
                <a:buChar char="•"/>
              </a:pPr>
              <a:r>
                <a:rPr lang="en-US" sz="5599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Classify: Dynamic (mechanical) vs Adynamic</a:t>
              </a:r>
            </a:p>
            <a:p>
              <a:pPr marL="1351280" lvl="1" indent="-675640" algn="l">
                <a:lnSpc>
                  <a:spcPts val="6719"/>
                </a:lnSpc>
                <a:buFont typeface="Arial"/>
                <a:buChar char="•"/>
              </a:pPr>
              <a:r>
                <a:rPr lang="en-US" sz="5599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Cardinal quartet: pain, distension, vomiting, constipation</a:t>
              </a:r>
            </a:p>
            <a:p>
              <a:pPr marL="1351280" lvl="1" indent="-675640" algn="l">
                <a:lnSpc>
                  <a:spcPts val="6719"/>
                </a:lnSpc>
                <a:buFont typeface="Arial"/>
                <a:buChar char="•"/>
              </a:pPr>
              <a:r>
                <a:rPr lang="en-US" sz="5599" b="1">
                  <a:solidFill>
                    <a:srgbClr val="F57F17"/>
                  </a:solidFill>
                  <a:latin typeface="Arial Bold"/>
                  <a:ea typeface="Arial Bold"/>
                  <a:cs typeface="Arial Bold"/>
                  <a:sym typeface="Arial Bold"/>
                </a:rPr>
                <a:t>Strangulation = emergency; diagnose clinically</a:t>
              </a:r>
            </a:p>
            <a:p>
              <a:pPr marL="1351280" lvl="1" indent="-675640" algn="l">
                <a:lnSpc>
                  <a:spcPts val="6719"/>
                </a:lnSpc>
                <a:buFont typeface="Arial"/>
                <a:buChar char="•"/>
              </a:pPr>
              <a:r>
                <a:rPr lang="en-US" sz="5599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CT abdomen = gold standard; never delay surgery</a:t>
              </a:r>
            </a:p>
            <a:p>
              <a:pPr marL="1351280" lvl="1" indent="-675640" algn="l">
                <a:lnSpc>
                  <a:spcPts val="6719"/>
                </a:lnSpc>
                <a:buFont typeface="Arial"/>
                <a:buChar char="•"/>
              </a:pPr>
              <a:r>
                <a:rPr lang="en-US" sz="5599" b="1">
                  <a:solidFill>
                    <a:srgbClr val="F57F17"/>
                  </a:solidFill>
                  <a:latin typeface="Arial Bold"/>
                  <a:ea typeface="Arial Bold"/>
                  <a:cs typeface="Arial Bold"/>
                  <a:sym typeface="Arial Bold"/>
                </a:rPr>
                <a:t>Resuscitate; assess viability at operation</a:t>
              </a:r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EF4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2697" y="-12697"/>
            <a:ext cx="18313403" cy="1525019"/>
            <a:chOff x="0" y="0"/>
            <a:chExt cx="24417871" cy="2033359"/>
          </a:xfrm>
        </p:grpSpPr>
        <p:sp>
          <p:nvSpPr>
            <p:cNvPr id="3" name="Freeform 3"/>
            <p:cNvSpPr/>
            <p:nvPr/>
          </p:nvSpPr>
          <p:spPr>
            <a:xfrm>
              <a:off x="16891" y="16891"/>
              <a:ext cx="24383999" cy="1999488"/>
            </a:xfrm>
            <a:custGeom>
              <a:avLst/>
              <a:gdLst/>
              <a:ahLst/>
              <a:cxnLst/>
              <a:rect l="l" t="t" r="r" b="b"/>
              <a:pathLst>
                <a:path w="24383999" h="1999488">
                  <a:moveTo>
                    <a:pt x="0" y="0"/>
                  </a:moveTo>
                  <a:lnTo>
                    <a:pt x="24383999" y="0"/>
                  </a:lnTo>
                  <a:lnTo>
                    <a:pt x="24383999" y="1999488"/>
                  </a:lnTo>
                  <a:lnTo>
                    <a:pt x="0" y="1999488"/>
                  </a:lnTo>
                  <a:close/>
                </a:path>
              </a:pathLst>
            </a:custGeom>
            <a:solidFill>
              <a:srgbClr val="0D1B3E"/>
            </a:solidFill>
          </p:spPr>
          <p:txBody>
            <a:bodyPr/>
            <a:lstStyle/>
            <a:p>
              <a:endParaRPr lang="en-PK"/>
            </a:p>
          </p:txBody>
        </p:sp>
        <p:sp>
          <p:nvSpPr>
            <p:cNvPr id="4" name="Freeform 4"/>
            <p:cNvSpPr/>
            <p:nvPr/>
          </p:nvSpPr>
          <p:spPr>
            <a:xfrm>
              <a:off x="0" y="0"/>
              <a:ext cx="24417782" cy="2033270"/>
            </a:xfrm>
            <a:custGeom>
              <a:avLst/>
              <a:gdLst/>
              <a:ahLst/>
              <a:cxnLst/>
              <a:rect l="l" t="t" r="r" b="b"/>
              <a:pathLst>
                <a:path w="24417782" h="2033270">
                  <a:moveTo>
                    <a:pt x="16891" y="0"/>
                  </a:moveTo>
                  <a:lnTo>
                    <a:pt x="24400890" y="0"/>
                  </a:lnTo>
                  <a:cubicBezTo>
                    <a:pt x="24410290" y="0"/>
                    <a:pt x="24417782" y="7620"/>
                    <a:pt x="24417782" y="16891"/>
                  </a:cubicBezTo>
                  <a:lnTo>
                    <a:pt x="24417782" y="2016379"/>
                  </a:lnTo>
                  <a:cubicBezTo>
                    <a:pt x="24417782" y="2025777"/>
                    <a:pt x="24410163" y="2033270"/>
                    <a:pt x="24400890" y="2033270"/>
                  </a:cubicBezTo>
                  <a:lnTo>
                    <a:pt x="16891" y="2033270"/>
                  </a:lnTo>
                  <a:cubicBezTo>
                    <a:pt x="7493" y="2033270"/>
                    <a:pt x="0" y="2025650"/>
                    <a:pt x="0" y="2016379"/>
                  </a:cubicBezTo>
                  <a:lnTo>
                    <a:pt x="0" y="16891"/>
                  </a:lnTo>
                  <a:cubicBezTo>
                    <a:pt x="0" y="7620"/>
                    <a:pt x="7620" y="0"/>
                    <a:pt x="16891" y="0"/>
                  </a:cubicBezTo>
                  <a:moveTo>
                    <a:pt x="16891" y="33909"/>
                  </a:moveTo>
                  <a:lnTo>
                    <a:pt x="16891" y="16891"/>
                  </a:lnTo>
                  <a:lnTo>
                    <a:pt x="33909" y="16891"/>
                  </a:lnTo>
                  <a:lnTo>
                    <a:pt x="33909" y="2016379"/>
                  </a:lnTo>
                  <a:lnTo>
                    <a:pt x="16891" y="2016379"/>
                  </a:lnTo>
                  <a:lnTo>
                    <a:pt x="16891" y="1999488"/>
                  </a:lnTo>
                  <a:lnTo>
                    <a:pt x="24400890" y="1999488"/>
                  </a:lnTo>
                  <a:lnTo>
                    <a:pt x="24400890" y="2016379"/>
                  </a:lnTo>
                  <a:lnTo>
                    <a:pt x="24384000" y="2016379"/>
                  </a:lnTo>
                  <a:lnTo>
                    <a:pt x="24384000" y="16891"/>
                  </a:lnTo>
                  <a:lnTo>
                    <a:pt x="24400890" y="16891"/>
                  </a:lnTo>
                  <a:lnTo>
                    <a:pt x="24400890" y="33909"/>
                  </a:lnTo>
                  <a:lnTo>
                    <a:pt x="16891" y="33909"/>
                  </a:lnTo>
                  <a:close/>
                </a:path>
              </a:pathLst>
            </a:custGeom>
            <a:solidFill>
              <a:srgbClr val="0D1B3E"/>
            </a:solidFill>
          </p:spPr>
          <p:txBody>
            <a:bodyPr/>
            <a:lstStyle/>
            <a:p>
              <a:endParaRPr lang="en-PK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512064" y="0"/>
            <a:ext cx="17263872" cy="1499616"/>
            <a:chOff x="0" y="0"/>
            <a:chExt cx="23018496" cy="1999488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3018496" cy="1999488"/>
            </a:xfrm>
            <a:custGeom>
              <a:avLst/>
              <a:gdLst/>
              <a:ahLst/>
              <a:cxnLst/>
              <a:rect l="l" t="t" r="r" b="b"/>
              <a:pathLst>
                <a:path w="23018496" h="1999488">
                  <a:moveTo>
                    <a:pt x="0" y="0"/>
                  </a:moveTo>
                  <a:lnTo>
                    <a:pt x="23018496" y="0"/>
                  </a:lnTo>
                  <a:lnTo>
                    <a:pt x="23018496" y="1999488"/>
                  </a:lnTo>
                  <a:lnTo>
                    <a:pt x="0" y="1999488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174315" b="-174315"/>
              </a:stretch>
            </a:blipFill>
          </p:spPr>
          <p:txBody>
            <a:bodyPr/>
            <a:lstStyle/>
            <a:p>
              <a:endParaRPr lang="en-PK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19050"/>
              <a:ext cx="23018496" cy="2018538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5280"/>
                </a:lnSpc>
              </a:pPr>
              <a:r>
                <a:rPr lang="en-US" sz="4400" b="1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DEFINITION &amp; CLASSIFICATION</a:t>
              </a: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353063" y="1633223"/>
            <a:ext cx="17581883" cy="939803"/>
            <a:chOff x="0" y="0"/>
            <a:chExt cx="23442511" cy="1253071"/>
          </a:xfrm>
        </p:grpSpPr>
        <p:sp>
          <p:nvSpPr>
            <p:cNvPr id="9" name="Freeform 9"/>
            <p:cNvSpPr/>
            <p:nvPr/>
          </p:nvSpPr>
          <p:spPr>
            <a:xfrm>
              <a:off x="16891" y="16891"/>
              <a:ext cx="23408639" cy="1219200"/>
            </a:xfrm>
            <a:custGeom>
              <a:avLst/>
              <a:gdLst/>
              <a:ahLst/>
              <a:cxnLst/>
              <a:rect l="l" t="t" r="r" b="b"/>
              <a:pathLst>
                <a:path w="23408639" h="1219200">
                  <a:moveTo>
                    <a:pt x="0" y="0"/>
                  </a:moveTo>
                  <a:lnTo>
                    <a:pt x="23408639" y="0"/>
                  </a:lnTo>
                  <a:lnTo>
                    <a:pt x="23408639" y="1219200"/>
                  </a:lnTo>
                  <a:lnTo>
                    <a:pt x="0" y="1219200"/>
                  </a:lnTo>
                  <a:close/>
                </a:path>
              </a:pathLst>
            </a:custGeom>
            <a:solidFill>
              <a:srgbClr val="1565C0"/>
            </a:solidFill>
          </p:spPr>
          <p:txBody>
            <a:bodyPr/>
            <a:lstStyle/>
            <a:p>
              <a:endParaRPr lang="en-PK"/>
            </a:p>
          </p:txBody>
        </p:sp>
        <p:sp>
          <p:nvSpPr>
            <p:cNvPr id="10" name="Freeform 10"/>
            <p:cNvSpPr/>
            <p:nvPr/>
          </p:nvSpPr>
          <p:spPr>
            <a:xfrm>
              <a:off x="0" y="0"/>
              <a:ext cx="23442422" cy="1252984"/>
            </a:xfrm>
            <a:custGeom>
              <a:avLst/>
              <a:gdLst/>
              <a:ahLst/>
              <a:cxnLst/>
              <a:rect l="l" t="t" r="r" b="b"/>
              <a:pathLst>
                <a:path w="23442422" h="1252984">
                  <a:moveTo>
                    <a:pt x="16891" y="0"/>
                  </a:moveTo>
                  <a:lnTo>
                    <a:pt x="23425530" y="0"/>
                  </a:lnTo>
                  <a:cubicBezTo>
                    <a:pt x="23434929" y="0"/>
                    <a:pt x="23442422" y="7620"/>
                    <a:pt x="23442422" y="16891"/>
                  </a:cubicBezTo>
                  <a:lnTo>
                    <a:pt x="23442422" y="1236091"/>
                  </a:lnTo>
                  <a:cubicBezTo>
                    <a:pt x="23442422" y="1245489"/>
                    <a:pt x="23434802" y="1252982"/>
                    <a:pt x="23425530" y="1252982"/>
                  </a:cubicBezTo>
                  <a:lnTo>
                    <a:pt x="16891" y="1252982"/>
                  </a:lnTo>
                  <a:cubicBezTo>
                    <a:pt x="7620" y="1253109"/>
                    <a:pt x="0" y="1245489"/>
                    <a:pt x="0" y="1236091"/>
                  </a:cubicBezTo>
                  <a:lnTo>
                    <a:pt x="0" y="16891"/>
                  </a:lnTo>
                  <a:cubicBezTo>
                    <a:pt x="0" y="7620"/>
                    <a:pt x="7620" y="0"/>
                    <a:pt x="16891" y="0"/>
                  </a:cubicBezTo>
                  <a:moveTo>
                    <a:pt x="16891" y="33909"/>
                  </a:moveTo>
                  <a:lnTo>
                    <a:pt x="16891" y="16891"/>
                  </a:lnTo>
                  <a:lnTo>
                    <a:pt x="33909" y="16891"/>
                  </a:lnTo>
                  <a:lnTo>
                    <a:pt x="33909" y="1236091"/>
                  </a:lnTo>
                  <a:lnTo>
                    <a:pt x="16891" y="1236091"/>
                  </a:lnTo>
                  <a:lnTo>
                    <a:pt x="16891" y="1219200"/>
                  </a:lnTo>
                  <a:lnTo>
                    <a:pt x="23425530" y="1219200"/>
                  </a:lnTo>
                  <a:lnTo>
                    <a:pt x="23425530" y="1236091"/>
                  </a:lnTo>
                  <a:lnTo>
                    <a:pt x="23408639" y="1236091"/>
                  </a:lnTo>
                  <a:lnTo>
                    <a:pt x="23408639" y="16891"/>
                  </a:lnTo>
                  <a:lnTo>
                    <a:pt x="23425530" y="16891"/>
                  </a:lnTo>
                  <a:lnTo>
                    <a:pt x="23425530" y="33909"/>
                  </a:lnTo>
                  <a:lnTo>
                    <a:pt x="16891" y="33909"/>
                  </a:lnTo>
                  <a:close/>
                </a:path>
              </a:pathLst>
            </a:custGeom>
            <a:solidFill>
              <a:srgbClr val="1565C0"/>
            </a:solidFill>
          </p:spPr>
          <p:txBody>
            <a:bodyPr/>
            <a:lstStyle/>
            <a:p>
              <a:endParaRPr lang="en-PK"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346710" y="2541270"/>
            <a:ext cx="17594580" cy="3220212"/>
            <a:chOff x="0" y="0"/>
            <a:chExt cx="23459440" cy="4293616"/>
          </a:xfrm>
        </p:grpSpPr>
        <p:sp>
          <p:nvSpPr>
            <p:cNvPr id="12" name="Freeform 12"/>
            <p:cNvSpPr/>
            <p:nvPr/>
          </p:nvSpPr>
          <p:spPr>
            <a:xfrm>
              <a:off x="25400" y="25400"/>
              <a:ext cx="23408639" cy="4242816"/>
            </a:xfrm>
            <a:custGeom>
              <a:avLst/>
              <a:gdLst/>
              <a:ahLst/>
              <a:cxnLst/>
              <a:rect l="l" t="t" r="r" b="b"/>
              <a:pathLst>
                <a:path w="23408639" h="4242816">
                  <a:moveTo>
                    <a:pt x="0" y="0"/>
                  </a:moveTo>
                  <a:lnTo>
                    <a:pt x="23408639" y="0"/>
                  </a:lnTo>
                  <a:lnTo>
                    <a:pt x="23408639" y="4242816"/>
                  </a:lnTo>
                  <a:lnTo>
                    <a:pt x="0" y="424281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PK"/>
            </a:p>
          </p:txBody>
        </p:sp>
        <p:sp>
          <p:nvSpPr>
            <p:cNvPr id="13" name="Freeform 13"/>
            <p:cNvSpPr/>
            <p:nvPr/>
          </p:nvSpPr>
          <p:spPr>
            <a:xfrm>
              <a:off x="0" y="0"/>
              <a:ext cx="23459439" cy="4293616"/>
            </a:xfrm>
            <a:custGeom>
              <a:avLst/>
              <a:gdLst/>
              <a:ahLst/>
              <a:cxnLst/>
              <a:rect l="l" t="t" r="r" b="b"/>
              <a:pathLst>
                <a:path w="23459439" h="4293616">
                  <a:moveTo>
                    <a:pt x="25400" y="0"/>
                  </a:moveTo>
                  <a:lnTo>
                    <a:pt x="23434039" y="0"/>
                  </a:lnTo>
                  <a:cubicBezTo>
                    <a:pt x="23448009" y="0"/>
                    <a:pt x="23459439" y="11430"/>
                    <a:pt x="23459439" y="25400"/>
                  </a:cubicBezTo>
                  <a:lnTo>
                    <a:pt x="23459439" y="4268216"/>
                  </a:lnTo>
                  <a:cubicBezTo>
                    <a:pt x="23459439" y="4282186"/>
                    <a:pt x="23448009" y="4293616"/>
                    <a:pt x="23434039" y="4293616"/>
                  </a:cubicBezTo>
                  <a:lnTo>
                    <a:pt x="25400" y="4293616"/>
                  </a:lnTo>
                  <a:cubicBezTo>
                    <a:pt x="11430" y="4293616"/>
                    <a:pt x="0" y="4282186"/>
                    <a:pt x="0" y="4268216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4268216"/>
                  </a:lnTo>
                  <a:lnTo>
                    <a:pt x="25400" y="4268216"/>
                  </a:lnTo>
                  <a:lnTo>
                    <a:pt x="25400" y="4242816"/>
                  </a:lnTo>
                  <a:lnTo>
                    <a:pt x="23434039" y="4242816"/>
                  </a:lnTo>
                  <a:lnTo>
                    <a:pt x="23434039" y="4268216"/>
                  </a:lnTo>
                  <a:lnTo>
                    <a:pt x="23408639" y="4268216"/>
                  </a:lnTo>
                  <a:lnTo>
                    <a:pt x="23408639" y="25400"/>
                  </a:lnTo>
                  <a:lnTo>
                    <a:pt x="23434039" y="25400"/>
                  </a:lnTo>
                  <a:lnTo>
                    <a:pt x="23434039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1565C0"/>
            </a:solidFill>
          </p:spPr>
          <p:txBody>
            <a:bodyPr/>
            <a:lstStyle/>
            <a:p>
              <a:endParaRPr lang="en-PK"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621792" y="1645920"/>
            <a:ext cx="17044416" cy="914400"/>
            <a:chOff x="0" y="0"/>
            <a:chExt cx="22725888" cy="121920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22725889" cy="1219200"/>
            </a:xfrm>
            <a:custGeom>
              <a:avLst/>
              <a:gdLst/>
              <a:ahLst/>
              <a:cxnLst/>
              <a:rect l="l" t="t" r="r" b="b"/>
              <a:pathLst>
                <a:path w="22725889" h="1219200">
                  <a:moveTo>
                    <a:pt x="0" y="0"/>
                  </a:moveTo>
                  <a:lnTo>
                    <a:pt x="22725889" y="0"/>
                  </a:lnTo>
                  <a:lnTo>
                    <a:pt x="22725889" y="1219200"/>
                  </a:lnTo>
                  <a:lnTo>
                    <a:pt x="0" y="121920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313201" b="-313201"/>
              </a:stretch>
            </a:blipFill>
          </p:spPr>
          <p:txBody>
            <a:bodyPr/>
            <a:lstStyle/>
            <a:p>
              <a:endParaRPr lang="en-PK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-19050"/>
              <a:ext cx="22725888" cy="1238250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4800"/>
                </a:lnSpc>
              </a:pPr>
              <a:r>
                <a:rPr lang="en-US" sz="4000" b="1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DYNAMIC (MECHANICAL OBSTRUCTION)</a:t>
              </a:r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731520" y="2743200"/>
            <a:ext cx="16824960" cy="2852928"/>
            <a:chOff x="0" y="0"/>
            <a:chExt cx="22433280" cy="3803904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22433280" cy="3803904"/>
            </a:xfrm>
            <a:custGeom>
              <a:avLst/>
              <a:gdLst/>
              <a:ahLst/>
              <a:cxnLst/>
              <a:rect l="l" t="t" r="r" b="b"/>
              <a:pathLst>
                <a:path w="22433280" h="3803904">
                  <a:moveTo>
                    <a:pt x="0" y="0"/>
                  </a:moveTo>
                  <a:lnTo>
                    <a:pt x="22433280" y="0"/>
                  </a:lnTo>
                  <a:lnTo>
                    <a:pt x="22433280" y="3803904"/>
                  </a:lnTo>
                  <a:lnTo>
                    <a:pt x="0" y="3803904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64911" b="-64911"/>
              </a:stretch>
            </a:blipFill>
          </p:spPr>
          <p:txBody>
            <a:bodyPr/>
            <a:lstStyle/>
            <a:p>
              <a:endParaRPr lang="en-PK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0" y="-38100"/>
              <a:ext cx="22433280" cy="3842004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marL="1351280" lvl="1" indent="-675640" algn="l">
                <a:lnSpc>
                  <a:spcPts val="6719"/>
                </a:lnSpc>
                <a:buFont typeface="Arial"/>
                <a:buChar char="•"/>
              </a:pPr>
              <a:r>
                <a:rPr lang="en-US" sz="5599">
                  <a:solidFill>
                    <a:srgbClr val="1A1A2E"/>
                  </a:solidFill>
                  <a:latin typeface="Arial"/>
                  <a:ea typeface="Arial"/>
                  <a:cs typeface="Arial"/>
                  <a:sym typeface="Arial"/>
                </a:rPr>
                <a:t>Peristalsis works against a physical blockage</a:t>
              </a:r>
            </a:p>
            <a:p>
              <a:pPr marL="1351280" lvl="1" indent="-675640" algn="l">
                <a:lnSpc>
                  <a:spcPts val="6719"/>
                </a:lnSpc>
                <a:buFont typeface="Arial"/>
                <a:buChar char="•"/>
              </a:pPr>
              <a:r>
                <a:rPr lang="en-US" sz="5599">
                  <a:solidFill>
                    <a:srgbClr val="1A1A2E"/>
                  </a:solidFill>
                  <a:latin typeface="Arial"/>
                  <a:ea typeface="Arial"/>
                  <a:cs typeface="Arial"/>
                  <a:sym typeface="Arial"/>
                </a:rPr>
                <a:t>Types: intraluminal, intramural, extramural</a:t>
              </a:r>
            </a:p>
            <a:p>
              <a:pPr marL="1351280" lvl="1" indent="-675640" algn="l">
                <a:lnSpc>
                  <a:spcPts val="6719"/>
                </a:lnSpc>
                <a:buFont typeface="Arial"/>
                <a:buChar char="•"/>
              </a:pPr>
              <a:r>
                <a:rPr lang="en-US" sz="5599" b="1">
                  <a:solidFill>
                    <a:srgbClr val="C62828"/>
                  </a:solidFill>
                  <a:latin typeface="Arial Bold"/>
                  <a:ea typeface="Arial Bold"/>
                  <a:cs typeface="Arial Bold"/>
                  <a:sym typeface="Arial Bold"/>
                </a:rPr>
                <a:t>Adhesions 40% SBO; risk of strangulation</a:t>
              </a:r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353063" y="5802887"/>
            <a:ext cx="17581883" cy="939803"/>
            <a:chOff x="0" y="0"/>
            <a:chExt cx="23442511" cy="1253071"/>
          </a:xfrm>
        </p:grpSpPr>
        <p:sp>
          <p:nvSpPr>
            <p:cNvPr id="21" name="Freeform 21"/>
            <p:cNvSpPr/>
            <p:nvPr/>
          </p:nvSpPr>
          <p:spPr>
            <a:xfrm>
              <a:off x="16891" y="16891"/>
              <a:ext cx="23408639" cy="1219200"/>
            </a:xfrm>
            <a:custGeom>
              <a:avLst/>
              <a:gdLst/>
              <a:ahLst/>
              <a:cxnLst/>
              <a:rect l="l" t="t" r="r" b="b"/>
              <a:pathLst>
                <a:path w="23408639" h="1219200">
                  <a:moveTo>
                    <a:pt x="0" y="0"/>
                  </a:moveTo>
                  <a:lnTo>
                    <a:pt x="23408639" y="0"/>
                  </a:lnTo>
                  <a:lnTo>
                    <a:pt x="23408639" y="1219200"/>
                  </a:lnTo>
                  <a:lnTo>
                    <a:pt x="0" y="1219200"/>
                  </a:lnTo>
                  <a:close/>
                </a:path>
              </a:pathLst>
            </a:custGeom>
            <a:solidFill>
              <a:srgbClr val="006064"/>
            </a:solidFill>
          </p:spPr>
          <p:txBody>
            <a:bodyPr/>
            <a:lstStyle/>
            <a:p>
              <a:endParaRPr lang="en-PK"/>
            </a:p>
          </p:txBody>
        </p:sp>
        <p:sp>
          <p:nvSpPr>
            <p:cNvPr id="22" name="Freeform 22"/>
            <p:cNvSpPr/>
            <p:nvPr/>
          </p:nvSpPr>
          <p:spPr>
            <a:xfrm>
              <a:off x="0" y="0"/>
              <a:ext cx="23442422" cy="1252984"/>
            </a:xfrm>
            <a:custGeom>
              <a:avLst/>
              <a:gdLst/>
              <a:ahLst/>
              <a:cxnLst/>
              <a:rect l="l" t="t" r="r" b="b"/>
              <a:pathLst>
                <a:path w="23442422" h="1252984">
                  <a:moveTo>
                    <a:pt x="16891" y="0"/>
                  </a:moveTo>
                  <a:lnTo>
                    <a:pt x="23425530" y="0"/>
                  </a:lnTo>
                  <a:cubicBezTo>
                    <a:pt x="23434929" y="0"/>
                    <a:pt x="23442422" y="7620"/>
                    <a:pt x="23442422" y="16891"/>
                  </a:cubicBezTo>
                  <a:lnTo>
                    <a:pt x="23442422" y="1236091"/>
                  </a:lnTo>
                  <a:cubicBezTo>
                    <a:pt x="23442422" y="1245489"/>
                    <a:pt x="23434802" y="1252982"/>
                    <a:pt x="23425530" y="1252982"/>
                  </a:cubicBezTo>
                  <a:lnTo>
                    <a:pt x="16891" y="1252982"/>
                  </a:lnTo>
                  <a:cubicBezTo>
                    <a:pt x="7620" y="1253109"/>
                    <a:pt x="0" y="1245489"/>
                    <a:pt x="0" y="1236091"/>
                  </a:cubicBezTo>
                  <a:lnTo>
                    <a:pt x="0" y="16891"/>
                  </a:lnTo>
                  <a:cubicBezTo>
                    <a:pt x="0" y="7620"/>
                    <a:pt x="7620" y="0"/>
                    <a:pt x="16891" y="0"/>
                  </a:cubicBezTo>
                  <a:moveTo>
                    <a:pt x="16891" y="33909"/>
                  </a:moveTo>
                  <a:lnTo>
                    <a:pt x="16891" y="16891"/>
                  </a:lnTo>
                  <a:lnTo>
                    <a:pt x="33909" y="16891"/>
                  </a:lnTo>
                  <a:lnTo>
                    <a:pt x="33909" y="1236091"/>
                  </a:lnTo>
                  <a:lnTo>
                    <a:pt x="16891" y="1236091"/>
                  </a:lnTo>
                  <a:lnTo>
                    <a:pt x="16891" y="1219200"/>
                  </a:lnTo>
                  <a:lnTo>
                    <a:pt x="23425530" y="1219200"/>
                  </a:lnTo>
                  <a:lnTo>
                    <a:pt x="23425530" y="1236091"/>
                  </a:lnTo>
                  <a:lnTo>
                    <a:pt x="23408639" y="1236091"/>
                  </a:lnTo>
                  <a:lnTo>
                    <a:pt x="23408639" y="16891"/>
                  </a:lnTo>
                  <a:lnTo>
                    <a:pt x="23425530" y="16891"/>
                  </a:lnTo>
                  <a:lnTo>
                    <a:pt x="23425530" y="33909"/>
                  </a:lnTo>
                  <a:lnTo>
                    <a:pt x="16891" y="33909"/>
                  </a:lnTo>
                  <a:close/>
                </a:path>
              </a:pathLst>
            </a:custGeom>
            <a:solidFill>
              <a:srgbClr val="006064"/>
            </a:solidFill>
          </p:spPr>
          <p:txBody>
            <a:bodyPr/>
            <a:lstStyle/>
            <a:p>
              <a:endParaRPr lang="en-PK"/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346710" y="6710934"/>
            <a:ext cx="17594580" cy="3220212"/>
            <a:chOff x="0" y="0"/>
            <a:chExt cx="23459440" cy="4293616"/>
          </a:xfrm>
        </p:grpSpPr>
        <p:sp>
          <p:nvSpPr>
            <p:cNvPr id="24" name="Freeform 24"/>
            <p:cNvSpPr/>
            <p:nvPr/>
          </p:nvSpPr>
          <p:spPr>
            <a:xfrm>
              <a:off x="25400" y="25400"/>
              <a:ext cx="23408639" cy="4242816"/>
            </a:xfrm>
            <a:custGeom>
              <a:avLst/>
              <a:gdLst/>
              <a:ahLst/>
              <a:cxnLst/>
              <a:rect l="l" t="t" r="r" b="b"/>
              <a:pathLst>
                <a:path w="23408639" h="4242816">
                  <a:moveTo>
                    <a:pt x="0" y="0"/>
                  </a:moveTo>
                  <a:lnTo>
                    <a:pt x="23408639" y="0"/>
                  </a:lnTo>
                  <a:lnTo>
                    <a:pt x="23408639" y="4242816"/>
                  </a:lnTo>
                  <a:lnTo>
                    <a:pt x="0" y="424281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PK"/>
            </a:p>
          </p:txBody>
        </p:sp>
        <p:sp>
          <p:nvSpPr>
            <p:cNvPr id="25" name="Freeform 25"/>
            <p:cNvSpPr/>
            <p:nvPr/>
          </p:nvSpPr>
          <p:spPr>
            <a:xfrm>
              <a:off x="0" y="0"/>
              <a:ext cx="23459439" cy="4293616"/>
            </a:xfrm>
            <a:custGeom>
              <a:avLst/>
              <a:gdLst/>
              <a:ahLst/>
              <a:cxnLst/>
              <a:rect l="l" t="t" r="r" b="b"/>
              <a:pathLst>
                <a:path w="23459439" h="4293616">
                  <a:moveTo>
                    <a:pt x="25400" y="0"/>
                  </a:moveTo>
                  <a:lnTo>
                    <a:pt x="23434039" y="0"/>
                  </a:lnTo>
                  <a:cubicBezTo>
                    <a:pt x="23448009" y="0"/>
                    <a:pt x="23459439" y="11430"/>
                    <a:pt x="23459439" y="25400"/>
                  </a:cubicBezTo>
                  <a:lnTo>
                    <a:pt x="23459439" y="4268216"/>
                  </a:lnTo>
                  <a:cubicBezTo>
                    <a:pt x="23459439" y="4282186"/>
                    <a:pt x="23448009" y="4293616"/>
                    <a:pt x="23434039" y="4293616"/>
                  </a:cubicBezTo>
                  <a:lnTo>
                    <a:pt x="25400" y="4293616"/>
                  </a:lnTo>
                  <a:cubicBezTo>
                    <a:pt x="11430" y="4293616"/>
                    <a:pt x="0" y="4282186"/>
                    <a:pt x="0" y="4268216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4268216"/>
                  </a:lnTo>
                  <a:lnTo>
                    <a:pt x="25400" y="4268216"/>
                  </a:lnTo>
                  <a:lnTo>
                    <a:pt x="25400" y="4242816"/>
                  </a:lnTo>
                  <a:lnTo>
                    <a:pt x="23434039" y="4242816"/>
                  </a:lnTo>
                  <a:lnTo>
                    <a:pt x="23434039" y="4268216"/>
                  </a:lnTo>
                  <a:lnTo>
                    <a:pt x="23408639" y="4268216"/>
                  </a:lnTo>
                  <a:lnTo>
                    <a:pt x="23408639" y="25400"/>
                  </a:lnTo>
                  <a:lnTo>
                    <a:pt x="23434039" y="25400"/>
                  </a:lnTo>
                  <a:lnTo>
                    <a:pt x="23434039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006064"/>
            </a:solidFill>
          </p:spPr>
          <p:txBody>
            <a:bodyPr/>
            <a:lstStyle/>
            <a:p>
              <a:endParaRPr lang="en-PK"/>
            </a:p>
          </p:txBody>
        </p:sp>
      </p:grpSp>
      <p:grpSp>
        <p:nvGrpSpPr>
          <p:cNvPr id="26" name="Group 26"/>
          <p:cNvGrpSpPr/>
          <p:nvPr/>
        </p:nvGrpSpPr>
        <p:grpSpPr>
          <a:xfrm>
            <a:off x="621792" y="5815584"/>
            <a:ext cx="17044416" cy="914400"/>
            <a:chOff x="0" y="0"/>
            <a:chExt cx="22725888" cy="1219200"/>
          </a:xfrm>
        </p:grpSpPr>
        <p:sp>
          <p:nvSpPr>
            <p:cNvPr id="27" name="Freeform 27"/>
            <p:cNvSpPr/>
            <p:nvPr/>
          </p:nvSpPr>
          <p:spPr>
            <a:xfrm>
              <a:off x="0" y="0"/>
              <a:ext cx="22725889" cy="1219200"/>
            </a:xfrm>
            <a:custGeom>
              <a:avLst/>
              <a:gdLst/>
              <a:ahLst/>
              <a:cxnLst/>
              <a:rect l="l" t="t" r="r" b="b"/>
              <a:pathLst>
                <a:path w="22725889" h="1219200">
                  <a:moveTo>
                    <a:pt x="0" y="0"/>
                  </a:moveTo>
                  <a:lnTo>
                    <a:pt x="22725889" y="0"/>
                  </a:lnTo>
                  <a:lnTo>
                    <a:pt x="22725889" y="1219200"/>
                  </a:lnTo>
                  <a:lnTo>
                    <a:pt x="0" y="121920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313201" b="-313201"/>
              </a:stretch>
            </a:blipFill>
          </p:spPr>
          <p:txBody>
            <a:bodyPr/>
            <a:lstStyle/>
            <a:p>
              <a:endParaRPr lang="en-PK"/>
            </a:p>
          </p:txBody>
        </p:sp>
        <p:sp>
          <p:nvSpPr>
            <p:cNvPr id="28" name="TextBox 28"/>
            <p:cNvSpPr txBox="1"/>
            <p:nvPr/>
          </p:nvSpPr>
          <p:spPr>
            <a:xfrm>
              <a:off x="0" y="-19050"/>
              <a:ext cx="22725888" cy="1238250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4800"/>
                </a:lnSpc>
              </a:pPr>
              <a:r>
                <a:rPr lang="en-US" sz="4000" b="1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ADYNAMIC (FUNCTIONAL OBSTRUCTION)</a:t>
              </a:r>
            </a:p>
          </p:txBody>
        </p:sp>
      </p:grpSp>
      <p:grpSp>
        <p:nvGrpSpPr>
          <p:cNvPr id="29" name="Group 29"/>
          <p:cNvGrpSpPr/>
          <p:nvPr/>
        </p:nvGrpSpPr>
        <p:grpSpPr>
          <a:xfrm>
            <a:off x="731520" y="6912864"/>
            <a:ext cx="16824960" cy="2852928"/>
            <a:chOff x="0" y="0"/>
            <a:chExt cx="22433280" cy="3803904"/>
          </a:xfrm>
        </p:grpSpPr>
        <p:sp>
          <p:nvSpPr>
            <p:cNvPr id="30" name="Freeform 30"/>
            <p:cNvSpPr/>
            <p:nvPr/>
          </p:nvSpPr>
          <p:spPr>
            <a:xfrm>
              <a:off x="0" y="0"/>
              <a:ext cx="22433280" cy="3803904"/>
            </a:xfrm>
            <a:custGeom>
              <a:avLst/>
              <a:gdLst/>
              <a:ahLst/>
              <a:cxnLst/>
              <a:rect l="l" t="t" r="r" b="b"/>
              <a:pathLst>
                <a:path w="22433280" h="3803904">
                  <a:moveTo>
                    <a:pt x="0" y="0"/>
                  </a:moveTo>
                  <a:lnTo>
                    <a:pt x="22433280" y="0"/>
                  </a:lnTo>
                  <a:lnTo>
                    <a:pt x="22433280" y="3803904"/>
                  </a:lnTo>
                  <a:lnTo>
                    <a:pt x="0" y="3803904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64911" b="-64911"/>
              </a:stretch>
            </a:blipFill>
          </p:spPr>
          <p:txBody>
            <a:bodyPr/>
            <a:lstStyle/>
            <a:p>
              <a:endParaRPr lang="en-PK"/>
            </a:p>
          </p:txBody>
        </p:sp>
        <p:sp>
          <p:nvSpPr>
            <p:cNvPr id="31" name="TextBox 31"/>
            <p:cNvSpPr txBox="1"/>
            <p:nvPr/>
          </p:nvSpPr>
          <p:spPr>
            <a:xfrm>
              <a:off x="0" y="-38100"/>
              <a:ext cx="22433280" cy="3842004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marL="1351280" lvl="1" indent="-675640" algn="l">
                <a:lnSpc>
                  <a:spcPts val="6719"/>
                </a:lnSpc>
                <a:buFont typeface="Arial"/>
                <a:buChar char="•"/>
              </a:pPr>
              <a:r>
                <a:rPr lang="en-US" sz="5599">
                  <a:solidFill>
                    <a:srgbClr val="1A1A2E"/>
                  </a:solidFill>
                  <a:latin typeface="Arial"/>
                  <a:ea typeface="Arial"/>
                  <a:cs typeface="Arial"/>
                  <a:sym typeface="Arial"/>
                </a:rPr>
                <a:t>No physical block — peristalsis is absent</a:t>
              </a:r>
            </a:p>
            <a:p>
              <a:pPr marL="1351280" lvl="1" indent="-675640" algn="l">
                <a:lnSpc>
                  <a:spcPts val="6719"/>
                </a:lnSpc>
                <a:buFont typeface="Arial"/>
                <a:buChar char="•"/>
              </a:pPr>
              <a:r>
                <a:rPr lang="en-US" sz="5599">
                  <a:solidFill>
                    <a:srgbClr val="1A1A2E"/>
                  </a:solidFill>
                  <a:latin typeface="Arial"/>
                  <a:ea typeface="Arial"/>
                  <a:cs typeface="Arial"/>
                  <a:sym typeface="Arial"/>
                </a:rPr>
                <a:t>Paralytic ileus: post-op, sepsis, metabolic</a:t>
              </a:r>
            </a:p>
            <a:p>
              <a:pPr marL="1351280" lvl="1" indent="-675640" algn="l">
                <a:lnSpc>
                  <a:spcPts val="6719"/>
                </a:lnSpc>
                <a:buFont typeface="Arial"/>
                <a:buChar char="•"/>
              </a:pPr>
              <a:r>
                <a:rPr lang="en-US" sz="5599" b="1">
                  <a:solidFill>
                    <a:srgbClr val="006064"/>
                  </a:solidFill>
                  <a:latin typeface="Arial Bold"/>
                  <a:ea typeface="Arial Bold"/>
                  <a:cs typeface="Arial Bold"/>
                  <a:sym typeface="Arial Bold"/>
                </a:rPr>
                <a:t>Pseudo-obstruction = Ogilvie's syndrome</a:t>
              </a:r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EF4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2697" y="-12697"/>
            <a:ext cx="18313403" cy="1525019"/>
            <a:chOff x="0" y="0"/>
            <a:chExt cx="24417871" cy="2033359"/>
          </a:xfrm>
        </p:grpSpPr>
        <p:sp>
          <p:nvSpPr>
            <p:cNvPr id="3" name="Freeform 3"/>
            <p:cNvSpPr/>
            <p:nvPr/>
          </p:nvSpPr>
          <p:spPr>
            <a:xfrm>
              <a:off x="16891" y="16891"/>
              <a:ext cx="24383999" cy="1999488"/>
            </a:xfrm>
            <a:custGeom>
              <a:avLst/>
              <a:gdLst/>
              <a:ahLst/>
              <a:cxnLst/>
              <a:rect l="l" t="t" r="r" b="b"/>
              <a:pathLst>
                <a:path w="24383999" h="1999488">
                  <a:moveTo>
                    <a:pt x="0" y="0"/>
                  </a:moveTo>
                  <a:lnTo>
                    <a:pt x="24383999" y="0"/>
                  </a:lnTo>
                  <a:lnTo>
                    <a:pt x="24383999" y="1999488"/>
                  </a:lnTo>
                  <a:lnTo>
                    <a:pt x="0" y="1999488"/>
                  </a:lnTo>
                  <a:close/>
                </a:path>
              </a:pathLst>
            </a:custGeom>
            <a:solidFill>
              <a:srgbClr val="0D1B3E"/>
            </a:solidFill>
          </p:spPr>
          <p:txBody>
            <a:bodyPr/>
            <a:lstStyle/>
            <a:p>
              <a:endParaRPr lang="en-PK"/>
            </a:p>
          </p:txBody>
        </p:sp>
        <p:sp>
          <p:nvSpPr>
            <p:cNvPr id="4" name="Freeform 4"/>
            <p:cNvSpPr/>
            <p:nvPr/>
          </p:nvSpPr>
          <p:spPr>
            <a:xfrm>
              <a:off x="0" y="0"/>
              <a:ext cx="24417782" cy="2033270"/>
            </a:xfrm>
            <a:custGeom>
              <a:avLst/>
              <a:gdLst/>
              <a:ahLst/>
              <a:cxnLst/>
              <a:rect l="l" t="t" r="r" b="b"/>
              <a:pathLst>
                <a:path w="24417782" h="2033270">
                  <a:moveTo>
                    <a:pt x="16891" y="0"/>
                  </a:moveTo>
                  <a:lnTo>
                    <a:pt x="24400890" y="0"/>
                  </a:lnTo>
                  <a:cubicBezTo>
                    <a:pt x="24410290" y="0"/>
                    <a:pt x="24417782" y="7620"/>
                    <a:pt x="24417782" y="16891"/>
                  </a:cubicBezTo>
                  <a:lnTo>
                    <a:pt x="24417782" y="2016379"/>
                  </a:lnTo>
                  <a:cubicBezTo>
                    <a:pt x="24417782" y="2025777"/>
                    <a:pt x="24410163" y="2033270"/>
                    <a:pt x="24400890" y="2033270"/>
                  </a:cubicBezTo>
                  <a:lnTo>
                    <a:pt x="16891" y="2033270"/>
                  </a:lnTo>
                  <a:cubicBezTo>
                    <a:pt x="7493" y="2033270"/>
                    <a:pt x="0" y="2025650"/>
                    <a:pt x="0" y="2016379"/>
                  </a:cubicBezTo>
                  <a:lnTo>
                    <a:pt x="0" y="16891"/>
                  </a:lnTo>
                  <a:cubicBezTo>
                    <a:pt x="0" y="7620"/>
                    <a:pt x="7620" y="0"/>
                    <a:pt x="16891" y="0"/>
                  </a:cubicBezTo>
                  <a:moveTo>
                    <a:pt x="16891" y="33909"/>
                  </a:moveTo>
                  <a:lnTo>
                    <a:pt x="16891" y="16891"/>
                  </a:lnTo>
                  <a:lnTo>
                    <a:pt x="33909" y="16891"/>
                  </a:lnTo>
                  <a:lnTo>
                    <a:pt x="33909" y="2016379"/>
                  </a:lnTo>
                  <a:lnTo>
                    <a:pt x="16891" y="2016379"/>
                  </a:lnTo>
                  <a:lnTo>
                    <a:pt x="16891" y="1999488"/>
                  </a:lnTo>
                  <a:lnTo>
                    <a:pt x="24400890" y="1999488"/>
                  </a:lnTo>
                  <a:lnTo>
                    <a:pt x="24400890" y="2016379"/>
                  </a:lnTo>
                  <a:lnTo>
                    <a:pt x="24384000" y="2016379"/>
                  </a:lnTo>
                  <a:lnTo>
                    <a:pt x="24384000" y="16891"/>
                  </a:lnTo>
                  <a:lnTo>
                    <a:pt x="24400890" y="16891"/>
                  </a:lnTo>
                  <a:lnTo>
                    <a:pt x="24400890" y="33909"/>
                  </a:lnTo>
                  <a:lnTo>
                    <a:pt x="16891" y="33909"/>
                  </a:lnTo>
                  <a:close/>
                </a:path>
              </a:pathLst>
            </a:custGeom>
            <a:solidFill>
              <a:srgbClr val="0D1B3E"/>
            </a:solidFill>
          </p:spPr>
          <p:txBody>
            <a:bodyPr/>
            <a:lstStyle/>
            <a:p>
              <a:endParaRPr lang="en-PK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512064" y="0"/>
            <a:ext cx="17263872" cy="1499616"/>
            <a:chOff x="0" y="0"/>
            <a:chExt cx="23018496" cy="1999488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3018496" cy="1999488"/>
            </a:xfrm>
            <a:custGeom>
              <a:avLst/>
              <a:gdLst/>
              <a:ahLst/>
              <a:cxnLst/>
              <a:rect l="l" t="t" r="r" b="b"/>
              <a:pathLst>
                <a:path w="23018496" h="1999488">
                  <a:moveTo>
                    <a:pt x="0" y="0"/>
                  </a:moveTo>
                  <a:lnTo>
                    <a:pt x="23018496" y="0"/>
                  </a:lnTo>
                  <a:lnTo>
                    <a:pt x="23018496" y="1999488"/>
                  </a:lnTo>
                  <a:lnTo>
                    <a:pt x="0" y="1999488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174315" b="-174315"/>
              </a:stretch>
            </a:blipFill>
          </p:spPr>
          <p:txBody>
            <a:bodyPr/>
            <a:lstStyle/>
            <a:p>
              <a:endParaRPr lang="en-PK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19050"/>
              <a:ext cx="23018496" cy="2018538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5280"/>
                </a:lnSpc>
              </a:pPr>
              <a:r>
                <a:rPr lang="en-US" sz="4400" b="1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AETIOLOGY — SBO vs LBO  📊</a:t>
              </a: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353063" y="1633223"/>
            <a:ext cx="8437883" cy="866651"/>
            <a:chOff x="0" y="0"/>
            <a:chExt cx="11250511" cy="1155535"/>
          </a:xfrm>
        </p:grpSpPr>
        <p:sp>
          <p:nvSpPr>
            <p:cNvPr id="9" name="Freeform 9"/>
            <p:cNvSpPr/>
            <p:nvPr/>
          </p:nvSpPr>
          <p:spPr>
            <a:xfrm>
              <a:off x="16891" y="16891"/>
              <a:ext cx="11216640" cy="1121664"/>
            </a:xfrm>
            <a:custGeom>
              <a:avLst/>
              <a:gdLst/>
              <a:ahLst/>
              <a:cxnLst/>
              <a:rect l="l" t="t" r="r" b="b"/>
              <a:pathLst>
                <a:path w="11216640" h="1121664">
                  <a:moveTo>
                    <a:pt x="0" y="0"/>
                  </a:moveTo>
                  <a:lnTo>
                    <a:pt x="11216640" y="0"/>
                  </a:lnTo>
                  <a:lnTo>
                    <a:pt x="11216640" y="1121664"/>
                  </a:lnTo>
                  <a:lnTo>
                    <a:pt x="0" y="1121664"/>
                  </a:lnTo>
                  <a:close/>
                </a:path>
              </a:pathLst>
            </a:custGeom>
            <a:solidFill>
              <a:srgbClr val="1565C0"/>
            </a:solidFill>
          </p:spPr>
          <p:txBody>
            <a:bodyPr/>
            <a:lstStyle/>
            <a:p>
              <a:endParaRPr lang="en-PK"/>
            </a:p>
          </p:txBody>
        </p:sp>
        <p:sp>
          <p:nvSpPr>
            <p:cNvPr id="10" name="Freeform 10"/>
            <p:cNvSpPr/>
            <p:nvPr/>
          </p:nvSpPr>
          <p:spPr>
            <a:xfrm>
              <a:off x="0" y="0"/>
              <a:ext cx="11250422" cy="1155448"/>
            </a:xfrm>
            <a:custGeom>
              <a:avLst/>
              <a:gdLst/>
              <a:ahLst/>
              <a:cxnLst/>
              <a:rect l="l" t="t" r="r" b="b"/>
              <a:pathLst>
                <a:path w="11250422" h="1155448">
                  <a:moveTo>
                    <a:pt x="16891" y="0"/>
                  </a:moveTo>
                  <a:lnTo>
                    <a:pt x="11233531" y="0"/>
                  </a:lnTo>
                  <a:cubicBezTo>
                    <a:pt x="11242929" y="0"/>
                    <a:pt x="11250422" y="7620"/>
                    <a:pt x="11250422" y="16891"/>
                  </a:cubicBezTo>
                  <a:lnTo>
                    <a:pt x="11250422" y="1138555"/>
                  </a:lnTo>
                  <a:cubicBezTo>
                    <a:pt x="11250422" y="1147953"/>
                    <a:pt x="11242802" y="1155446"/>
                    <a:pt x="11233531" y="1155446"/>
                  </a:cubicBezTo>
                  <a:lnTo>
                    <a:pt x="16891" y="1155446"/>
                  </a:lnTo>
                  <a:cubicBezTo>
                    <a:pt x="7620" y="1155573"/>
                    <a:pt x="0" y="1147953"/>
                    <a:pt x="0" y="1138555"/>
                  </a:cubicBezTo>
                  <a:lnTo>
                    <a:pt x="0" y="16891"/>
                  </a:lnTo>
                  <a:cubicBezTo>
                    <a:pt x="0" y="7620"/>
                    <a:pt x="7620" y="0"/>
                    <a:pt x="16891" y="0"/>
                  </a:cubicBezTo>
                  <a:moveTo>
                    <a:pt x="16891" y="33909"/>
                  </a:moveTo>
                  <a:lnTo>
                    <a:pt x="16891" y="16891"/>
                  </a:lnTo>
                  <a:lnTo>
                    <a:pt x="33909" y="16891"/>
                  </a:lnTo>
                  <a:lnTo>
                    <a:pt x="33909" y="1138555"/>
                  </a:lnTo>
                  <a:lnTo>
                    <a:pt x="16891" y="1138555"/>
                  </a:lnTo>
                  <a:lnTo>
                    <a:pt x="16891" y="1121664"/>
                  </a:lnTo>
                  <a:lnTo>
                    <a:pt x="11233531" y="1121664"/>
                  </a:lnTo>
                  <a:lnTo>
                    <a:pt x="11233531" y="1138555"/>
                  </a:lnTo>
                  <a:lnTo>
                    <a:pt x="11216640" y="1138555"/>
                  </a:lnTo>
                  <a:lnTo>
                    <a:pt x="11216640" y="16891"/>
                  </a:lnTo>
                  <a:lnTo>
                    <a:pt x="11233531" y="16891"/>
                  </a:lnTo>
                  <a:lnTo>
                    <a:pt x="11233531" y="33909"/>
                  </a:lnTo>
                  <a:lnTo>
                    <a:pt x="16891" y="33909"/>
                  </a:lnTo>
                  <a:close/>
                </a:path>
              </a:pathLst>
            </a:custGeom>
            <a:solidFill>
              <a:srgbClr val="1565C0"/>
            </a:solidFill>
          </p:spPr>
          <p:txBody>
            <a:bodyPr/>
            <a:lstStyle/>
            <a:p>
              <a:endParaRPr lang="en-PK"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365760" y="1645920"/>
            <a:ext cx="8412480" cy="841248"/>
            <a:chOff x="0" y="0"/>
            <a:chExt cx="11216640" cy="1121664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1216640" cy="1121664"/>
            </a:xfrm>
            <a:custGeom>
              <a:avLst/>
              <a:gdLst/>
              <a:ahLst/>
              <a:cxnLst/>
              <a:rect l="l" t="t" r="r" b="b"/>
              <a:pathLst>
                <a:path w="11216640" h="1121664">
                  <a:moveTo>
                    <a:pt x="0" y="0"/>
                  </a:moveTo>
                  <a:lnTo>
                    <a:pt x="11216640" y="0"/>
                  </a:lnTo>
                  <a:lnTo>
                    <a:pt x="11216640" y="1121664"/>
                  </a:lnTo>
                  <a:lnTo>
                    <a:pt x="0" y="1121664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144850" b="-144850"/>
              </a:stretch>
            </a:blipFill>
          </p:spPr>
          <p:txBody>
            <a:bodyPr/>
            <a:lstStyle/>
            <a:p>
              <a:endParaRPr lang="en-PK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19050"/>
              <a:ext cx="11216640" cy="1140714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3600"/>
                </a:lnSpc>
              </a:pPr>
              <a:r>
                <a:rPr lang="en-US" sz="3000" b="1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SMALL BOWEL OBSTRUCTION</a:t>
              </a:r>
            </a:p>
          </p:txBody>
        </p:sp>
      </p:grpSp>
      <p:graphicFrame>
        <p:nvGraphicFramePr>
          <p:cNvPr id="14" name="Table 14"/>
          <p:cNvGraphicFramePr>
            <a:graphicFrameLocks noGrp="1"/>
          </p:cNvGraphicFramePr>
          <p:nvPr/>
        </p:nvGraphicFramePr>
        <p:xfrm>
          <a:off x="365760" y="2560320"/>
          <a:ext cx="8382000" cy="7320280"/>
        </p:xfrm>
        <a:graphic>
          <a:graphicData uri="http://schemas.openxmlformats.org/drawingml/2006/table">
            <a:tbl>
              <a:tblPr/>
              <a:tblGrid>
                <a:gridCol w="4191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63600">
                <a:tc>
                  <a:txBody>
                    <a:bodyPr/>
                    <a:lstStyle/>
                    <a:p>
                      <a:pPr algn="ctr">
                        <a:lnSpc>
                          <a:spcPts val="4560"/>
                        </a:lnSpc>
                        <a:defRPr/>
                      </a:pPr>
                      <a:r>
                        <a:rPr lang="en-US" sz="3800" b="1">
                          <a:solidFill>
                            <a:srgbClr val="FFFFFF"/>
                          </a:solidFill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CAUSE</a:t>
                      </a:r>
                      <a:endParaRPr lang="en-US" sz="1100"/>
                    </a:p>
                  </a:txBody>
                  <a:tcPr marT="91440" marB="9144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65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4560"/>
                        </a:lnSpc>
                        <a:defRPr/>
                      </a:pPr>
                      <a:r>
                        <a:rPr lang="en-US" sz="3800" b="1">
                          <a:solidFill>
                            <a:srgbClr val="FFFFFF"/>
                          </a:solidFill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FREQ</a:t>
                      </a:r>
                      <a:endParaRPr lang="en-US" sz="1100"/>
                    </a:p>
                  </a:txBody>
                  <a:tcPr marT="91440" marB="9144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65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63600">
                <a:tc>
                  <a:txBody>
                    <a:bodyPr/>
                    <a:lstStyle/>
                    <a:p>
                      <a:pPr algn="ctr">
                        <a:lnSpc>
                          <a:spcPts val="4320"/>
                        </a:lnSpc>
                        <a:defRPr/>
                      </a:pPr>
                      <a:r>
                        <a:rPr lang="en-US" sz="3600">
                          <a:solidFill>
                            <a:srgbClr val="1A1A2E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Adhesions &amp; Bands</a:t>
                      </a:r>
                      <a:endParaRPr lang="en-US" sz="1100"/>
                    </a:p>
                  </a:txBody>
                  <a:tcPr marT="91440" marB="9144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4320"/>
                        </a:lnSpc>
                        <a:defRPr/>
                      </a:pPr>
                      <a:r>
                        <a:rPr lang="en-US" sz="3600">
                          <a:solidFill>
                            <a:srgbClr val="1A1A2E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40%</a:t>
                      </a:r>
                      <a:endParaRPr lang="en-US" sz="1100"/>
                    </a:p>
                  </a:txBody>
                  <a:tcPr marT="91440" marB="9144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63600">
                <a:tc>
                  <a:txBody>
                    <a:bodyPr/>
                    <a:lstStyle/>
                    <a:p>
                      <a:pPr algn="ctr">
                        <a:lnSpc>
                          <a:spcPts val="4320"/>
                        </a:lnSpc>
                        <a:defRPr/>
                      </a:pPr>
                      <a:r>
                        <a:rPr lang="en-US" sz="3600">
                          <a:solidFill>
                            <a:srgbClr val="1A1A2E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External Hernia</a:t>
                      </a:r>
                      <a:endParaRPr lang="en-US" sz="1100"/>
                    </a:p>
                  </a:txBody>
                  <a:tcPr marT="91440" marB="9144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4320"/>
                        </a:lnSpc>
                        <a:defRPr/>
                      </a:pPr>
                      <a:r>
                        <a:rPr lang="en-US" sz="3600">
                          <a:solidFill>
                            <a:srgbClr val="1A1A2E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12%</a:t>
                      </a:r>
                      <a:endParaRPr lang="en-US" sz="1100"/>
                    </a:p>
                  </a:txBody>
                  <a:tcPr marT="91440" marB="9144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63600">
                <a:tc>
                  <a:txBody>
                    <a:bodyPr/>
                    <a:lstStyle/>
                    <a:p>
                      <a:pPr algn="ctr">
                        <a:lnSpc>
                          <a:spcPts val="4320"/>
                        </a:lnSpc>
                        <a:defRPr/>
                      </a:pPr>
                      <a:r>
                        <a:rPr lang="en-US" sz="3600">
                          <a:solidFill>
                            <a:srgbClr val="1A1A2E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Crohn's / Inflammatory</a:t>
                      </a:r>
                      <a:endParaRPr lang="en-US" sz="1100"/>
                    </a:p>
                  </a:txBody>
                  <a:tcPr marT="91440" marB="9144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4320"/>
                        </a:lnSpc>
                        <a:defRPr/>
                      </a:pPr>
                      <a:r>
                        <a:rPr lang="en-US" sz="3600">
                          <a:solidFill>
                            <a:srgbClr val="1A1A2E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15%</a:t>
                      </a:r>
                      <a:endParaRPr lang="en-US" sz="1100"/>
                    </a:p>
                  </a:txBody>
                  <a:tcPr marT="91440" marB="9144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63600">
                <a:tc>
                  <a:txBody>
                    <a:bodyPr/>
                    <a:lstStyle/>
                    <a:p>
                      <a:pPr algn="ctr">
                        <a:lnSpc>
                          <a:spcPts val="4320"/>
                        </a:lnSpc>
                        <a:defRPr/>
                      </a:pPr>
                      <a:r>
                        <a:rPr lang="en-US" sz="3600">
                          <a:solidFill>
                            <a:srgbClr val="1A1A2E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Carcinoma</a:t>
                      </a:r>
                      <a:endParaRPr lang="en-US" sz="1100"/>
                    </a:p>
                  </a:txBody>
                  <a:tcPr marT="91440" marB="9144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4320"/>
                        </a:lnSpc>
                        <a:defRPr/>
                      </a:pPr>
                      <a:r>
                        <a:rPr lang="en-US" sz="3600">
                          <a:solidFill>
                            <a:srgbClr val="1A1A2E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15%</a:t>
                      </a:r>
                      <a:endParaRPr lang="en-US" sz="1100"/>
                    </a:p>
                  </a:txBody>
                  <a:tcPr marT="91440" marB="9144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63600">
                <a:tc>
                  <a:txBody>
                    <a:bodyPr/>
                    <a:lstStyle/>
                    <a:p>
                      <a:pPr algn="ctr">
                        <a:lnSpc>
                          <a:spcPts val="4320"/>
                        </a:lnSpc>
                        <a:defRPr/>
                      </a:pPr>
                      <a:r>
                        <a:rPr lang="en-US" sz="3600">
                          <a:solidFill>
                            <a:srgbClr val="1A1A2E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Faecal Impaction</a:t>
                      </a:r>
                      <a:endParaRPr lang="en-US" sz="1100"/>
                    </a:p>
                  </a:txBody>
                  <a:tcPr marT="91440" marB="9144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4320"/>
                        </a:lnSpc>
                        <a:defRPr/>
                      </a:pPr>
                      <a:r>
                        <a:rPr lang="en-US" sz="3600">
                          <a:solidFill>
                            <a:srgbClr val="1A1A2E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8%</a:t>
                      </a:r>
                      <a:endParaRPr lang="en-US" sz="1100"/>
                    </a:p>
                  </a:txBody>
                  <a:tcPr marT="91440" marB="9144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863600">
                <a:tc>
                  <a:txBody>
                    <a:bodyPr/>
                    <a:lstStyle/>
                    <a:p>
                      <a:pPr algn="ctr">
                        <a:lnSpc>
                          <a:spcPts val="4320"/>
                        </a:lnSpc>
                        <a:defRPr/>
                      </a:pPr>
                      <a:r>
                        <a:rPr lang="en-US" sz="3600">
                          <a:solidFill>
                            <a:srgbClr val="1A1A2E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Pseudo-obstruction</a:t>
                      </a:r>
                      <a:endParaRPr lang="en-US" sz="1100"/>
                    </a:p>
                  </a:txBody>
                  <a:tcPr marT="91440" marB="9144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4320"/>
                        </a:lnSpc>
                        <a:defRPr/>
                      </a:pPr>
                      <a:r>
                        <a:rPr lang="en-US" sz="3600">
                          <a:solidFill>
                            <a:srgbClr val="1A1A2E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5%</a:t>
                      </a:r>
                      <a:endParaRPr lang="en-US" sz="1100"/>
                    </a:p>
                  </a:txBody>
                  <a:tcPr marT="91440" marB="9144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863600">
                <a:tc>
                  <a:txBody>
                    <a:bodyPr/>
                    <a:lstStyle/>
                    <a:p>
                      <a:pPr algn="ctr">
                        <a:lnSpc>
                          <a:spcPts val="4320"/>
                        </a:lnSpc>
                        <a:defRPr/>
                      </a:pPr>
                      <a:r>
                        <a:rPr lang="en-US" sz="3600">
                          <a:solidFill>
                            <a:srgbClr val="1A1A2E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Miscellaneous</a:t>
                      </a:r>
                      <a:endParaRPr lang="en-US" sz="1100"/>
                    </a:p>
                  </a:txBody>
                  <a:tcPr marT="91440" marB="9144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4320"/>
                        </a:lnSpc>
                        <a:defRPr/>
                      </a:pPr>
                      <a:r>
                        <a:rPr lang="en-US" sz="3600">
                          <a:solidFill>
                            <a:srgbClr val="1A1A2E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5%</a:t>
                      </a:r>
                      <a:endParaRPr lang="en-US" sz="1100"/>
                    </a:p>
                  </a:txBody>
                  <a:tcPr marT="91440" marB="9144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pSp>
        <p:nvGrpSpPr>
          <p:cNvPr id="15" name="Group 15"/>
          <p:cNvGrpSpPr/>
          <p:nvPr/>
        </p:nvGrpSpPr>
        <p:grpSpPr>
          <a:xfrm>
            <a:off x="9497063" y="1633223"/>
            <a:ext cx="8437883" cy="866651"/>
            <a:chOff x="0" y="0"/>
            <a:chExt cx="11250511" cy="1155535"/>
          </a:xfrm>
        </p:grpSpPr>
        <p:sp>
          <p:nvSpPr>
            <p:cNvPr id="16" name="Freeform 16"/>
            <p:cNvSpPr/>
            <p:nvPr/>
          </p:nvSpPr>
          <p:spPr>
            <a:xfrm>
              <a:off x="16891" y="16891"/>
              <a:ext cx="11216640" cy="1121664"/>
            </a:xfrm>
            <a:custGeom>
              <a:avLst/>
              <a:gdLst/>
              <a:ahLst/>
              <a:cxnLst/>
              <a:rect l="l" t="t" r="r" b="b"/>
              <a:pathLst>
                <a:path w="11216640" h="1121664">
                  <a:moveTo>
                    <a:pt x="0" y="0"/>
                  </a:moveTo>
                  <a:lnTo>
                    <a:pt x="11216640" y="0"/>
                  </a:lnTo>
                  <a:lnTo>
                    <a:pt x="11216640" y="1121664"/>
                  </a:lnTo>
                  <a:lnTo>
                    <a:pt x="0" y="1121664"/>
                  </a:lnTo>
                  <a:close/>
                </a:path>
              </a:pathLst>
            </a:custGeom>
            <a:solidFill>
              <a:srgbClr val="C62828"/>
            </a:solidFill>
          </p:spPr>
          <p:txBody>
            <a:bodyPr/>
            <a:lstStyle/>
            <a:p>
              <a:endParaRPr lang="en-PK"/>
            </a:p>
          </p:txBody>
        </p:sp>
        <p:sp>
          <p:nvSpPr>
            <p:cNvPr id="17" name="Freeform 17"/>
            <p:cNvSpPr/>
            <p:nvPr/>
          </p:nvSpPr>
          <p:spPr>
            <a:xfrm>
              <a:off x="0" y="0"/>
              <a:ext cx="11250422" cy="1155448"/>
            </a:xfrm>
            <a:custGeom>
              <a:avLst/>
              <a:gdLst/>
              <a:ahLst/>
              <a:cxnLst/>
              <a:rect l="l" t="t" r="r" b="b"/>
              <a:pathLst>
                <a:path w="11250422" h="1155448">
                  <a:moveTo>
                    <a:pt x="16891" y="0"/>
                  </a:moveTo>
                  <a:lnTo>
                    <a:pt x="11233531" y="0"/>
                  </a:lnTo>
                  <a:cubicBezTo>
                    <a:pt x="11242929" y="0"/>
                    <a:pt x="11250422" y="7620"/>
                    <a:pt x="11250422" y="16891"/>
                  </a:cubicBezTo>
                  <a:lnTo>
                    <a:pt x="11250422" y="1138555"/>
                  </a:lnTo>
                  <a:cubicBezTo>
                    <a:pt x="11250422" y="1147953"/>
                    <a:pt x="11242802" y="1155446"/>
                    <a:pt x="11233531" y="1155446"/>
                  </a:cubicBezTo>
                  <a:lnTo>
                    <a:pt x="16891" y="1155446"/>
                  </a:lnTo>
                  <a:cubicBezTo>
                    <a:pt x="7620" y="1155573"/>
                    <a:pt x="0" y="1147953"/>
                    <a:pt x="0" y="1138555"/>
                  </a:cubicBezTo>
                  <a:lnTo>
                    <a:pt x="0" y="16891"/>
                  </a:lnTo>
                  <a:cubicBezTo>
                    <a:pt x="0" y="7620"/>
                    <a:pt x="7620" y="0"/>
                    <a:pt x="16891" y="0"/>
                  </a:cubicBezTo>
                  <a:moveTo>
                    <a:pt x="16891" y="33909"/>
                  </a:moveTo>
                  <a:lnTo>
                    <a:pt x="16891" y="16891"/>
                  </a:lnTo>
                  <a:lnTo>
                    <a:pt x="33909" y="16891"/>
                  </a:lnTo>
                  <a:lnTo>
                    <a:pt x="33909" y="1138555"/>
                  </a:lnTo>
                  <a:lnTo>
                    <a:pt x="16891" y="1138555"/>
                  </a:lnTo>
                  <a:lnTo>
                    <a:pt x="16891" y="1121664"/>
                  </a:lnTo>
                  <a:lnTo>
                    <a:pt x="11233531" y="1121664"/>
                  </a:lnTo>
                  <a:lnTo>
                    <a:pt x="11233531" y="1138555"/>
                  </a:lnTo>
                  <a:lnTo>
                    <a:pt x="11216640" y="1138555"/>
                  </a:lnTo>
                  <a:lnTo>
                    <a:pt x="11216640" y="16891"/>
                  </a:lnTo>
                  <a:lnTo>
                    <a:pt x="11233531" y="16891"/>
                  </a:lnTo>
                  <a:lnTo>
                    <a:pt x="11233531" y="33909"/>
                  </a:lnTo>
                  <a:lnTo>
                    <a:pt x="16891" y="33909"/>
                  </a:lnTo>
                  <a:close/>
                </a:path>
              </a:pathLst>
            </a:custGeom>
            <a:solidFill>
              <a:srgbClr val="C62828"/>
            </a:solidFill>
          </p:spPr>
          <p:txBody>
            <a:bodyPr/>
            <a:lstStyle/>
            <a:p>
              <a:endParaRPr lang="en-PK"/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9509760" y="1645920"/>
            <a:ext cx="8412480" cy="841248"/>
            <a:chOff x="0" y="0"/>
            <a:chExt cx="11216640" cy="1121664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11216640" cy="1121664"/>
            </a:xfrm>
            <a:custGeom>
              <a:avLst/>
              <a:gdLst/>
              <a:ahLst/>
              <a:cxnLst/>
              <a:rect l="l" t="t" r="r" b="b"/>
              <a:pathLst>
                <a:path w="11216640" h="1121664">
                  <a:moveTo>
                    <a:pt x="0" y="0"/>
                  </a:moveTo>
                  <a:lnTo>
                    <a:pt x="11216640" y="0"/>
                  </a:lnTo>
                  <a:lnTo>
                    <a:pt x="11216640" y="1121664"/>
                  </a:lnTo>
                  <a:lnTo>
                    <a:pt x="0" y="1121664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144850" b="-144850"/>
              </a:stretch>
            </a:blipFill>
          </p:spPr>
          <p:txBody>
            <a:bodyPr/>
            <a:lstStyle/>
            <a:p>
              <a:endParaRPr lang="en-PK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0" y="-19050"/>
              <a:ext cx="11216640" cy="1140714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3600"/>
                </a:lnSpc>
              </a:pPr>
              <a:r>
                <a:rPr lang="en-US" sz="3000" b="1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LARGE BOWEL OBSTRUCTION</a:t>
              </a:r>
            </a:p>
          </p:txBody>
        </p:sp>
      </p:grpSp>
      <p:graphicFrame>
        <p:nvGraphicFramePr>
          <p:cNvPr id="21" name="Table 21"/>
          <p:cNvGraphicFramePr>
            <a:graphicFrameLocks noGrp="1"/>
          </p:cNvGraphicFramePr>
          <p:nvPr/>
        </p:nvGraphicFramePr>
        <p:xfrm>
          <a:off x="9509760" y="2560320"/>
          <a:ext cx="8382000" cy="7066280"/>
        </p:xfrm>
        <a:graphic>
          <a:graphicData uri="http://schemas.openxmlformats.org/drawingml/2006/table">
            <a:tbl>
              <a:tblPr/>
              <a:tblGrid>
                <a:gridCol w="4191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965200">
                <a:tc>
                  <a:txBody>
                    <a:bodyPr/>
                    <a:lstStyle/>
                    <a:p>
                      <a:pPr algn="ctr">
                        <a:lnSpc>
                          <a:spcPts val="4560"/>
                        </a:lnSpc>
                        <a:defRPr/>
                      </a:pPr>
                      <a:r>
                        <a:rPr lang="en-US" sz="3800" b="1">
                          <a:solidFill>
                            <a:srgbClr val="FFFFFF"/>
                          </a:solidFill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CAUSE</a:t>
                      </a:r>
                      <a:endParaRPr lang="en-US" sz="1100"/>
                    </a:p>
                  </a:txBody>
                  <a:tcPr marT="91440" marB="9144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282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4560"/>
                        </a:lnSpc>
                        <a:defRPr/>
                      </a:pPr>
                      <a:r>
                        <a:rPr lang="en-US" sz="3800" b="1">
                          <a:solidFill>
                            <a:srgbClr val="FFFFFF"/>
                          </a:solidFill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NOTES</a:t>
                      </a:r>
                      <a:endParaRPr lang="en-US" sz="1100"/>
                    </a:p>
                  </a:txBody>
                  <a:tcPr marT="91440" marB="9144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282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65200">
                <a:tc>
                  <a:txBody>
                    <a:bodyPr/>
                    <a:lstStyle/>
                    <a:p>
                      <a:pPr algn="ctr">
                        <a:lnSpc>
                          <a:spcPts val="4320"/>
                        </a:lnSpc>
                        <a:defRPr/>
                      </a:pPr>
                      <a:r>
                        <a:rPr lang="en-US" sz="3600">
                          <a:solidFill>
                            <a:srgbClr val="1A1A2E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Carcinoma (~60%)</a:t>
                      </a:r>
                      <a:endParaRPr lang="en-US" sz="1100"/>
                    </a:p>
                  </a:txBody>
                  <a:tcPr marT="91440" marB="9144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4320"/>
                        </a:lnSpc>
                        <a:defRPr/>
                      </a:pPr>
                      <a:r>
                        <a:rPr lang="en-US" sz="3600">
                          <a:solidFill>
                            <a:srgbClr val="1A1A2E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Most common</a:t>
                      </a:r>
                      <a:endParaRPr lang="en-US" sz="1100"/>
                    </a:p>
                  </a:txBody>
                  <a:tcPr marT="91440" marB="9144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65200">
                <a:tc>
                  <a:txBody>
                    <a:bodyPr/>
                    <a:lstStyle/>
                    <a:p>
                      <a:pPr algn="ctr">
                        <a:lnSpc>
                          <a:spcPts val="4320"/>
                        </a:lnSpc>
                        <a:defRPr/>
                      </a:pPr>
                      <a:r>
                        <a:rPr lang="en-US" sz="3600">
                          <a:solidFill>
                            <a:srgbClr val="1A1A2E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Diverticular Disease</a:t>
                      </a:r>
                      <a:endParaRPr lang="en-US" sz="1100"/>
                    </a:p>
                  </a:txBody>
                  <a:tcPr marT="91440" marB="9144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4320"/>
                        </a:lnSpc>
                        <a:defRPr/>
                      </a:pPr>
                      <a:r>
                        <a:rPr lang="en-US" sz="3600">
                          <a:solidFill>
                            <a:srgbClr val="1A1A2E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Stricture</a:t>
                      </a:r>
                      <a:endParaRPr lang="en-US" sz="1100"/>
                    </a:p>
                  </a:txBody>
                  <a:tcPr marT="91440" marB="9144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65200">
                <a:tc>
                  <a:txBody>
                    <a:bodyPr/>
                    <a:lstStyle/>
                    <a:p>
                      <a:pPr algn="ctr">
                        <a:lnSpc>
                          <a:spcPts val="4320"/>
                        </a:lnSpc>
                        <a:defRPr/>
                      </a:pPr>
                      <a:r>
                        <a:rPr lang="en-US" sz="3600">
                          <a:solidFill>
                            <a:srgbClr val="1A1A2E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Sigmoid Volvulus</a:t>
                      </a:r>
                      <a:endParaRPr lang="en-US" sz="1100"/>
                    </a:p>
                  </a:txBody>
                  <a:tcPr marT="91440" marB="9144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4320"/>
                        </a:lnSpc>
                        <a:defRPr/>
                      </a:pPr>
                      <a:r>
                        <a:rPr lang="en-US" sz="3600">
                          <a:solidFill>
                            <a:srgbClr val="1A1A2E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Elderly</a:t>
                      </a:r>
                      <a:endParaRPr lang="en-US" sz="1100"/>
                    </a:p>
                  </a:txBody>
                  <a:tcPr marT="91440" marB="9144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65200">
                <a:tc>
                  <a:txBody>
                    <a:bodyPr/>
                    <a:lstStyle/>
                    <a:p>
                      <a:pPr algn="ctr">
                        <a:lnSpc>
                          <a:spcPts val="4320"/>
                        </a:lnSpc>
                        <a:defRPr/>
                      </a:pPr>
                      <a:r>
                        <a:rPr lang="en-US" sz="3600">
                          <a:solidFill>
                            <a:srgbClr val="1A1A2E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Pseudo-obstruction</a:t>
                      </a:r>
                      <a:endParaRPr lang="en-US" sz="1100"/>
                    </a:p>
                  </a:txBody>
                  <a:tcPr marT="91440" marB="9144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4320"/>
                        </a:lnSpc>
                        <a:defRPr/>
                      </a:pPr>
                      <a:r>
                        <a:rPr lang="en-US" sz="3600">
                          <a:solidFill>
                            <a:srgbClr val="1A1A2E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Ogilvie's</a:t>
                      </a:r>
                      <a:endParaRPr lang="en-US" sz="1100"/>
                    </a:p>
                  </a:txBody>
                  <a:tcPr marT="91440" marB="9144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965200">
                <a:tc>
                  <a:txBody>
                    <a:bodyPr/>
                    <a:lstStyle/>
                    <a:p>
                      <a:pPr algn="ctr">
                        <a:lnSpc>
                          <a:spcPts val="4320"/>
                        </a:lnSpc>
                        <a:defRPr/>
                      </a:pPr>
                      <a:r>
                        <a:rPr lang="en-US" sz="3600">
                          <a:solidFill>
                            <a:srgbClr val="1A1A2E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Faecal Impaction</a:t>
                      </a:r>
                      <a:endParaRPr lang="en-US" sz="1100"/>
                    </a:p>
                  </a:txBody>
                  <a:tcPr marT="91440" marB="9144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4320"/>
                        </a:lnSpc>
                        <a:defRPr/>
                      </a:pPr>
                      <a:r>
                        <a:rPr lang="en-US" sz="3600">
                          <a:solidFill>
                            <a:srgbClr val="1A1A2E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Elderly</a:t>
                      </a:r>
                      <a:endParaRPr lang="en-US" sz="1100"/>
                    </a:p>
                  </a:txBody>
                  <a:tcPr marT="91440" marB="9144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965200">
                <a:tc>
                  <a:txBody>
                    <a:bodyPr/>
                    <a:lstStyle/>
                    <a:p>
                      <a:pPr algn="ctr">
                        <a:lnSpc>
                          <a:spcPts val="4320"/>
                        </a:lnSpc>
                        <a:defRPr/>
                      </a:pPr>
                      <a:r>
                        <a:rPr lang="en-US" sz="3600">
                          <a:solidFill>
                            <a:srgbClr val="1A1A2E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Hernia / Other</a:t>
                      </a:r>
                      <a:endParaRPr lang="en-US" sz="1100"/>
                    </a:p>
                  </a:txBody>
                  <a:tcPr marT="91440" marB="9144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4320"/>
                        </a:lnSpc>
                        <a:defRPr/>
                      </a:pPr>
                      <a:r>
                        <a:rPr lang="en-US" sz="3600">
                          <a:solidFill>
                            <a:srgbClr val="1A1A2E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Rare</a:t>
                      </a:r>
                      <a:endParaRPr lang="en-US" sz="1100"/>
                    </a:p>
                  </a:txBody>
                  <a:tcPr marT="91440" marB="9144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pSp>
        <p:nvGrpSpPr>
          <p:cNvPr id="22" name="Group 22"/>
          <p:cNvGrpSpPr/>
          <p:nvPr/>
        </p:nvGrpSpPr>
        <p:grpSpPr>
          <a:xfrm>
            <a:off x="-12697" y="9625079"/>
            <a:ext cx="18313403" cy="674627"/>
            <a:chOff x="0" y="0"/>
            <a:chExt cx="24417871" cy="899503"/>
          </a:xfrm>
        </p:grpSpPr>
        <p:sp>
          <p:nvSpPr>
            <p:cNvPr id="23" name="Freeform 23"/>
            <p:cNvSpPr/>
            <p:nvPr/>
          </p:nvSpPr>
          <p:spPr>
            <a:xfrm>
              <a:off x="16891" y="16891"/>
              <a:ext cx="24383999" cy="865632"/>
            </a:xfrm>
            <a:custGeom>
              <a:avLst/>
              <a:gdLst/>
              <a:ahLst/>
              <a:cxnLst/>
              <a:rect l="l" t="t" r="r" b="b"/>
              <a:pathLst>
                <a:path w="24383999" h="865632">
                  <a:moveTo>
                    <a:pt x="0" y="0"/>
                  </a:moveTo>
                  <a:lnTo>
                    <a:pt x="24383999" y="0"/>
                  </a:lnTo>
                  <a:lnTo>
                    <a:pt x="24383999" y="865632"/>
                  </a:lnTo>
                  <a:lnTo>
                    <a:pt x="0" y="865632"/>
                  </a:lnTo>
                  <a:close/>
                </a:path>
              </a:pathLst>
            </a:custGeom>
            <a:solidFill>
              <a:srgbClr val="F57F17"/>
            </a:solidFill>
          </p:spPr>
          <p:txBody>
            <a:bodyPr/>
            <a:lstStyle/>
            <a:p>
              <a:endParaRPr lang="en-PK"/>
            </a:p>
          </p:txBody>
        </p:sp>
        <p:sp>
          <p:nvSpPr>
            <p:cNvPr id="24" name="Freeform 24"/>
            <p:cNvSpPr/>
            <p:nvPr/>
          </p:nvSpPr>
          <p:spPr>
            <a:xfrm>
              <a:off x="0" y="0"/>
              <a:ext cx="24417782" cy="899416"/>
            </a:xfrm>
            <a:custGeom>
              <a:avLst/>
              <a:gdLst/>
              <a:ahLst/>
              <a:cxnLst/>
              <a:rect l="l" t="t" r="r" b="b"/>
              <a:pathLst>
                <a:path w="24417782" h="899416">
                  <a:moveTo>
                    <a:pt x="16891" y="0"/>
                  </a:moveTo>
                  <a:lnTo>
                    <a:pt x="24400890" y="0"/>
                  </a:lnTo>
                  <a:cubicBezTo>
                    <a:pt x="24410290" y="0"/>
                    <a:pt x="24417782" y="7620"/>
                    <a:pt x="24417782" y="16891"/>
                  </a:cubicBezTo>
                  <a:lnTo>
                    <a:pt x="24417782" y="882523"/>
                  </a:lnTo>
                  <a:cubicBezTo>
                    <a:pt x="24417782" y="891921"/>
                    <a:pt x="24410163" y="899414"/>
                    <a:pt x="24400890" y="899414"/>
                  </a:cubicBezTo>
                  <a:lnTo>
                    <a:pt x="16891" y="899414"/>
                  </a:lnTo>
                  <a:cubicBezTo>
                    <a:pt x="7620" y="899541"/>
                    <a:pt x="0" y="891921"/>
                    <a:pt x="0" y="882523"/>
                  </a:cubicBezTo>
                  <a:lnTo>
                    <a:pt x="0" y="16891"/>
                  </a:lnTo>
                  <a:cubicBezTo>
                    <a:pt x="0" y="7620"/>
                    <a:pt x="7620" y="0"/>
                    <a:pt x="16891" y="0"/>
                  </a:cubicBezTo>
                  <a:moveTo>
                    <a:pt x="16891" y="33909"/>
                  </a:moveTo>
                  <a:lnTo>
                    <a:pt x="16891" y="16891"/>
                  </a:lnTo>
                  <a:lnTo>
                    <a:pt x="33909" y="16891"/>
                  </a:lnTo>
                  <a:lnTo>
                    <a:pt x="33909" y="882523"/>
                  </a:lnTo>
                  <a:lnTo>
                    <a:pt x="16891" y="882523"/>
                  </a:lnTo>
                  <a:lnTo>
                    <a:pt x="16891" y="865632"/>
                  </a:lnTo>
                  <a:lnTo>
                    <a:pt x="24400890" y="865632"/>
                  </a:lnTo>
                  <a:lnTo>
                    <a:pt x="24400890" y="882523"/>
                  </a:lnTo>
                  <a:lnTo>
                    <a:pt x="24384000" y="882523"/>
                  </a:lnTo>
                  <a:lnTo>
                    <a:pt x="24384000" y="16891"/>
                  </a:lnTo>
                  <a:lnTo>
                    <a:pt x="24400890" y="16891"/>
                  </a:lnTo>
                  <a:lnTo>
                    <a:pt x="24400890" y="33909"/>
                  </a:lnTo>
                  <a:lnTo>
                    <a:pt x="16891" y="33909"/>
                  </a:lnTo>
                  <a:close/>
                </a:path>
              </a:pathLst>
            </a:custGeom>
            <a:solidFill>
              <a:srgbClr val="F57F17"/>
            </a:solidFill>
          </p:spPr>
          <p:txBody>
            <a:bodyPr/>
            <a:lstStyle/>
            <a:p>
              <a:endParaRPr lang="en-PK"/>
            </a:p>
          </p:txBody>
        </p:sp>
      </p:grpSp>
      <p:grpSp>
        <p:nvGrpSpPr>
          <p:cNvPr id="25" name="Group 25"/>
          <p:cNvGrpSpPr/>
          <p:nvPr/>
        </p:nvGrpSpPr>
        <p:grpSpPr>
          <a:xfrm>
            <a:off x="365760" y="9637776"/>
            <a:ext cx="17556480" cy="649224"/>
            <a:chOff x="0" y="0"/>
            <a:chExt cx="23408640" cy="865632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23408639" cy="865632"/>
            </a:xfrm>
            <a:custGeom>
              <a:avLst/>
              <a:gdLst/>
              <a:ahLst/>
              <a:cxnLst/>
              <a:rect l="l" t="t" r="r" b="b"/>
              <a:pathLst>
                <a:path w="23408639" h="865632">
                  <a:moveTo>
                    <a:pt x="0" y="0"/>
                  </a:moveTo>
                  <a:lnTo>
                    <a:pt x="23408639" y="0"/>
                  </a:lnTo>
                  <a:lnTo>
                    <a:pt x="23408639" y="865632"/>
                  </a:lnTo>
                  <a:lnTo>
                    <a:pt x="0" y="865632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476919" b="-476919"/>
              </a:stretch>
            </a:blipFill>
          </p:spPr>
          <p:txBody>
            <a:bodyPr/>
            <a:lstStyle/>
            <a:p>
              <a:endParaRPr lang="en-PK"/>
            </a:p>
          </p:txBody>
        </p:sp>
        <p:sp>
          <p:nvSpPr>
            <p:cNvPr id="27" name="TextBox 27"/>
            <p:cNvSpPr txBox="1"/>
            <p:nvPr/>
          </p:nvSpPr>
          <p:spPr>
            <a:xfrm>
              <a:off x="0" y="-19050"/>
              <a:ext cx="23408640" cy="884682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3359"/>
                </a:lnSpc>
              </a:pPr>
              <a:r>
                <a:rPr lang="en-US" sz="2799" b="1">
                  <a:solidFill>
                    <a:srgbClr val="0D1B3E"/>
                  </a:solidFill>
                  <a:latin typeface="Arial Bold"/>
                  <a:ea typeface="Arial Bold"/>
                  <a:cs typeface="Arial Bold"/>
                  <a:sym typeface="Arial Bold"/>
                </a:rPr>
                <a:t>⭐  Adhesions = #1 SBO  |  Carcinoma = #1 LBO  |  Both carry strangulation risk</a:t>
              </a:r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EF4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2697" y="-12697"/>
            <a:ext cx="18313403" cy="1525019"/>
            <a:chOff x="0" y="0"/>
            <a:chExt cx="24417871" cy="2033359"/>
          </a:xfrm>
        </p:grpSpPr>
        <p:sp>
          <p:nvSpPr>
            <p:cNvPr id="3" name="Freeform 3"/>
            <p:cNvSpPr/>
            <p:nvPr/>
          </p:nvSpPr>
          <p:spPr>
            <a:xfrm>
              <a:off x="16891" y="16891"/>
              <a:ext cx="24383999" cy="1999488"/>
            </a:xfrm>
            <a:custGeom>
              <a:avLst/>
              <a:gdLst/>
              <a:ahLst/>
              <a:cxnLst/>
              <a:rect l="l" t="t" r="r" b="b"/>
              <a:pathLst>
                <a:path w="24383999" h="1999488">
                  <a:moveTo>
                    <a:pt x="0" y="0"/>
                  </a:moveTo>
                  <a:lnTo>
                    <a:pt x="24383999" y="0"/>
                  </a:lnTo>
                  <a:lnTo>
                    <a:pt x="24383999" y="1999488"/>
                  </a:lnTo>
                  <a:lnTo>
                    <a:pt x="0" y="1999488"/>
                  </a:lnTo>
                  <a:close/>
                </a:path>
              </a:pathLst>
            </a:custGeom>
            <a:solidFill>
              <a:srgbClr val="0D1B3E"/>
            </a:solidFill>
          </p:spPr>
          <p:txBody>
            <a:bodyPr/>
            <a:lstStyle/>
            <a:p>
              <a:endParaRPr lang="en-PK"/>
            </a:p>
          </p:txBody>
        </p:sp>
        <p:sp>
          <p:nvSpPr>
            <p:cNvPr id="4" name="Freeform 4"/>
            <p:cNvSpPr/>
            <p:nvPr/>
          </p:nvSpPr>
          <p:spPr>
            <a:xfrm>
              <a:off x="0" y="0"/>
              <a:ext cx="24417782" cy="2033270"/>
            </a:xfrm>
            <a:custGeom>
              <a:avLst/>
              <a:gdLst/>
              <a:ahLst/>
              <a:cxnLst/>
              <a:rect l="l" t="t" r="r" b="b"/>
              <a:pathLst>
                <a:path w="24417782" h="2033270">
                  <a:moveTo>
                    <a:pt x="16891" y="0"/>
                  </a:moveTo>
                  <a:lnTo>
                    <a:pt x="24400890" y="0"/>
                  </a:lnTo>
                  <a:cubicBezTo>
                    <a:pt x="24410290" y="0"/>
                    <a:pt x="24417782" y="7620"/>
                    <a:pt x="24417782" y="16891"/>
                  </a:cubicBezTo>
                  <a:lnTo>
                    <a:pt x="24417782" y="2016379"/>
                  </a:lnTo>
                  <a:cubicBezTo>
                    <a:pt x="24417782" y="2025777"/>
                    <a:pt x="24410163" y="2033270"/>
                    <a:pt x="24400890" y="2033270"/>
                  </a:cubicBezTo>
                  <a:lnTo>
                    <a:pt x="16891" y="2033270"/>
                  </a:lnTo>
                  <a:cubicBezTo>
                    <a:pt x="7493" y="2033270"/>
                    <a:pt x="0" y="2025650"/>
                    <a:pt x="0" y="2016379"/>
                  </a:cubicBezTo>
                  <a:lnTo>
                    <a:pt x="0" y="16891"/>
                  </a:lnTo>
                  <a:cubicBezTo>
                    <a:pt x="0" y="7620"/>
                    <a:pt x="7620" y="0"/>
                    <a:pt x="16891" y="0"/>
                  </a:cubicBezTo>
                  <a:moveTo>
                    <a:pt x="16891" y="33909"/>
                  </a:moveTo>
                  <a:lnTo>
                    <a:pt x="16891" y="16891"/>
                  </a:lnTo>
                  <a:lnTo>
                    <a:pt x="33909" y="16891"/>
                  </a:lnTo>
                  <a:lnTo>
                    <a:pt x="33909" y="2016379"/>
                  </a:lnTo>
                  <a:lnTo>
                    <a:pt x="16891" y="2016379"/>
                  </a:lnTo>
                  <a:lnTo>
                    <a:pt x="16891" y="1999488"/>
                  </a:lnTo>
                  <a:lnTo>
                    <a:pt x="24400890" y="1999488"/>
                  </a:lnTo>
                  <a:lnTo>
                    <a:pt x="24400890" y="2016379"/>
                  </a:lnTo>
                  <a:lnTo>
                    <a:pt x="24384000" y="2016379"/>
                  </a:lnTo>
                  <a:lnTo>
                    <a:pt x="24384000" y="16891"/>
                  </a:lnTo>
                  <a:lnTo>
                    <a:pt x="24400890" y="16891"/>
                  </a:lnTo>
                  <a:lnTo>
                    <a:pt x="24400890" y="33909"/>
                  </a:lnTo>
                  <a:lnTo>
                    <a:pt x="16891" y="33909"/>
                  </a:lnTo>
                  <a:close/>
                </a:path>
              </a:pathLst>
            </a:custGeom>
            <a:solidFill>
              <a:srgbClr val="0D1B3E"/>
            </a:solidFill>
          </p:spPr>
          <p:txBody>
            <a:bodyPr/>
            <a:lstStyle/>
            <a:p>
              <a:endParaRPr lang="en-PK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512064" y="0"/>
            <a:ext cx="17263872" cy="1499616"/>
            <a:chOff x="0" y="0"/>
            <a:chExt cx="23018496" cy="1999488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3018496" cy="1999488"/>
            </a:xfrm>
            <a:custGeom>
              <a:avLst/>
              <a:gdLst/>
              <a:ahLst/>
              <a:cxnLst/>
              <a:rect l="l" t="t" r="r" b="b"/>
              <a:pathLst>
                <a:path w="23018496" h="1999488">
                  <a:moveTo>
                    <a:pt x="0" y="0"/>
                  </a:moveTo>
                  <a:lnTo>
                    <a:pt x="23018496" y="0"/>
                  </a:lnTo>
                  <a:lnTo>
                    <a:pt x="23018496" y="1999488"/>
                  </a:lnTo>
                  <a:lnTo>
                    <a:pt x="0" y="1999488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174315" b="-174315"/>
              </a:stretch>
            </a:blipFill>
          </p:spPr>
          <p:txBody>
            <a:bodyPr/>
            <a:lstStyle/>
            <a:p>
              <a:endParaRPr lang="en-PK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19050"/>
              <a:ext cx="23018496" cy="2018538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5280"/>
                </a:lnSpc>
              </a:pPr>
              <a:r>
                <a:rPr lang="en-US" sz="4400" b="1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PATHOPHYSIOLOGY — MECHANICAL OBSTRUCTION</a:t>
              </a: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457200" y="1645920"/>
            <a:ext cx="10332720" cy="5852160"/>
            <a:chOff x="0" y="0"/>
            <a:chExt cx="13776960" cy="780288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3776961" cy="7802880"/>
            </a:xfrm>
            <a:custGeom>
              <a:avLst/>
              <a:gdLst/>
              <a:ahLst/>
              <a:cxnLst/>
              <a:rect l="l" t="t" r="r" b="b"/>
              <a:pathLst>
                <a:path w="13776961" h="7802880">
                  <a:moveTo>
                    <a:pt x="0" y="0"/>
                  </a:moveTo>
                  <a:lnTo>
                    <a:pt x="13776961" y="0"/>
                  </a:lnTo>
                  <a:lnTo>
                    <a:pt x="13776961" y="7802880"/>
                  </a:lnTo>
                  <a:lnTo>
                    <a:pt x="0" y="780288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22667" r="-22667"/>
              </a:stretch>
            </a:blipFill>
          </p:spPr>
          <p:txBody>
            <a:bodyPr/>
            <a:lstStyle/>
            <a:p>
              <a:endParaRPr lang="en-PK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38100"/>
              <a:ext cx="13776960" cy="7840980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marL="1351280" lvl="1" indent="-675640" algn="l">
                <a:lnSpc>
                  <a:spcPts val="6719"/>
                </a:lnSpc>
                <a:buFont typeface="Arial"/>
                <a:buChar char="•"/>
              </a:pPr>
              <a:r>
                <a:rPr lang="en-US" sz="5599">
                  <a:solidFill>
                    <a:srgbClr val="1A1A2E"/>
                  </a:solidFill>
                  <a:latin typeface="Arial"/>
                  <a:ea typeface="Arial"/>
                  <a:cs typeface="Arial"/>
                  <a:sym typeface="Arial"/>
                </a:rPr>
                <a:t>Proximal dilates; distal empties</a:t>
              </a:r>
            </a:p>
            <a:p>
              <a:pPr marL="1351280" lvl="1" indent="-675640" algn="l">
                <a:lnSpc>
                  <a:spcPts val="6719"/>
                </a:lnSpc>
                <a:buFont typeface="Arial"/>
                <a:buChar char="•"/>
              </a:pPr>
              <a:r>
                <a:rPr lang="en-US" sz="5599">
                  <a:solidFill>
                    <a:srgbClr val="1A1A2E"/>
                  </a:solidFill>
                  <a:latin typeface="Arial"/>
                  <a:ea typeface="Arial"/>
                  <a:cs typeface="Arial"/>
                  <a:sym typeface="Arial"/>
                </a:rPr>
                <a:t>Gas = 90% N₂ + H₂S (bacteria)</a:t>
              </a:r>
            </a:p>
            <a:p>
              <a:pPr marL="1351280" lvl="1" indent="-675640" algn="l">
                <a:lnSpc>
                  <a:spcPts val="6719"/>
                </a:lnSpc>
                <a:buFont typeface="Arial"/>
                <a:buChar char="•"/>
              </a:pPr>
              <a:r>
                <a:rPr lang="en-US" sz="5599" b="1">
                  <a:solidFill>
                    <a:srgbClr val="C62828"/>
                  </a:solidFill>
                  <a:latin typeface="Arial Bold"/>
                  <a:ea typeface="Arial Bold"/>
                  <a:cs typeface="Arial Bold"/>
                  <a:sym typeface="Arial Bold"/>
                </a:rPr>
                <a:t>Untreated → strangulation</a:t>
              </a: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1234423" y="1633223"/>
            <a:ext cx="6609083" cy="866651"/>
            <a:chOff x="0" y="0"/>
            <a:chExt cx="8812111" cy="1155535"/>
          </a:xfrm>
        </p:grpSpPr>
        <p:sp>
          <p:nvSpPr>
            <p:cNvPr id="12" name="Freeform 12"/>
            <p:cNvSpPr/>
            <p:nvPr/>
          </p:nvSpPr>
          <p:spPr>
            <a:xfrm>
              <a:off x="16891" y="16891"/>
              <a:ext cx="8778240" cy="1121664"/>
            </a:xfrm>
            <a:custGeom>
              <a:avLst/>
              <a:gdLst/>
              <a:ahLst/>
              <a:cxnLst/>
              <a:rect l="l" t="t" r="r" b="b"/>
              <a:pathLst>
                <a:path w="8778240" h="1121664">
                  <a:moveTo>
                    <a:pt x="0" y="0"/>
                  </a:moveTo>
                  <a:lnTo>
                    <a:pt x="8778240" y="0"/>
                  </a:lnTo>
                  <a:lnTo>
                    <a:pt x="8778240" y="1121664"/>
                  </a:lnTo>
                  <a:lnTo>
                    <a:pt x="0" y="1121664"/>
                  </a:lnTo>
                  <a:close/>
                </a:path>
              </a:pathLst>
            </a:custGeom>
            <a:solidFill>
              <a:srgbClr val="1565C0"/>
            </a:solidFill>
          </p:spPr>
          <p:txBody>
            <a:bodyPr/>
            <a:lstStyle/>
            <a:p>
              <a:endParaRPr lang="en-PK"/>
            </a:p>
          </p:txBody>
        </p:sp>
        <p:sp>
          <p:nvSpPr>
            <p:cNvPr id="13" name="Freeform 13"/>
            <p:cNvSpPr/>
            <p:nvPr/>
          </p:nvSpPr>
          <p:spPr>
            <a:xfrm>
              <a:off x="0" y="0"/>
              <a:ext cx="8812022" cy="1155448"/>
            </a:xfrm>
            <a:custGeom>
              <a:avLst/>
              <a:gdLst/>
              <a:ahLst/>
              <a:cxnLst/>
              <a:rect l="l" t="t" r="r" b="b"/>
              <a:pathLst>
                <a:path w="8812022" h="1155448">
                  <a:moveTo>
                    <a:pt x="16891" y="0"/>
                  </a:moveTo>
                  <a:lnTo>
                    <a:pt x="8795131" y="0"/>
                  </a:lnTo>
                  <a:cubicBezTo>
                    <a:pt x="8804529" y="0"/>
                    <a:pt x="8812022" y="7620"/>
                    <a:pt x="8812022" y="16891"/>
                  </a:cubicBezTo>
                  <a:lnTo>
                    <a:pt x="8812022" y="1138555"/>
                  </a:lnTo>
                  <a:cubicBezTo>
                    <a:pt x="8812022" y="1147953"/>
                    <a:pt x="8804402" y="1155446"/>
                    <a:pt x="8795131" y="1155446"/>
                  </a:cubicBezTo>
                  <a:lnTo>
                    <a:pt x="16891" y="1155446"/>
                  </a:lnTo>
                  <a:cubicBezTo>
                    <a:pt x="7620" y="1155573"/>
                    <a:pt x="0" y="1147953"/>
                    <a:pt x="0" y="1138555"/>
                  </a:cubicBezTo>
                  <a:lnTo>
                    <a:pt x="0" y="16891"/>
                  </a:lnTo>
                  <a:cubicBezTo>
                    <a:pt x="0" y="7620"/>
                    <a:pt x="7620" y="0"/>
                    <a:pt x="16891" y="0"/>
                  </a:cubicBezTo>
                  <a:moveTo>
                    <a:pt x="16891" y="33909"/>
                  </a:moveTo>
                  <a:lnTo>
                    <a:pt x="16891" y="16891"/>
                  </a:lnTo>
                  <a:lnTo>
                    <a:pt x="33909" y="16891"/>
                  </a:lnTo>
                  <a:lnTo>
                    <a:pt x="33909" y="1138555"/>
                  </a:lnTo>
                  <a:lnTo>
                    <a:pt x="16891" y="1138555"/>
                  </a:lnTo>
                  <a:lnTo>
                    <a:pt x="16891" y="1121664"/>
                  </a:lnTo>
                  <a:lnTo>
                    <a:pt x="8795131" y="1121664"/>
                  </a:lnTo>
                  <a:lnTo>
                    <a:pt x="8795131" y="1138555"/>
                  </a:lnTo>
                  <a:lnTo>
                    <a:pt x="8778240" y="1138555"/>
                  </a:lnTo>
                  <a:lnTo>
                    <a:pt x="8778240" y="16891"/>
                  </a:lnTo>
                  <a:lnTo>
                    <a:pt x="8795131" y="16891"/>
                  </a:lnTo>
                  <a:lnTo>
                    <a:pt x="8795131" y="33909"/>
                  </a:lnTo>
                  <a:lnTo>
                    <a:pt x="16891" y="33909"/>
                  </a:lnTo>
                  <a:close/>
                </a:path>
              </a:pathLst>
            </a:custGeom>
            <a:solidFill>
              <a:srgbClr val="1565C0"/>
            </a:solidFill>
          </p:spPr>
          <p:txBody>
            <a:bodyPr/>
            <a:lstStyle/>
            <a:p>
              <a:endParaRPr lang="en-PK"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11247120" y="1645920"/>
            <a:ext cx="6583680" cy="841248"/>
            <a:chOff x="0" y="0"/>
            <a:chExt cx="8778240" cy="1121664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8778240" cy="1121664"/>
            </a:xfrm>
            <a:custGeom>
              <a:avLst/>
              <a:gdLst/>
              <a:ahLst/>
              <a:cxnLst/>
              <a:rect l="l" t="t" r="r" b="b"/>
              <a:pathLst>
                <a:path w="8778240" h="1121664">
                  <a:moveTo>
                    <a:pt x="0" y="0"/>
                  </a:moveTo>
                  <a:lnTo>
                    <a:pt x="8778240" y="0"/>
                  </a:lnTo>
                  <a:lnTo>
                    <a:pt x="8778240" y="1121664"/>
                  </a:lnTo>
                  <a:lnTo>
                    <a:pt x="0" y="1121664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102491" b="-102491"/>
              </a:stretch>
            </a:blipFill>
          </p:spPr>
          <p:txBody>
            <a:bodyPr/>
            <a:lstStyle/>
            <a:p>
              <a:endParaRPr lang="en-PK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-28575"/>
              <a:ext cx="8778240" cy="1150239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3840"/>
                </a:lnSpc>
              </a:pPr>
              <a:r>
                <a:rPr lang="en-US" sz="3200" b="1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FLUID / 24 HOURS</a:t>
              </a:r>
            </a:p>
          </p:txBody>
        </p:sp>
      </p:grpSp>
      <p:graphicFrame>
        <p:nvGraphicFramePr>
          <p:cNvPr id="17" name="Table 17"/>
          <p:cNvGraphicFramePr>
            <a:graphicFrameLocks noGrp="1"/>
          </p:cNvGraphicFramePr>
          <p:nvPr/>
        </p:nvGraphicFramePr>
        <p:xfrm>
          <a:off x="11247120" y="2560320"/>
          <a:ext cx="6553200" cy="5102860"/>
        </p:xfrm>
        <a:graphic>
          <a:graphicData uri="http://schemas.openxmlformats.org/drawingml/2006/table">
            <a:tbl>
              <a:tblPr/>
              <a:tblGrid>
                <a:gridCol w="3276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76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60400">
                <a:tc>
                  <a:txBody>
                    <a:bodyPr/>
                    <a:lstStyle/>
                    <a:p>
                      <a:pPr algn="ctr">
                        <a:lnSpc>
                          <a:spcPts val="4320"/>
                        </a:lnSpc>
                        <a:defRPr/>
                      </a:pPr>
                      <a:r>
                        <a:rPr lang="en-US" sz="3600" b="1">
                          <a:solidFill>
                            <a:srgbClr val="FFFFFF"/>
                          </a:solidFill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Source</a:t>
                      </a:r>
                      <a:endParaRPr lang="en-US" sz="1100"/>
                    </a:p>
                  </a:txBody>
                  <a:tcPr marT="91440" marB="9144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65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4320"/>
                        </a:lnSpc>
                        <a:defRPr/>
                      </a:pPr>
                      <a:r>
                        <a:rPr lang="en-US" sz="3600" b="1">
                          <a:solidFill>
                            <a:srgbClr val="FFFFFF"/>
                          </a:solidFill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Volume</a:t>
                      </a:r>
                      <a:endParaRPr lang="en-US" sz="1100"/>
                    </a:p>
                  </a:txBody>
                  <a:tcPr marT="91440" marB="9144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65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60400">
                <a:tc>
                  <a:txBody>
                    <a:bodyPr/>
                    <a:lstStyle/>
                    <a:p>
                      <a:pPr algn="ctr">
                        <a:lnSpc>
                          <a:spcPts val="4320"/>
                        </a:lnSpc>
                        <a:defRPr/>
                      </a:pPr>
                      <a:r>
                        <a:rPr lang="en-US" sz="3600">
                          <a:solidFill>
                            <a:srgbClr val="1A1A2E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Saliva</a:t>
                      </a:r>
                      <a:endParaRPr lang="en-US" sz="1100"/>
                    </a:p>
                  </a:txBody>
                  <a:tcPr marT="91440" marB="9144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4320"/>
                        </a:lnSpc>
                        <a:defRPr/>
                      </a:pPr>
                      <a:r>
                        <a:rPr lang="en-US" sz="3600">
                          <a:solidFill>
                            <a:srgbClr val="1A1A2E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500 mL</a:t>
                      </a:r>
                      <a:endParaRPr lang="en-US" sz="1100"/>
                    </a:p>
                  </a:txBody>
                  <a:tcPr marT="91440" marB="9144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0400">
                <a:tc>
                  <a:txBody>
                    <a:bodyPr/>
                    <a:lstStyle/>
                    <a:p>
                      <a:pPr algn="ctr">
                        <a:lnSpc>
                          <a:spcPts val="4320"/>
                        </a:lnSpc>
                        <a:defRPr/>
                      </a:pPr>
                      <a:r>
                        <a:rPr lang="en-US" sz="3600">
                          <a:solidFill>
                            <a:srgbClr val="1A1A2E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Bile</a:t>
                      </a:r>
                      <a:endParaRPr lang="en-US" sz="1100"/>
                    </a:p>
                  </a:txBody>
                  <a:tcPr marT="91440" marB="9144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4320"/>
                        </a:lnSpc>
                        <a:defRPr/>
                      </a:pPr>
                      <a:r>
                        <a:rPr lang="en-US" sz="3600">
                          <a:solidFill>
                            <a:srgbClr val="1A1A2E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500 mL</a:t>
                      </a:r>
                      <a:endParaRPr lang="en-US" sz="1100"/>
                    </a:p>
                  </a:txBody>
                  <a:tcPr marT="91440" marB="9144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60400">
                <a:tc>
                  <a:txBody>
                    <a:bodyPr/>
                    <a:lstStyle/>
                    <a:p>
                      <a:pPr algn="ctr">
                        <a:lnSpc>
                          <a:spcPts val="4320"/>
                        </a:lnSpc>
                        <a:defRPr/>
                      </a:pPr>
                      <a:r>
                        <a:rPr lang="en-US" sz="3600">
                          <a:solidFill>
                            <a:srgbClr val="1A1A2E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Pancreatic</a:t>
                      </a:r>
                      <a:endParaRPr lang="en-US" sz="1100"/>
                    </a:p>
                  </a:txBody>
                  <a:tcPr marT="91440" marB="9144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4320"/>
                        </a:lnSpc>
                        <a:defRPr/>
                      </a:pPr>
                      <a:r>
                        <a:rPr lang="en-US" sz="3600">
                          <a:solidFill>
                            <a:srgbClr val="1A1A2E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500 mL</a:t>
                      </a:r>
                      <a:endParaRPr lang="en-US" sz="1100"/>
                    </a:p>
                  </a:txBody>
                  <a:tcPr marT="91440" marB="9144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60400">
                <a:tc>
                  <a:txBody>
                    <a:bodyPr/>
                    <a:lstStyle/>
                    <a:p>
                      <a:pPr algn="ctr">
                        <a:lnSpc>
                          <a:spcPts val="4320"/>
                        </a:lnSpc>
                        <a:defRPr/>
                      </a:pPr>
                      <a:r>
                        <a:rPr lang="en-US" sz="3600">
                          <a:solidFill>
                            <a:srgbClr val="1A1A2E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Gastric</a:t>
                      </a:r>
                      <a:endParaRPr lang="en-US" sz="1100"/>
                    </a:p>
                  </a:txBody>
                  <a:tcPr marT="91440" marB="9144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4320"/>
                        </a:lnSpc>
                        <a:defRPr/>
                      </a:pPr>
                      <a:r>
                        <a:rPr lang="en-US" sz="3600">
                          <a:solidFill>
                            <a:srgbClr val="1A1A2E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1,000 mL</a:t>
                      </a:r>
                      <a:endParaRPr lang="en-US" sz="1100"/>
                    </a:p>
                  </a:txBody>
                  <a:tcPr marT="91440" marB="9144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60400">
                <a:tc>
                  <a:txBody>
                    <a:bodyPr/>
                    <a:lstStyle/>
                    <a:p>
                      <a:pPr algn="ctr">
                        <a:lnSpc>
                          <a:spcPts val="4320"/>
                        </a:lnSpc>
                        <a:defRPr/>
                      </a:pPr>
                      <a:r>
                        <a:rPr lang="en-US" sz="3600">
                          <a:solidFill>
                            <a:srgbClr val="1A1A2E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Intestinal</a:t>
                      </a:r>
                      <a:endParaRPr lang="en-US" sz="1100"/>
                    </a:p>
                  </a:txBody>
                  <a:tcPr marT="91440" marB="9144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4320"/>
                        </a:lnSpc>
                        <a:defRPr/>
                      </a:pPr>
                      <a:r>
                        <a:rPr lang="en-US" sz="3600">
                          <a:solidFill>
                            <a:srgbClr val="1A1A2E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~4,500 mL</a:t>
                      </a:r>
                      <a:endParaRPr lang="en-US" sz="1100"/>
                    </a:p>
                  </a:txBody>
                  <a:tcPr marT="91440" marB="9144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60400">
                <a:tc>
                  <a:txBody>
                    <a:bodyPr/>
                    <a:lstStyle/>
                    <a:p>
                      <a:pPr algn="ctr">
                        <a:lnSpc>
                          <a:spcPts val="4320"/>
                        </a:lnSpc>
                        <a:defRPr/>
                      </a:pPr>
                      <a:r>
                        <a:rPr lang="en-US" sz="3600" b="1">
                          <a:solidFill>
                            <a:srgbClr val="1A1A2E"/>
                          </a:solidFill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TOTAL</a:t>
                      </a:r>
                      <a:endParaRPr lang="en-US" sz="1100"/>
                    </a:p>
                  </a:txBody>
                  <a:tcPr marT="91440" marB="9144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4320"/>
                        </a:lnSpc>
                        <a:defRPr/>
                      </a:pPr>
                      <a:r>
                        <a:rPr lang="en-US" sz="3600" b="1">
                          <a:solidFill>
                            <a:srgbClr val="C62828"/>
                          </a:solidFill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~7 Litres</a:t>
                      </a:r>
                      <a:endParaRPr lang="en-US" sz="1100"/>
                    </a:p>
                  </a:txBody>
                  <a:tcPr marT="91440" marB="9144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pSp>
        <p:nvGrpSpPr>
          <p:cNvPr id="18" name="Group 18"/>
          <p:cNvGrpSpPr/>
          <p:nvPr/>
        </p:nvGrpSpPr>
        <p:grpSpPr>
          <a:xfrm>
            <a:off x="353063" y="7485383"/>
            <a:ext cx="17581883" cy="1854203"/>
            <a:chOff x="0" y="0"/>
            <a:chExt cx="23442511" cy="2472271"/>
          </a:xfrm>
        </p:grpSpPr>
        <p:sp>
          <p:nvSpPr>
            <p:cNvPr id="19" name="Freeform 19"/>
            <p:cNvSpPr/>
            <p:nvPr/>
          </p:nvSpPr>
          <p:spPr>
            <a:xfrm>
              <a:off x="16891" y="16891"/>
              <a:ext cx="23408639" cy="2438400"/>
            </a:xfrm>
            <a:custGeom>
              <a:avLst/>
              <a:gdLst/>
              <a:ahLst/>
              <a:cxnLst/>
              <a:rect l="l" t="t" r="r" b="b"/>
              <a:pathLst>
                <a:path w="23408639" h="2438400">
                  <a:moveTo>
                    <a:pt x="0" y="0"/>
                  </a:moveTo>
                  <a:lnTo>
                    <a:pt x="23408639" y="0"/>
                  </a:lnTo>
                  <a:lnTo>
                    <a:pt x="23408639" y="2438400"/>
                  </a:lnTo>
                  <a:lnTo>
                    <a:pt x="0" y="2438400"/>
                  </a:lnTo>
                  <a:close/>
                </a:path>
              </a:pathLst>
            </a:custGeom>
            <a:solidFill>
              <a:srgbClr val="0D1B3E"/>
            </a:solidFill>
          </p:spPr>
          <p:txBody>
            <a:bodyPr/>
            <a:lstStyle/>
            <a:p>
              <a:endParaRPr lang="en-PK"/>
            </a:p>
          </p:txBody>
        </p:sp>
        <p:sp>
          <p:nvSpPr>
            <p:cNvPr id="20" name="Freeform 20"/>
            <p:cNvSpPr/>
            <p:nvPr/>
          </p:nvSpPr>
          <p:spPr>
            <a:xfrm>
              <a:off x="0" y="0"/>
              <a:ext cx="23442422" cy="2472182"/>
            </a:xfrm>
            <a:custGeom>
              <a:avLst/>
              <a:gdLst/>
              <a:ahLst/>
              <a:cxnLst/>
              <a:rect l="l" t="t" r="r" b="b"/>
              <a:pathLst>
                <a:path w="23442422" h="2472182">
                  <a:moveTo>
                    <a:pt x="16891" y="0"/>
                  </a:moveTo>
                  <a:lnTo>
                    <a:pt x="23425530" y="0"/>
                  </a:lnTo>
                  <a:cubicBezTo>
                    <a:pt x="23434929" y="0"/>
                    <a:pt x="23442422" y="7620"/>
                    <a:pt x="23442422" y="16891"/>
                  </a:cubicBezTo>
                  <a:lnTo>
                    <a:pt x="23442422" y="2455291"/>
                  </a:lnTo>
                  <a:cubicBezTo>
                    <a:pt x="23442422" y="2464689"/>
                    <a:pt x="23434802" y="2472182"/>
                    <a:pt x="23425530" y="2472182"/>
                  </a:cubicBezTo>
                  <a:lnTo>
                    <a:pt x="16891" y="2472182"/>
                  </a:lnTo>
                  <a:cubicBezTo>
                    <a:pt x="7493" y="2472182"/>
                    <a:pt x="0" y="2464562"/>
                    <a:pt x="0" y="2455291"/>
                  </a:cubicBezTo>
                  <a:lnTo>
                    <a:pt x="0" y="16891"/>
                  </a:lnTo>
                  <a:cubicBezTo>
                    <a:pt x="0" y="7620"/>
                    <a:pt x="7620" y="0"/>
                    <a:pt x="16891" y="0"/>
                  </a:cubicBezTo>
                  <a:moveTo>
                    <a:pt x="16891" y="33909"/>
                  </a:moveTo>
                  <a:lnTo>
                    <a:pt x="16891" y="16891"/>
                  </a:lnTo>
                  <a:lnTo>
                    <a:pt x="33909" y="16891"/>
                  </a:lnTo>
                  <a:lnTo>
                    <a:pt x="33909" y="2455291"/>
                  </a:lnTo>
                  <a:lnTo>
                    <a:pt x="16891" y="2455291"/>
                  </a:lnTo>
                  <a:lnTo>
                    <a:pt x="16891" y="2438400"/>
                  </a:lnTo>
                  <a:lnTo>
                    <a:pt x="23425530" y="2438400"/>
                  </a:lnTo>
                  <a:lnTo>
                    <a:pt x="23425530" y="2455291"/>
                  </a:lnTo>
                  <a:lnTo>
                    <a:pt x="23408639" y="2455291"/>
                  </a:lnTo>
                  <a:lnTo>
                    <a:pt x="23408639" y="16891"/>
                  </a:lnTo>
                  <a:lnTo>
                    <a:pt x="23425530" y="16891"/>
                  </a:lnTo>
                  <a:lnTo>
                    <a:pt x="23425530" y="33909"/>
                  </a:lnTo>
                  <a:lnTo>
                    <a:pt x="16891" y="33909"/>
                  </a:lnTo>
                  <a:close/>
                </a:path>
              </a:pathLst>
            </a:custGeom>
            <a:solidFill>
              <a:srgbClr val="0D1B3E"/>
            </a:solidFill>
          </p:spPr>
          <p:txBody>
            <a:bodyPr/>
            <a:lstStyle/>
            <a:p>
              <a:endParaRPr lang="en-PK"/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640080" y="7498080"/>
            <a:ext cx="17007840" cy="1828800"/>
            <a:chOff x="0" y="0"/>
            <a:chExt cx="22677120" cy="2438400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22677120" cy="2438400"/>
            </a:xfrm>
            <a:custGeom>
              <a:avLst/>
              <a:gdLst/>
              <a:ahLst/>
              <a:cxnLst/>
              <a:rect l="l" t="t" r="r" b="b"/>
              <a:pathLst>
                <a:path w="22677120" h="2438400">
                  <a:moveTo>
                    <a:pt x="0" y="0"/>
                  </a:moveTo>
                  <a:lnTo>
                    <a:pt x="22677120" y="0"/>
                  </a:lnTo>
                  <a:lnTo>
                    <a:pt x="22677120" y="2438400"/>
                  </a:lnTo>
                  <a:lnTo>
                    <a:pt x="0" y="243840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131210" b="-131210"/>
              </a:stretch>
            </a:blipFill>
          </p:spPr>
          <p:txBody>
            <a:bodyPr/>
            <a:lstStyle/>
            <a:p>
              <a:endParaRPr lang="en-PK"/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0" y="-19050"/>
              <a:ext cx="22677120" cy="2457450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4079"/>
                </a:lnSpc>
              </a:pPr>
              <a:r>
                <a:rPr lang="en-US" sz="3400" b="1">
                  <a:solidFill>
                    <a:srgbClr val="F57F17"/>
                  </a:solidFill>
                  <a:latin typeface="Arial Bold"/>
                  <a:ea typeface="Arial Bold"/>
                  <a:cs typeface="Arial Bold"/>
                  <a:sym typeface="Arial Bold"/>
                </a:rPr>
                <a:t>DEHYDRATION CAUSES: </a:t>
              </a:r>
              <a:r>
                <a:rPr lang="en-US" sz="34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↓ oral intake  •  defective absorption  •  vomiting  •  bowel sequestration  •  peritoneal transudation</a:t>
              </a:r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2697" y="-12697"/>
            <a:ext cx="18313403" cy="1525019"/>
            <a:chOff x="0" y="0"/>
            <a:chExt cx="24417871" cy="2033359"/>
          </a:xfrm>
        </p:grpSpPr>
        <p:sp>
          <p:nvSpPr>
            <p:cNvPr id="3" name="Freeform 3"/>
            <p:cNvSpPr/>
            <p:nvPr/>
          </p:nvSpPr>
          <p:spPr>
            <a:xfrm>
              <a:off x="16891" y="16891"/>
              <a:ext cx="24383999" cy="1999488"/>
            </a:xfrm>
            <a:custGeom>
              <a:avLst/>
              <a:gdLst/>
              <a:ahLst/>
              <a:cxnLst/>
              <a:rect l="l" t="t" r="r" b="b"/>
              <a:pathLst>
                <a:path w="24383999" h="1999488">
                  <a:moveTo>
                    <a:pt x="0" y="0"/>
                  </a:moveTo>
                  <a:lnTo>
                    <a:pt x="24383999" y="0"/>
                  </a:lnTo>
                  <a:lnTo>
                    <a:pt x="24383999" y="1999488"/>
                  </a:lnTo>
                  <a:lnTo>
                    <a:pt x="0" y="1999488"/>
                  </a:lnTo>
                  <a:close/>
                </a:path>
              </a:pathLst>
            </a:custGeom>
            <a:solidFill>
              <a:srgbClr val="1565C0"/>
            </a:solidFill>
          </p:spPr>
          <p:txBody>
            <a:bodyPr/>
            <a:lstStyle/>
            <a:p>
              <a:endParaRPr lang="en-PK"/>
            </a:p>
          </p:txBody>
        </p:sp>
        <p:sp>
          <p:nvSpPr>
            <p:cNvPr id="4" name="Freeform 4"/>
            <p:cNvSpPr/>
            <p:nvPr/>
          </p:nvSpPr>
          <p:spPr>
            <a:xfrm>
              <a:off x="0" y="0"/>
              <a:ext cx="24417782" cy="2033270"/>
            </a:xfrm>
            <a:custGeom>
              <a:avLst/>
              <a:gdLst/>
              <a:ahLst/>
              <a:cxnLst/>
              <a:rect l="l" t="t" r="r" b="b"/>
              <a:pathLst>
                <a:path w="24417782" h="2033270">
                  <a:moveTo>
                    <a:pt x="16891" y="0"/>
                  </a:moveTo>
                  <a:lnTo>
                    <a:pt x="24400890" y="0"/>
                  </a:lnTo>
                  <a:cubicBezTo>
                    <a:pt x="24410290" y="0"/>
                    <a:pt x="24417782" y="7620"/>
                    <a:pt x="24417782" y="16891"/>
                  </a:cubicBezTo>
                  <a:lnTo>
                    <a:pt x="24417782" y="2016379"/>
                  </a:lnTo>
                  <a:cubicBezTo>
                    <a:pt x="24417782" y="2025777"/>
                    <a:pt x="24410163" y="2033270"/>
                    <a:pt x="24400890" y="2033270"/>
                  </a:cubicBezTo>
                  <a:lnTo>
                    <a:pt x="16891" y="2033270"/>
                  </a:lnTo>
                  <a:cubicBezTo>
                    <a:pt x="7493" y="2033270"/>
                    <a:pt x="0" y="2025650"/>
                    <a:pt x="0" y="2016379"/>
                  </a:cubicBezTo>
                  <a:lnTo>
                    <a:pt x="0" y="16891"/>
                  </a:lnTo>
                  <a:cubicBezTo>
                    <a:pt x="0" y="7620"/>
                    <a:pt x="7620" y="0"/>
                    <a:pt x="16891" y="0"/>
                  </a:cubicBezTo>
                  <a:moveTo>
                    <a:pt x="16891" y="33909"/>
                  </a:moveTo>
                  <a:lnTo>
                    <a:pt x="16891" y="16891"/>
                  </a:lnTo>
                  <a:lnTo>
                    <a:pt x="33909" y="16891"/>
                  </a:lnTo>
                  <a:lnTo>
                    <a:pt x="33909" y="2016379"/>
                  </a:lnTo>
                  <a:lnTo>
                    <a:pt x="16891" y="2016379"/>
                  </a:lnTo>
                  <a:lnTo>
                    <a:pt x="16891" y="1999488"/>
                  </a:lnTo>
                  <a:lnTo>
                    <a:pt x="24400890" y="1999488"/>
                  </a:lnTo>
                  <a:lnTo>
                    <a:pt x="24400890" y="2016379"/>
                  </a:lnTo>
                  <a:lnTo>
                    <a:pt x="24384000" y="2016379"/>
                  </a:lnTo>
                  <a:lnTo>
                    <a:pt x="24384000" y="16891"/>
                  </a:lnTo>
                  <a:lnTo>
                    <a:pt x="24400890" y="16891"/>
                  </a:lnTo>
                  <a:lnTo>
                    <a:pt x="24400890" y="33909"/>
                  </a:lnTo>
                  <a:lnTo>
                    <a:pt x="16891" y="33909"/>
                  </a:lnTo>
                  <a:close/>
                </a:path>
              </a:pathLst>
            </a:custGeom>
            <a:solidFill>
              <a:srgbClr val="1565C0"/>
            </a:solidFill>
          </p:spPr>
          <p:txBody>
            <a:bodyPr/>
            <a:lstStyle/>
            <a:p>
              <a:endParaRPr lang="en-PK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512064" y="0"/>
            <a:ext cx="17263872" cy="1499616"/>
            <a:chOff x="0" y="0"/>
            <a:chExt cx="23018496" cy="1999488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3018496" cy="1999488"/>
            </a:xfrm>
            <a:custGeom>
              <a:avLst/>
              <a:gdLst/>
              <a:ahLst/>
              <a:cxnLst/>
              <a:rect l="l" t="t" r="r" b="b"/>
              <a:pathLst>
                <a:path w="23018496" h="1999488">
                  <a:moveTo>
                    <a:pt x="0" y="0"/>
                  </a:moveTo>
                  <a:lnTo>
                    <a:pt x="23018496" y="0"/>
                  </a:lnTo>
                  <a:lnTo>
                    <a:pt x="23018496" y="1999488"/>
                  </a:lnTo>
                  <a:lnTo>
                    <a:pt x="0" y="1999488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174315" b="-174315"/>
              </a:stretch>
            </a:blipFill>
          </p:spPr>
          <p:txBody>
            <a:bodyPr/>
            <a:lstStyle/>
            <a:p>
              <a:endParaRPr lang="en-PK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19050"/>
              <a:ext cx="23018496" cy="2018538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5280"/>
                </a:lnSpc>
              </a:pPr>
              <a:r>
                <a:rPr lang="en-US" sz="4400" b="1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PATHOPHYSIOLOGY — PROGRESSION FLOWCHART  🔄</a:t>
              </a: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6113783" y="1633223"/>
            <a:ext cx="6060443" cy="1031243"/>
            <a:chOff x="0" y="0"/>
            <a:chExt cx="8080591" cy="1374991"/>
          </a:xfrm>
        </p:grpSpPr>
        <p:sp>
          <p:nvSpPr>
            <p:cNvPr id="9" name="Freeform 9"/>
            <p:cNvSpPr/>
            <p:nvPr/>
          </p:nvSpPr>
          <p:spPr>
            <a:xfrm>
              <a:off x="16891" y="16891"/>
              <a:ext cx="8046720" cy="1341120"/>
            </a:xfrm>
            <a:custGeom>
              <a:avLst/>
              <a:gdLst/>
              <a:ahLst/>
              <a:cxnLst/>
              <a:rect l="l" t="t" r="r" b="b"/>
              <a:pathLst>
                <a:path w="8046720" h="1341120">
                  <a:moveTo>
                    <a:pt x="0" y="0"/>
                  </a:moveTo>
                  <a:lnTo>
                    <a:pt x="8046720" y="0"/>
                  </a:lnTo>
                  <a:lnTo>
                    <a:pt x="8046720" y="1341120"/>
                  </a:lnTo>
                  <a:lnTo>
                    <a:pt x="0" y="1341120"/>
                  </a:lnTo>
                  <a:close/>
                </a:path>
              </a:pathLst>
            </a:custGeom>
            <a:solidFill>
              <a:srgbClr val="0D1B3E"/>
            </a:solidFill>
          </p:spPr>
          <p:txBody>
            <a:bodyPr/>
            <a:lstStyle/>
            <a:p>
              <a:endParaRPr lang="en-PK"/>
            </a:p>
          </p:txBody>
        </p:sp>
        <p:sp>
          <p:nvSpPr>
            <p:cNvPr id="10" name="Freeform 10"/>
            <p:cNvSpPr/>
            <p:nvPr/>
          </p:nvSpPr>
          <p:spPr>
            <a:xfrm>
              <a:off x="0" y="0"/>
              <a:ext cx="8080501" cy="1374902"/>
            </a:xfrm>
            <a:custGeom>
              <a:avLst/>
              <a:gdLst/>
              <a:ahLst/>
              <a:cxnLst/>
              <a:rect l="l" t="t" r="r" b="b"/>
              <a:pathLst>
                <a:path w="8080501" h="1374902">
                  <a:moveTo>
                    <a:pt x="16891" y="0"/>
                  </a:moveTo>
                  <a:lnTo>
                    <a:pt x="8063611" y="0"/>
                  </a:lnTo>
                  <a:cubicBezTo>
                    <a:pt x="8073009" y="0"/>
                    <a:pt x="8080501" y="7620"/>
                    <a:pt x="8080501" y="16891"/>
                  </a:cubicBezTo>
                  <a:lnTo>
                    <a:pt x="8080501" y="1358011"/>
                  </a:lnTo>
                  <a:cubicBezTo>
                    <a:pt x="8080501" y="1367409"/>
                    <a:pt x="8072882" y="1374902"/>
                    <a:pt x="8063611" y="1374902"/>
                  </a:cubicBezTo>
                  <a:lnTo>
                    <a:pt x="16891" y="1374902"/>
                  </a:lnTo>
                  <a:cubicBezTo>
                    <a:pt x="7493" y="1374902"/>
                    <a:pt x="0" y="1367282"/>
                    <a:pt x="0" y="1358011"/>
                  </a:cubicBezTo>
                  <a:lnTo>
                    <a:pt x="0" y="16891"/>
                  </a:lnTo>
                  <a:cubicBezTo>
                    <a:pt x="0" y="7620"/>
                    <a:pt x="7620" y="0"/>
                    <a:pt x="16891" y="0"/>
                  </a:cubicBezTo>
                  <a:moveTo>
                    <a:pt x="16891" y="33909"/>
                  </a:moveTo>
                  <a:lnTo>
                    <a:pt x="16891" y="16891"/>
                  </a:lnTo>
                  <a:lnTo>
                    <a:pt x="33909" y="16891"/>
                  </a:lnTo>
                  <a:lnTo>
                    <a:pt x="33909" y="1358011"/>
                  </a:lnTo>
                  <a:lnTo>
                    <a:pt x="16891" y="1358011"/>
                  </a:lnTo>
                  <a:lnTo>
                    <a:pt x="16891" y="1341120"/>
                  </a:lnTo>
                  <a:lnTo>
                    <a:pt x="8063611" y="1341120"/>
                  </a:lnTo>
                  <a:lnTo>
                    <a:pt x="8063611" y="1358011"/>
                  </a:lnTo>
                  <a:lnTo>
                    <a:pt x="8046720" y="1358011"/>
                  </a:lnTo>
                  <a:lnTo>
                    <a:pt x="8046720" y="16891"/>
                  </a:lnTo>
                  <a:lnTo>
                    <a:pt x="8063611" y="16891"/>
                  </a:lnTo>
                  <a:lnTo>
                    <a:pt x="8063611" y="33909"/>
                  </a:lnTo>
                  <a:lnTo>
                    <a:pt x="16891" y="33909"/>
                  </a:lnTo>
                  <a:close/>
                </a:path>
              </a:pathLst>
            </a:custGeom>
            <a:solidFill>
              <a:srgbClr val="0D1B3E"/>
            </a:solidFill>
          </p:spPr>
          <p:txBody>
            <a:bodyPr/>
            <a:lstStyle/>
            <a:p>
              <a:endParaRPr lang="en-PK"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6126480" y="1645920"/>
            <a:ext cx="6035040" cy="1005840"/>
            <a:chOff x="0" y="0"/>
            <a:chExt cx="8046720" cy="134112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8046720" cy="1341120"/>
            </a:xfrm>
            <a:custGeom>
              <a:avLst/>
              <a:gdLst/>
              <a:ahLst/>
              <a:cxnLst/>
              <a:rect l="l" t="t" r="r" b="b"/>
              <a:pathLst>
                <a:path w="8046720" h="1341120">
                  <a:moveTo>
                    <a:pt x="0" y="0"/>
                  </a:moveTo>
                  <a:lnTo>
                    <a:pt x="8046720" y="0"/>
                  </a:lnTo>
                  <a:lnTo>
                    <a:pt x="8046720" y="1341120"/>
                  </a:lnTo>
                  <a:lnTo>
                    <a:pt x="0" y="134112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66910" b="-66910"/>
              </a:stretch>
            </a:blipFill>
          </p:spPr>
          <p:txBody>
            <a:bodyPr/>
            <a:lstStyle/>
            <a:p>
              <a:endParaRPr lang="en-PK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19050"/>
              <a:ext cx="8046720" cy="1360170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3600"/>
                </a:lnSpc>
              </a:pPr>
              <a:r>
                <a:rPr lang="en-US" sz="3000" b="1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Mechanical Obstruction</a:t>
              </a:r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9112253" y="2620013"/>
            <a:ext cx="63503" cy="410975"/>
            <a:chOff x="0" y="0"/>
            <a:chExt cx="84671" cy="547967"/>
          </a:xfrm>
        </p:grpSpPr>
        <p:sp>
          <p:nvSpPr>
            <p:cNvPr id="15" name="Freeform 15"/>
            <p:cNvSpPr/>
            <p:nvPr/>
          </p:nvSpPr>
          <p:spPr>
            <a:xfrm>
              <a:off x="0" y="42291"/>
              <a:ext cx="84709" cy="463296"/>
            </a:xfrm>
            <a:custGeom>
              <a:avLst/>
              <a:gdLst/>
              <a:ahLst/>
              <a:cxnLst/>
              <a:rect l="l" t="t" r="r" b="b"/>
              <a:pathLst>
                <a:path w="84709" h="463296">
                  <a:moveTo>
                    <a:pt x="84709" y="0"/>
                  </a:moveTo>
                  <a:lnTo>
                    <a:pt x="84709" y="463296"/>
                  </a:lnTo>
                  <a:lnTo>
                    <a:pt x="0" y="46329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565C0"/>
            </a:solidFill>
          </p:spPr>
          <p:txBody>
            <a:bodyPr/>
            <a:lstStyle/>
            <a:p>
              <a:endParaRPr lang="en-PK"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6113783" y="2986535"/>
            <a:ext cx="6060443" cy="1031243"/>
            <a:chOff x="0" y="0"/>
            <a:chExt cx="8080591" cy="1374991"/>
          </a:xfrm>
        </p:grpSpPr>
        <p:sp>
          <p:nvSpPr>
            <p:cNvPr id="17" name="Freeform 17"/>
            <p:cNvSpPr/>
            <p:nvPr/>
          </p:nvSpPr>
          <p:spPr>
            <a:xfrm>
              <a:off x="16891" y="16891"/>
              <a:ext cx="8046720" cy="1341120"/>
            </a:xfrm>
            <a:custGeom>
              <a:avLst/>
              <a:gdLst/>
              <a:ahLst/>
              <a:cxnLst/>
              <a:rect l="l" t="t" r="r" b="b"/>
              <a:pathLst>
                <a:path w="8046720" h="1341120">
                  <a:moveTo>
                    <a:pt x="0" y="0"/>
                  </a:moveTo>
                  <a:lnTo>
                    <a:pt x="8046720" y="0"/>
                  </a:lnTo>
                  <a:lnTo>
                    <a:pt x="8046720" y="1341120"/>
                  </a:lnTo>
                  <a:lnTo>
                    <a:pt x="0" y="1341120"/>
                  </a:lnTo>
                  <a:close/>
                </a:path>
              </a:pathLst>
            </a:custGeom>
            <a:solidFill>
              <a:srgbClr val="1565C0"/>
            </a:solidFill>
          </p:spPr>
          <p:txBody>
            <a:bodyPr/>
            <a:lstStyle/>
            <a:p>
              <a:endParaRPr lang="en-PK"/>
            </a:p>
          </p:txBody>
        </p:sp>
        <p:sp>
          <p:nvSpPr>
            <p:cNvPr id="18" name="Freeform 18"/>
            <p:cNvSpPr/>
            <p:nvPr/>
          </p:nvSpPr>
          <p:spPr>
            <a:xfrm>
              <a:off x="0" y="0"/>
              <a:ext cx="8080501" cy="1374902"/>
            </a:xfrm>
            <a:custGeom>
              <a:avLst/>
              <a:gdLst/>
              <a:ahLst/>
              <a:cxnLst/>
              <a:rect l="l" t="t" r="r" b="b"/>
              <a:pathLst>
                <a:path w="8080501" h="1374902">
                  <a:moveTo>
                    <a:pt x="16891" y="0"/>
                  </a:moveTo>
                  <a:lnTo>
                    <a:pt x="8063611" y="0"/>
                  </a:lnTo>
                  <a:cubicBezTo>
                    <a:pt x="8073009" y="0"/>
                    <a:pt x="8080501" y="7620"/>
                    <a:pt x="8080501" y="16891"/>
                  </a:cubicBezTo>
                  <a:lnTo>
                    <a:pt x="8080501" y="1358011"/>
                  </a:lnTo>
                  <a:cubicBezTo>
                    <a:pt x="8080501" y="1367409"/>
                    <a:pt x="8072882" y="1374902"/>
                    <a:pt x="8063611" y="1374902"/>
                  </a:cubicBezTo>
                  <a:lnTo>
                    <a:pt x="16891" y="1374902"/>
                  </a:lnTo>
                  <a:cubicBezTo>
                    <a:pt x="7493" y="1374902"/>
                    <a:pt x="0" y="1367282"/>
                    <a:pt x="0" y="1358011"/>
                  </a:cubicBezTo>
                  <a:lnTo>
                    <a:pt x="0" y="16891"/>
                  </a:lnTo>
                  <a:cubicBezTo>
                    <a:pt x="0" y="7620"/>
                    <a:pt x="7620" y="0"/>
                    <a:pt x="16891" y="0"/>
                  </a:cubicBezTo>
                  <a:moveTo>
                    <a:pt x="16891" y="33909"/>
                  </a:moveTo>
                  <a:lnTo>
                    <a:pt x="16891" y="16891"/>
                  </a:lnTo>
                  <a:lnTo>
                    <a:pt x="33909" y="16891"/>
                  </a:lnTo>
                  <a:lnTo>
                    <a:pt x="33909" y="1358011"/>
                  </a:lnTo>
                  <a:lnTo>
                    <a:pt x="16891" y="1358011"/>
                  </a:lnTo>
                  <a:lnTo>
                    <a:pt x="16891" y="1341120"/>
                  </a:lnTo>
                  <a:lnTo>
                    <a:pt x="8063611" y="1341120"/>
                  </a:lnTo>
                  <a:lnTo>
                    <a:pt x="8063611" y="1358011"/>
                  </a:lnTo>
                  <a:lnTo>
                    <a:pt x="8046720" y="1358011"/>
                  </a:lnTo>
                  <a:lnTo>
                    <a:pt x="8046720" y="16891"/>
                  </a:lnTo>
                  <a:lnTo>
                    <a:pt x="8063611" y="16891"/>
                  </a:lnTo>
                  <a:lnTo>
                    <a:pt x="8063611" y="33909"/>
                  </a:lnTo>
                  <a:lnTo>
                    <a:pt x="16891" y="33909"/>
                  </a:lnTo>
                  <a:close/>
                </a:path>
              </a:pathLst>
            </a:custGeom>
            <a:solidFill>
              <a:srgbClr val="1565C0"/>
            </a:solidFill>
          </p:spPr>
          <p:txBody>
            <a:bodyPr/>
            <a:lstStyle/>
            <a:p>
              <a:endParaRPr lang="en-PK"/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6126480" y="2999232"/>
            <a:ext cx="6035040" cy="1005840"/>
            <a:chOff x="0" y="0"/>
            <a:chExt cx="8046720" cy="1341120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8046720" cy="1341120"/>
            </a:xfrm>
            <a:custGeom>
              <a:avLst/>
              <a:gdLst/>
              <a:ahLst/>
              <a:cxnLst/>
              <a:rect l="l" t="t" r="r" b="b"/>
              <a:pathLst>
                <a:path w="8046720" h="1341120">
                  <a:moveTo>
                    <a:pt x="0" y="0"/>
                  </a:moveTo>
                  <a:lnTo>
                    <a:pt x="8046720" y="0"/>
                  </a:lnTo>
                  <a:lnTo>
                    <a:pt x="8046720" y="1341120"/>
                  </a:lnTo>
                  <a:lnTo>
                    <a:pt x="0" y="134112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66910" b="-66910"/>
              </a:stretch>
            </a:blipFill>
          </p:spPr>
          <p:txBody>
            <a:bodyPr/>
            <a:lstStyle/>
            <a:p>
              <a:endParaRPr lang="en-PK"/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0" y="-19050"/>
              <a:ext cx="8046720" cy="1360170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3600"/>
                </a:lnSpc>
              </a:pPr>
              <a:r>
                <a:rPr lang="en-US" sz="3000" b="1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Proximal Dilation + Gas Accumulation</a:t>
              </a:r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9112253" y="3973325"/>
            <a:ext cx="63503" cy="410975"/>
            <a:chOff x="0" y="0"/>
            <a:chExt cx="84671" cy="547967"/>
          </a:xfrm>
        </p:grpSpPr>
        <p:sp>
          <p:nvSpPr>
            <p:cNvPr id="23" name="Freeform 23"/>
            <p:cNvSpPr/>
            <p:nvPr/>
          </p:nvSpPr>
          <p:spPr>
            <a:xfrm>
              <a:off x="0" y="42291"/>
              <a:ext cx="84709" cy="463296"/>
            </a:xfrm>
            <a:custGeom>
              <a:avLst/>
              <a:gdLst/>
              <a:ahLst/>
              <a:cxnLst/>
              <a:rect l="l" t="t" r="r" b="b"/>
              <a:pathLst>
                <a:path w="84709" h="463296">
                  <a:moveTo>
                    <a:pt x="84709" y="0"/>
                  </a:moveTo>
                  <a:lnTo>
                    <a:pt x="84709" y="463296"/>
                  </a:lnTo>
                  <a:lnTo>
                    <a:pt x="0" y="46329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565C0"/>
            </a:solidFill>
          </p:spPr>
          <p:txBody>
            <a:bodyPr/>
            <a:lstStyle/>
            <a:p>
              <a:endParaRPr lang="en-PK"/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6113783" y="4339847"/>
            <a:ext cx="6060443" cy="1031243"/>
            <a:chOff x="0" y="0"/>
            <a:chExt cx="8080591" cy="1374991"/>
          </a:xfrm>
        </p:grpSpPr>
        <p:sp>
          <p:nvSpPr>
            <p:cNvPr id="25" name="Freeform 25"/>
            <p:cNvSpPr/>
            <p:nvPr/>
          </p:nvSpPr>
          <p:spPr>
            <a:xfrm>
              <a:off x="16891" y="16891"/>
              <a:ext cx="8046720" cy="1341120"/>
            </a:xfrm>
            <a:custGeom>
              <a:avLst/>
              <a:gdLst/>
              <a:ahLst/>
              <a:cxnLst/>
              <a:rect l="l" t="t" r="r" b="b"/>
              <a:pathLst>
                <a:path w="8046720" h="1341120">
                  <a:moveTo>
                    <a:pt x="0" y="0"/>
                  </a:moveTo>
                  <a:lnTo>
                    <a:pt x="8046720" y="0"/>
                  </a:lnTo>
                  <a:lnTo>
                    <a:pt x="8046720" y="1341120"/>
                  </a:lnTo>
                  <a:lnTo>
                    <a:pt x="0" y="1341120"/>
                  </a:lnTo>
                  <a:close/>
                </a:path>
              </a:pathLst>
            </a:custGeom>
            <a:solidFill>
              <a:srgbClr val="1976D2"/>
            </a:solidFill>
          </p:spPr>
          <p:txBody>
            <a:bodyPr/>
            <a:lstStyle/>
            <a:p>
              <a:endParaRPr lang="en-PK"/>
            </a:p>
          </p:txBody>
        </p:sp>
        <p:sp>
          <p:nvSpPr>
            <p:cNvPr id="26" name="Freeform 26"/>
            <p:cNvSpPr/>
            <p:nvPr/>
          </p:nvSpPr>
          <p:spPr>
            <a:xfrm>
              <a:off x="0" y="0"/>
              <a:ext cx="8080501" cy="1374902"/>
            </a:xfrm>
            <a:custGeom>
              <a:avLst/>
              <a:gdLst/>
              <a:ahLst/>
              <a:cxnLst/>
              <a:rect l="l" t="t" r="r" b="b"/>
              <a:pathLst>
                <a:path w="8080501" h="1374902">
                  <a:moveTo>
                    <a:pt x="16891" y="0"/>
                  </a:moveTo>
                  <a:lnTo>
                    <a:pt x="8063611" y="0"/>
                  </a:lnTo>
                  <a:cubicBezTo>
                    <a:pt x="8073009" y="0"/>
                    <a:pt x="8080501" y="7620"/>
                    <a:pt x="8080501" y="16891"/>
                  </a:cubicBezTo>
                  <a:lnTo>
                    <a:pt x="8080501" y="1358011"/>
                  </a:lnTo>
                  <a:cubicBezTo>
                    <a:pt x="8080501" y="1367409"/>
                    <a:pt x="8072882" y="1374902"/>
                    <a:pt x="8063611" y="1374902"/>
                  </a:cubicBezTo>
                  <a:lnTo>
                    <a:pt x="16891" y="1374902"/>
                  </a:lnTo>
                  <a:cubicBezTo>
                    <a:pt x="7493" y="1374902"/>
                    <a:pt x="0" y="1367282"/>
                    <a:pt x="0" y="1358011"/>
                  </a:cubicBezTo>
                  <a:lnTo>
                    <a:pt x="0" y="16891"/>
                  </a:lnTo>
                  <a:cubicBezTo>
                    <a:pt x="0" y="7620"/>
                    <a:pt x="7620" y="0"/>
                    <a:pt x="16891" y="0"/>
                  </a:cubicBezTo>
                  <a:moveTo>
                    <a:pt x="16891" y="33909"/>
                  </a:moveTo>
                  <a:lnTo>
                    <a:pt x="16891" y="16891"/>
                  </a:lnTo>
                  <a:lnTo>
                    <a:pt x="33909" y="16891"/>
                  </a:lnTo>
                  <a:lnTo>
                    <a:pt x="33909" y="1358011"/>
                  </a:lnTo>
                  <a:lnTo>
                    <a:pt x="16891" y="1358011"/>
                  </a:lnTo>
                  <a:lnTo>
                    <a:pt x="16891" y="1341120"/>
                  </a:lnTo>
                  <a:lnTo>
                    <a:pt x="8063611" y="1341120"/>
                  </a:lnTo>
                  <a:lnTo>
                    <a:pt x="8063611" y="1358011"/>
                  </a:lnTo>
                  <a:lnTo>
                    <a:pt x="8046720" y="1358011"/>
                  </a:lnTo>
                  <a:lnTo>
                    <a:pt x="8046720" y="16891"/>
                  </a:lnTo>
                  <a:lnTo>
                    <a:pt x="8063611" y="16891"/>
                  </a:lnTo>
                  <a:lnTo>
                    <a:pt x="8063611" y="33909"/>
                  </a:lnTo>
                  <a:lnTo>
                    <a:pt x="16891" y="33909"/>
                  </a:lnTo>
                  <a:close/>
                </a:path>
              </a:pathLst>
            </a:custGeom>
            <a:solidFill>
              <a:srgbClr val="1976D2"/>
            </a:solidFill>
          </p:spPr>
          <p:txBody>
            <a:bodyPr/>
            <a:lstStyle/>
            <a:p>
              <a:endParaRPr lang="en-PK"/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6126480" y="4352544"/>
            <a:ext cx="6035040" cy="1005840"/>
            <a:chOff x="0" y="0"/>
            <a:chExt cx="8046720" cy="1341120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8046720" cy="1341120"/>
            </a:xfrm>
            <a:custGeom>
              <a:avLst/>
              <a:gdLst/>
              <a:ahLst/>
              <a:cxnLst/>
              <a:rect l="l" t="t" r="r" b="b"/>
              <a:pathLst>
                <a:path w="8046720" h="1341120">
                  <a:moveTo>
                    <a:pt x="0" y="0"/>
                  </a:moveTo>
                  <a:lnTo>
                    <a:pt x="8046720" y="0"/>
                  </a:lnTo>
                  <a:lnTo>
                    <a:pt x="8046720" y="1341120"/>
                  </a:lnTo>
                  <a:lnTo>
                    <a:pt x="0" y="134112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66910" b="-66910"/>
              </a:stretch>
            </a:blipFill>
          </p:spPr>
          <p:txBody>
            <a:bodyPr/>
            <a:lstStyle/>
            <a:p>
              <a:endParaRPr lang="en-PK"/>
            </a:p>
          </p:txBody>
        </p:sp>
        <p:sp>
          <p:nvSpPr>
            <p:cNvPr id="29" name="TextBox 29"/>
            <p:cNvSpPr txBox="1"/>
            <p:nvPr/>
          </p:nvSpPr>
          <p:spPr>
            <a:xfrm>
              <a:off x="0" y="-19050"/>
              <a:ext cx="8046720" cy="1360170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3600"/>
                </a:lnSpc>
              </a:pPr>
              <a:r>
                <a:rPr lang="en-US" sz="3000" b="1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Fluid Sequestration + Bacterial Growth</a:t>
              </a:r>
            </a:p>
          </p:txBody>
        </p:sp>
      </p:grpSp>
      <p:grpSp>
        <p:nvGrpSpPr>
          <p:cNvPr id="30" name="Group 30"/>
          <p:cNvGrpSpPr/>
          <p:nvPr/>
        </p:nvGrpSpPr>
        <p:grpSpPr>
          <a:xfrm>
            <a:off x="9112253" y="5326637"/>
            <a:ext cx="63503" cy="410975"/>
            <a:chOff x="0" y="0"/>
            <a:chExt cx="84671" cy="547967"/>
          </a:xfrm>
        </p:grpSpPr>
        <p:sp>
          <p:nvSpPr>
            <p:cNvPr id="31" name="Freeform 31"/>
            <p:cNvSpPr/>
            <p:nvPr/>
          </p:nvSpPr>
          <p:spPr>
            <a:xfrm>
              <a:off x="0" y="42291"/>
              <a:ext cx="84709" cy="463296"/>
            </a:xfrm>
            <a:custGeom>
              <a:avLst/>
              <a:gdLst/>
              <a:ahLst/>
              <a:cxnLst/>
              <a:rect l="l" t="t" r="r" b="b"/>
              <a:pathLst>
                <a:path w="84709" h="463296">
                  <a:moveTo>
                    <a:pt x="84709" y="0"/>
                  </a:moveTo>
                  <a:lnTo>
                    <a:pt x="84709" y="463296"/>
                  </a:lnTo>
                  <a:lnTo>
                    <a:pt x="0" y="46329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565C0"/>
            </a:solidFill>
          </p:spPr>
          <p:txBody>
            <a:bodyPr/>
            <a:lstStyle/>
            <a:p>
              <a:endParaRPr lang="en-PK"/>
            </a:p>
          </p:txBody>
        </p:sp>
      </p:grpSp>
      <p:grpSp>
        <p:nvGrpSpPr>
          <p:cNvPr id="32" name="Group 32"/>
          <p:cNvGrpSpPr/>
          <p:nvPr/>
        </p:nvGrpSpPr>
        <p:grpSpPr>
          <a:xfrm>
            <a:off x="6113783" y="5693159"/>
            <a:ext cx="6060443" cy="1031243"/>
            <a:chOff x="0" y="0"/>
            <a:chExt cx="8080591" cy="1374991"/>
          </a:xfrm>
        </p:grpSpPr>
        <p:sp>
          <p:nvSpPr>
            <p:cNvPr id="33" name="Freeform 33"/>
            <p:cNvSpPr/>
            <p:nvPr/>
          </p:nvSpPr>
          <p:spPr>
            <a:xfrm>
              <a:off x="16891" y="16891"/>
              <a:ext cx="8046720" cy="1341120"/>
            </a:xfrm>
            <a:custGeom>
              <a:avLst/>
              <a:gdLst/>
              <a:ahLst/>
              <a:cxnLst/>
              <a:rect l="l" t="t" r="r" b="b"/>
              <a:pathLst>
                <a:path w="8046720" h="1341120">
                  <a:moveTo>
                    <a:pt x="0" y="0"/>
                  </a:moveTo>
                  <a:lnTo>
                    <a:pt x="8046720" y="0"/>
                  </a:lnTo>
                  <a:lnTo>
                    <a:pt x="8046720" y="1341120"/>
                  </a:lnTo>
                  <a:lnTo>
                    <a:pt x="0" y="1341120"/>
                  </a:lnTo>
                  <a:close/>
                </a:path>
              </a:pathLst>
            </a:custGeom>
            <a:solidFill>
              <a:srgbClr val="0277BD"/>
            </a:solidFill>
          </p:spPr>
          <p:txBody>
            <a:bodyPr/>
            <a:lstStyle/>
            <a:p>
              <a:endParaRPr lang="en-PK"/>
            </a:p>
          </p:txBody>
        </p:sp>
        <p:sp>
          <p:nvSpPr>
            <p:cNvPr id="34" name="Freeform 34"/>
            <p:cNvSpPr/>
            <p:nvPr/>
          </p:nvSpPr>
          <p:spPr>
            <a:xfrm>
              <a:off x="0" y="0"/>
              <a:ext cx="8080501" cy="1374902"/>
            </a:xfrm>
            <a:custGeom>
              <a:avLst/>
              <a:gdLst/>
              <a:ahLst/>
              <a:cxnLst/>
              <a:rect l="l" t="t" r="r" b="b"/>
              <a:pathLst>
                <a:path w="8080501" h="1374902">
                  <a:moveTo>
                    <a:pt x="16891" y="0"/>
                  </a:moveTo>
                  <a:lnTo>
                    <a:pt x="8063611" y="0"/>
                  </a:lnTo>
                  <a:cubicBezTo>
                    <a:pt x="8073009" y="0"/>
                    <a:pt x="8080501" y="7620"/>
                    <a:pt x="8080501" y="16891"/>
                  </a:cubicBezTo>
                  <a:lnTo>
                    <a:pt x="8080501" y="1358011"/>
                  </a:lnTo>
                  <a:cubicBezTo>
                    <a:pt x="8080501" y="1367409"/>
                    <a:pt x="8072882" y="1374902"/>
                    <a:pt x="8063611" y="1374902"/>
                  </a:cubicBezTo>
                  <a:lnTo>
                    <a:pt x="16891" y="1374902"/>
                  </a:lnTo>
                  <a:cubicBezTo>
                    <a:pt x="7493" y="1374902"/>
                    <a:pt x="0" y="1367282"/>
                    <a:pt x="0" y="1358011"/>
                  </a:cubicBezTo>
                  <a:lnTo>
                    <a:pt x="0" y="16891"/>
                  </a:lnTo>
                  <a:cubicBezTo>
                    <a:pt x="0" y="7620"/>
                    <a:pt x="7620" y="0"/>
                    <a:pt x="16891" y="0"/>
                  </a:cubicBezTo>
                  <a:moveTo>
                    <a:pt x="16891" y="33909"/>
                  </a:moveTo>
                  <a:lnTo>
                    <a:pt x="16891" y="16891"/>
                  </a:lnTo>
                  <a:lnTo>
                    <a:pt x="33909" y="16891"/>
                  </a:lnTo>
                  <a:lnTo>
                    <a:pt x="33909" y="1358011"/>
                  </a:lnTo>
                  <a:lnTo>
                    <a:pt x="16891" y="1358011"/>
                  </a:lnTo>
                  <a:lnTo>
                    <a:pt x="16891" y="1341120"/>
                  </a:lnTo>
                  <a:lnTo>
                    <a:pt x="8063611" y="1341120"/>
                  </a:lnTo>
                  <a:lnTo>
                    <a:pt x="8063611" y="1358011"/>
                  </a:lnTo>
                  <a:lnTo>
                    <a:pt x="8046720" y="1358011"/>
                  </a:lnTo>
                  <a:lnTo>
                    <a:pt x="8046720" y="16891"/>
                  </a:lnTo>
                  <a:lnTo>
                    <a:pt x="8063611" y="16891"/>
                  </a:lnTo>
                  <a:lnTo>
                    <a:pt x="8063611" y="33909"/>
                  </a:lnTo>
                  <a:lnTo>
                    <a:pt x="16891" y="33909"/>
                  </a:lnTo>
                  <a:close/>
                </a:path>
              </a:pathLst>
            </a:custGeom>
            <a:solidFill>
              <a:srgbClr val="0277BD"/>
            </a:solidFill>
          </p:spPr>
          <p:txBody>
            <a:bodyPr/>
            <a:lstStyle/>
            <a:p>
              <a:endParaRPr lang="en-PK"/>
            </a:p>
          </p:txBody>
        </p:sp>
      </p:grpSp>
      <p:grpSp>
        <p:nvGrpSpPr>
          <p:cNvPr id="35" name="Group 35"/>
          <p:cNvGrpSpPr/>
          <p:nvPr/>
        </p:nvGrpSpPr>
        <p:grpSpPr>
          <a:xfrm>
            <a:off x="6126480" y="5705856"/>
            <a:ext cx="6035040" cy="1005840"/>
            <a:chOff x="0" y="0"/>
            <a:chExt cx="8046720" cy="1341120"/>
          </a:xfrm>
        </p:grpSpPr>
        <p:sp>
          <p:nvSpPr>
            <p:cNvPr id="36" name="Freeform 36"/>
            <p:cNvSpPr/>
            <p:nvPr/>
          </p:nvSpPr>
          <p:spPr>
            <a:xfrm>
              <a:off x="0" y="0"/>
              <a:ext cx="8046720" cy="1341120"/>
            </a:xfrm>
            <a:custGeom>
              <a:avLst/>
              <a:gdLst/>
              <a:ahLst/>
              <a:cxnLst/>
              <a:rect l="l" t="t" r="r" b="b"/>
              <a:pathLst>
                <a:path w="8046720" h="1341120">
                  <a:moveTo>
                    <a:pt x="0" y="0"/>
                  </a:moveTo>
                  <a:lnTo>
                    <a:pt x="8046720" y="0"/>
                  </a:lnTo>
                  <a:lnTo>
                    <a:pt x="8046720" y="1341120"/>
                  </a:lnTo>
                  <a:lnTo>
                    <a:pt x="0" y="134112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66910" b="-66910"/>
              </a:stretch>
            </a:blipFill>
          </p:spPr>
          <p:txBody>
            <a:bodyPr/>
            <a:lstStyle/>
            <a:p>
              <a:endParaRPr lang="en-PK"/>
            </a:p>
          </p:txBody>
        </p:sp>
        <p:sp>
          <p:nvSpPr>
            <p:cNvPr id="37" name="TextBox 37"/>
            <p:cNvSpPr txBox="1"/>
            <p:nvPr/>
          </p:nvSpPr>
          <p:spPr>
            <a:xfrm>
              <a:off x="0" y="-19050"/>
              <a:ext cx="8046720" cy="1360170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3600"/>
                </a:lnSpc>
              </a:pPr>
              <a:r>
                <a:rPr lang="en-US" sz="3000" b="1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Dehydration + Electrolyte Imbalance</a:t>
              </a:r>
            </a:p>
          </p:txBody>
        </p:sp>
      </p:grpSp>
      <p:grpSp>
        <p:nvGrpSpPr>
          <p:cNvPr id="38" name="Group 38"/>
          <p:cNvGrpSpPr/>
          <p:nvPr/>
        </p:nvGrpSpPr>
        <p:grpSpPr>
          <a:xfrm>
            <a:off x="9112253" y="6679949"/>
            <a:ext cx="63503" cy="410975"/>
            <a:chOff x="0" y="0"/>
            <a:chExt cx="84671" cy="547967"/>
          </a:xfrm>
        </p:grpSpPr>
        <p:sp>
          <p:nvSpPr>
            <p:cNvPr id="39" name="Freeform 39"/>
            <p:cNvSpPr/>
            <p:nvPr/>
          </p:nvSpPr>
          <p:spPr>
            <a:xfrm>
              <a:off x="0" y="42291"/>
              <a:ext cx="84709" cy="463296"/>
            </a:xfrm>
            <a:custGeom>
              <a:avLst/>
              <a:gdLst/>
              <a:ahLst/>
              <a:cxnLst/>
              <a:rect l="l" t="t" r="r" b="b"/>
              <a:pathLst>
                <a:path w="84709" h="463296">
                  <a:moveTo>
                    <a:pt x="84709" y="0"/>
                  </a:moveTo>
                  <a:lnTo>
                    <a:pt x="84709" y="463296"/>
                  </a:lnTo>
                  <a:lnTo>
                    <a:pt x="0" y="46329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565C0"/>
            </a:solidFill>
          </p:spPr>
          <p:txBody>
            <a:bodyPr/>
            <a:lstStyle/>
            <a:p>
              <a:endParaRPr lang="en-PK"/>
            </a:p>
          </p:txBody>
        </p:sp>
      </p:grpSp>
      <p:grpSp>
        <p:nvGrpSpPr>
          <p:cNvPr id="40" name="Group 40"/>
          <p:cNvGrpSpPr/>
          <p:nvPr/>
        </p:nvGrpSpPr>
        <p:grpSpPr>
          <a:xfrm>
            <a:off x="6113783" y="7046471"/>
            <a:ext cx="6060443" cy="1031243"/>
            <a:chOff x="0" y="0"/>
            <a:chExt cx="8080591" cy="1374991"/>
          </a:xfrm>
        </p:grpSpPr>
        <p:sp>
          <p:nvSpPr>
            <p:cNvPr id="41" name="Freeform 41"/>
            <p:cNvSpPr/>
            <p:nvPr/>
          </p:nvSpPr>
          <p:spPr>
            <a:xfrm>
              <a:off x="16891" y="16891"/>
              <a:ext cx="8046720" cy="1341120"/>
            </a:xfrm>
            <a:custGeom>
              <a:avLst/>
              <a:gdLst/>
              <a:ahLst/>
              <a:cxnLst/>
              <a:rect l="l" t="t" r="r" b="b"/>
              <a:pathLst>
                <a:path w="8046720" h="1341120">
                  <a:moveTo>
                    <a:pt x="0" y="0"/>
                  </a:moveTo>
                  <a:lnTo>
                    <a:pt x="8046720" y="0"/>
                  </a:lnTo>
                  <a:lnTo>
                    <a:pt x="8046720" y="1341120"/>
                  </a:lnTo>
                  <a:lnTo>
                    <a:pt x="0" y="1341120"/>
                  </a:lnTo>
                  <a:close/>
                </a:path>
              </a:pathLst>
            </a:custGeom>
            <a:solidFill>
              <a:srgbClr val="0288D1"/>
            </a:solidFill>
          </p:spPr>
          <p:txBody>
            <a:bodyPr/>
            <a:lstStyle/>
            <a:p>
              <a:endParaRPr lang="en-PK"/>
            </a:p>
          </p:txBody>
        </p:sp>
        <p:sp>
          <p:nvSpPr>
            <p:cNvPr id="42" name="Freeform 42"/>
            <p:cNvSpPr/>
            <p:nvPr/>
          </p:nvSpPr>
          <p:spPr>
            <a:xfrm>
              <a:off x="0" y="0"/>
              <a:ext cx="8080501" cy="1374902"/>
            </a:xfrm>
            <a:custGeom>
              <a:avLst/>
              <a:gdLst/>
              <a:ahLst/>
              <a:cxnLst/>
              <a:rect l="l" t="t" r="r" b="b"/>
              <a:pathLst>
                <a:path w="8080501" h="1374902">
                  <a:moveTo>
                    <a:pt x="16891" y="0"/>
                  </a:moveTo>
                  <a:lnTo>
                    <a:pt x="8063611" y="0"/>
                  </a:lnTo>
                  <a:cubicBezTo>
                    <a:pt x="8073009" y="0"/>
                    <a:pt x="8080501" y="7620"/>
                    <a:pt x="8080501" y="16891"/>
                  </a:cubicBezTo>
                  <a:lnTo>
                    <a:pt x="8080501" y="1358011"/>
                  </a:lnTo>
                  <a:cubicBezTo>
                    <a:pt x="8080501" y="1367409"/>
                    <a:pt x="8072882" y="1374902"/>
                    <a:pt x="8063611" y="1374902"/>
                  </a:cubicBezTo>
                  <a:lnTo>
                    <a:pt x="16891" y="1374902"/>
                  </a:lnTo>
                  <a:cubicBezTo>
                    <a:pt x="7493" y="1374902"/>
                    <a:pt x="0" y="1367282"/>
                    <a:pt x="0" y="1358011"/>
                  </a:cubicBezTo>
                  <a:lnTo>
                    <a:pt x="0" y="16891"/>
                  </a:lnTo>
                  <a:cubicBezTo>
                    <a:pt x="0" y="7620"/>
                    <a:pt x="7620" y="0"/>
                    <a:pt x="16891" y="0"/>
                  </a:cubicBezTo>
                  <a:moveTo>
                    <a:pt x="16891" y="33909"/>
                  </a:moveTo>
                  <a:lnTo>
                    <a:pt x="16891" y="16891"/>
                  </a:lnTo>
                  <a:lnTo>
                    <a:pt x="33909" y="16891"/>
                  </a:lnTo>
                  <a:lnTo>
                    <a:pt x="33909" y="1358011"/>
                  </a:lnTo>
                  <a:lnTo>
                    <a:pt x="16891" y="1358011"/>
                  </a:lnTo>
                  <a:lnTo>
                    <a:pt x="16891" y="1341120"/>
                  </a:lnTo>
                  <a:lnTo>
                    <a:pt x="8063611" y="1341120"/>
                  </a:lnTo>
                  <a:lnTo>
                    <a:pt x="8063611" y="1358011"/>
                  </a:lnTo>
                  <a:lnTo>
                    <a:pt x="8046720" y="1358011"/>
                  </a:lnTo>
                  <a:lnTo>
                    <a:pt x="8046720" y="16891"/>
                  </a:lnTo>
                  <a:lnTo>
                    <a:pt x="8063611" y="16891"/>
                  </a:lnTo>
                  <a:lnTo>
                    <a:pt x="8063611" y="33909"/>
                  </a:lnTo>
                  <a:lnTo>
                    <a:pt x="16891" y="33909"/>
                  </a:lnTo>
                  <a:close/>
                </a:path>
              </a:pathLst>
            </a:custGeom>
            <a:solidFill>
              <a:srgbClr val="0288D1"/>
            </a:solidFill>
          </p:spPr>
          <p:txBody>
            <a:bodyPr/>
            <a:lstStyle/>
            <a:p>
              <a:endParaRPr lang="en-PK"/>
            </a:p>
          </p:txBody>
        </p:sp>
      </p:grpSp>
      <p:grpSp>
        <p:nvGrpSpPr>
          <p:cNvPr id="43" name="Group 43"/>
          <p:cNvGrpSpPr/>
          <p:nvPr/>
        </p:nvGrpSpPr>
        <p:grpSpPr>
          <a:xfrm>
            <a:off x="6126480" y="7059168"/>
            <a:ext cx="6035040" cy="1005840"/>
            <a:chOff x="0" y="0"/>
            <a:chExt cx="8046720" cy="1341120"/>
          </a:xfrm>
        </p:grpSpPr>
        <p:sp>
          <p:nvSpPr>
            <p:cNvPr id="44" name="Freeform 44"/>
            <p:cNvSpPr/>
            <p:nvPr/>
          </p:nvSpPr>
          <p:spPr>
            <a:xfrm>
              <a:off x="0" y="0"/>
              <a:ext cx="8046720" cy="1341120"/>
            </a:xfrm>
            <a:custGeom>
              <a:avLst/>
              <a:gdLst/>
              <a:ahLst/>
              <a:cxnLst/>
              <a:rect l="l" t="t" r="r" b="b"/>
              <a:pathLst>
                <a:path w="8046720" h="1341120">
                  <a:moveTo>
                    <a:pt x="0" y="0"/>
                  </a:moveTo>
                  <a:lnTo>
                    <a:pt x="8046720" y="0"/>
                  </a:lnTo>
                  <a:lnTo>
                    <a:pt x="8046720" y="1341120"/>
                  </a:lnTo>
                  <a:lnTo>
                    <a:pt x="0" y="134112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66910" b="-66910"/>
              </a:stretch>
            </a:blipFill>
          </p:spPr>
          <p:txBody>
            <a:bodyPr/>
            <a:lstStyle/>
            <a:p>
              <a:endParaRPr lang="en-PK"/>
            </a:p>
          </p:txBody>
        </p:sp>
        <p:sp>
          <p:nvSpPr>
            <p:cNvPr id="45" name="TextBox 45"/>
            <p:cNvSpPr txBox="1"/>
            <p:nvPr/>
          </p:nvSpPr>
          <p:spPr>
            <a:xfrm>
              <a:off x="0" y="-19050"/>
              <a:ext cx="8046720" cy="1360170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3600"/>
                </a:lnSpc>
              </a:pPr>
              <a:r>
                <a:rPr lang="en-US" sz="3000" b="1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Raised Intraluminal Pressure</a:t>
              </a:r>
            </a:p>
          </p:txBody>
        </p:sp>
      </p:grpSp>
      <p:grpSp>
        <p:nvGrpSpPr>
          <p:cNvPr id="46" name="Group 46"/>
          <p:cNvGrpSpPr/>
          <p:nvPr/>
        </p:nvGrpSpPr>
        <p:grpSpPr>
          <a:xfrm>
            <a:off x="9112253" y="8033261"/>
            <a:ext cx="63503" cy="410975"/>
            <a:chOff x="0" y="0"/>
            <a:chExt cx="84671" cy="547967"/>
          </a:xfrm>
        </p:grpSpPr>
        <p:sp>
          <p:nvSpPr>
            <p:cNvPr id="47" name="Freeform 47"/>
            <p:cNvSpPr/>
            <p:nvPr/>
          </p:nvSpPr>
          <p:spPr>
            <a:xfrm>
              <a:off x="0" y="42291"/>
              <a:ext cx="84709" cy="463296"/>
            </a:xfrm>
            <a:custGeom>
              <a:avLst/>
              <a:gdLst/>
              <a:ahLst/>
              <a:cxnLst/>
              <a:rect l="l" t="t" r="r" b="b"/>
              <a:pathLst>
                <a:path w="84709" h="463296">
                  <a:moveTo>
                    <a:pt x="84709" y="0"/>
                  </a:moveTo>
                  <a:lnTo>
                    <a:pt x="84709" y="463296"/>
                  </a:lnTo>
                  <a:lnTo>
                    <a:pt x="0" y="46329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565C0"/>
            </a:solidFill>
          </p:spPr>
          <p:txBody>
            <a:bodyPr/>
            <a:lstStyle/>
            <a:p>
              <a:endParaRPr lang="en-PK"/>
            </a:p>
          </p:txBody>
        </p:sp>
      </p:grpSp>
      <p:grpSp>
        <p:nvGrpSpPr>
          <p:cNvPr id="48" name="Group 48"/>
          <p:cNvGrpSpPr/>
          <p:nvPr/>
        </p:nvGrpSpPr>
        <p:grpSpPr>
          <a:xfrm>
            <a:off x="6113783" y="8399783"/>
            <a:ext cx="6060443" cy="1031243"/>
            <a:chOff x="0" y="0"/>
            <a:chExt cx="8080591" cy="1374991"/>
          </a:xfrm>
        </p:grpSpPr>
        <p:sp>
          <p:nvSpPr>
            <p:cNvPr id="49" name="Freeform 49"/>
            <p:cNvSpPr/>
            <p:nvPr/>
          </p:nvSpPr>
          <p:spPr>
            <a:xfrm>
              <a:off x="16891" y="16891"/>
              <a:ext cx="8046720" cy="1341120"/>
            </a:xfrm>
            <a:custGeom>
              <a:avLst/>
              <a:gdLst/>
              <a:ahLst/>
              <a:cxnLst/>
              <a:rect l="l" t="t" r="r" b="b"/>
              <a:pathLst>
                <a:path w="8046720" h="1341120">
                  <a:moveTo>
                    <a:pt x="0" y="0"/>
                  </a:moveTo>
                  <a:lnTo>
                    <a:pt x="8046720" y="0"/>
                  </a:lnTo>
                  <a:lnTo>
                    <a:pt x="8046720" y="1341120"/>
                  </a:lnTo>
                  <a:lnTo>
                    <a:pt x="0" y="1341120"/>
                  </a:lnTo>
                  <a:close/>
                </a:path>
              </a:pathLst>
            </a:custGeom>
            <a:solidFill>
              <a:srgbClr val="C62828"/>
            </a:solidFill>
          </p:spPr>
          <p:txBody>
            <a:bodyPr/>
            <a:lstStyle/>
            <a:p>
              <a:endParaRPr lang="en-PK"/>
            </a:p>
          </p:txBody>
        </p:sp>
        <p:sp>
          <p:nvSpPr>
            <p:cNvPr id="50" name="Freeform 50"/>
            <p:cNvSpPr/>
            <p:nvPr/>
          </p:nvSpPr>
          <p:spPr>
            <a:xfrm>
              <a:off x="0" y="0"/>
              <a:ext cx="8080501" cy="1374902"/>
            </a:xfrm>
            <a:custGeom>
              <a:avLst/>
              <a:gdLst/>
              <a:ahLst/>
              <a:cxnLst/>
              <a:rect l="l" t="t" r="r" b="b"/>
              <a:pathLst>
                <a:path w="8080501" h="1374902">
                  <a:moveTo>
                    <a:pt x="16891" y="0"/>
                  </a:moveTo>
                  <a:lnTo>
                    <a:pt x="8063611" y="0"/>
                  </a:lnTo>
                  <a:cubicBezTo>
                    <a:pt x="8073009" y="0"/>
                    <a:pt x="8080501" y="7620"/>
                    <a:pt x="8080501" y="16891"/>
                  </a:cubicBezTo>
                  <a:lnTo>
                    <a:pt x="8080501" y="1358011"/>
                  </a:lnTo>
                  <a:cubicBezTo>
                    <a:pt x="8080501" y="1367409"/>
                    <a:pt x="8072882" y="1374902"/>
                    <a:pt x="8063611" y="1374902"/>
                  </a:cubicBezTo>
                  <a:lnTo>
                    <a:pt x="16891" y="1374902"/>
                  </a:lnTo>
                  <a:cubicBezTo>
                    <a:pt x="7493" y="1374902"/>
                    <a:pt x="0" y="1367282"/>
                    <a:pt x="0" y="1358011"/>
                  </a:cubicBezTo>
                  <a:lnTo>
                    <a:pt x="0" y="16891"/>
                  </a:lnTo>
                  <a:cubicBezTo>
                    <a:pt x="0" y="7620"/>
                    <a:pt x="7620" y="0"/>
                    <a:pt x="16891" y="0"/>
                  </a:cubicBezTo>
                  <a:moveTo>
                    <a:pt x="16891" y="33909"/>
                  </a:moveTo>
                  <a:lnTo>
                    <a:pt x="16891" y="16891"/>
                  </a:lnTo>
                  <a:lnTo>
                    <a:pt x="33909" y="16891"/>
                  </a:lnTo>
                  <a:lnTo>
                    <a:pt x="33909" y="1358011"/>
                  </a:lnTo>
                  <a:lnTo>
                    <a:pt x="16891" y="1358011"/>
                  </a:lnTo>
                  <a:lnTo>
                    <a:pt x="16891" y="1341120"/>
                  </a:lnTo>
                  <a:lnTo>
                    <a:pt x="8063611" y="1341120"/>
                  </a:lnTo>
                  <a:lnTo>
                    <a:pt x="8063611" y="1358011"/>
                  </a:lnTo>
                  <a:lnTo>
                    <a:pt x="8046720" y="1358011"/>
                  </a:lnTo>
                  <a:lnTo>
                    <a:pt x="8046720" y="16891"/>
                  </a:lnTo>
                  <a:lnTo>
                    <a:pt x="8063611" y="16891"/>
                  </a:lnTo>
                  <a:lnTo>
                    <a:pt x="8063611" y="33909"/>
                  </a:lnTo>
                  <a:lnTo>
                    <a:pt x="16891" y="33909"/>
                  </a:lnTo>
                  <a:close/>
                </a:path>
              </a:pathLst>
            </a:custGeom>
            <a:solidFill>
              <a:srgbClr val="C62828"/>
            </a:solidFill>
          </p:spPr>
          <p:txBody>
            <a:bodyPr/>
            <a:lstStyle/>
            <a:p>
              <a:endParaRPr lang="en-PK"/>
            </a:p>
          </p:txBody>
        </p:sp>
      </p:grpSp>
      <p:grpSp>
        <p:nvGrpSpPr>
          <p:cNvPr id="51" name="Group 51"/>
          <p:cNvGrpSpPr/>
          <p:nvPr/>
        </p:nvGrpSpPr>
        <p:grpSpPr>
          <a:xfrm>
            <a:off x="6126480" y="8412480"/>
            <a:ext cx="6035040" cy="1005840"/>
            <a:chOff x="0" y="0"/>
            <a:chExt cx="8046720" cy="1341120"/>
          </a:xfrm>
        </p:grpSpPr>
        <p:sp>
          <p:nvSpPr>
            <p:cNvPr id="52" name="Freeform 52"/>
            <p:cNvSpPr/>
            <p:nvPr/>
          </p:nvSpPr>
          <p:spPr>
            <a:xfrm>
              <a:off x="0" y="0"/>
              <a:ext cx="8046720" cy="1341120"/>
            </a:xfrm>
            <a:custGeom>
              <a:avLst/>
              <a:gdLst/>
              <a:ahLst/>
              <a:cxnLst/>
              <a:rect l="l" t="t" r="r" b="b"/>
              <a:pathLst>
                <a:path w="8046720" h="1341120">
                  <a:moveTo>
                    <a:pt x="0" y="0"/>
                  </a:moveTo>
                  <a:lnTo>
                    <a:pt x="8046720" y="0"/>
                  </a:lnTo>
                  <a:lnTo>
                    <a:pt x="8046720" y="1341120"/>
                  </a:lnTo>
                  <a:lnTo>
                    <a:pt x="0" y="134112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66910" b="-66910"/>
              </a:stretch>
            </a:blipFill>
          </p:spPr>
          <p:txBody>
            <a:bodyPr/>
            <a:lstStyle/>
            <a:p>
              <a:endParaRPr lang="en-PK"/>
            </a:p>
          </p:txBody>
        </p:sp>
        <p:sp>
          <p:nvSpPr>
            <p:cNvPr id="53" name="TextBox 53"/>
            <p:cNvSpPr txBox="1"/>
            <p:nvPr/>
          </p:nvSpPr>
          <p:spPr>
            <a:xfrm>
              <a:off x="0" y="-19050"/>
              <a:ext cx="8046720" cy="1360170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3600"/>
                </a:lnSpc>
              </a:pPr>
              <a:r>
                <a:rPr lang="en-US" sz="3000" b="1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Strangulation → Gangrene → Peritonitis</a:t>
              </a:r>
            </a:p>
          </p:txBody>
        </p:sp>
      </p:grpSp>
      <p:grpSp>
        <p:nvGrpSpPr>
          <p:cNvPr id="54" name="Group 54"/>
          <p:cNvGrpSpPr/>
          <p:nvPr/>
        </p:nvGrpSpPr>
        <p:grpSpPr>
          <a:xfrm>
            <a:off x="261623" y="1633223"/>
            <a:ext cx="5603243" cy="8108699"/>
            <a:chOff x="0" y="0"/>
            <a:chExt cx="7470991" cy="10811599"/>
          </a:xfrm>
        </p:grpSpPr>
        <p:sp>
          <p:nvSpPr>
            <p:cNvPr id="55" name="Freeform 55"/>
            <p:cNvSpPr/>
            <p:nvPr/>
          </p:nvSpPr>
          <p:spPr>
            <a:xfrm>
              <a:off x="16891" y="16891"/>
              <a:ext cx="7437120" cy="10777728"/>
            </a:xfrm>
            <a:custGeom>
              <a:avLst/>
              <a:gdLst/>
              <a:ahLst/>
              <a:cxnLst/>
              <a:rect l="l" t="t" r="r" b="b"/>
              <a:pathLst>
                <a:path w="7437120" h="10777728">
                  <a:moveTo>
                    <a:pt x="0" y="0"/>
                  </a:moveTo>
                  <a:lnTo>
                    <a:pt x="7437120" y="0"/>
                  </a:lnTo>
                  <a:lnTo>
                    <a:pt x="7437120" y="10777728"/>
                  </a:lnTo>
                  <a:lnTo>
                    <a:pt x="0" y="10777728"/>
                  </a:lnTo>
                  <a:close/>
                </a:path>
              </a:pathLst>
            </a:custGeom>
            <a:solidFill>
              <a:srgbClr val="FFF8E1"/>
            </a:solidFill>
          </p:spPr>
          <p:txBody>
            <a:bodyPr/>
            <a:lstStyle/>
            <a:p>
              <a:endParaRPr lang="en-PK"/>
            </a:p>
          </p:txBody>
        </p:sp>
        <p:sp>
          <p:nvSpPr>
            <p:cNvPr id="56" name="Freeform 56"/>
            <p:cNvSpPr/>
            <p:nvPr/>
          </p:nvSpPr>
          <p:spPr>
            <a:xfrm>
              <a:off x="0" y="0"/>
              <a:ext cx="7470901" cy="10811510"/>
            </a:xfrm>
            <a:custGeom>
              <a:avLst/>
              <a:gdLst/>
              <a:ahLst/>
              <a:cxnLst/>
              <a:rect l="l" t="t" r="r" b="b"/>
              <a:pathLst>
                <a:path w="7470901" h="10811510">
                  <a:moveTo>
                    <a:pt x="16891" y="0"/>
                  </a:moveTo>
                  <a:lnTo>
                    <a:pt x="7454011" y="0"/>
                  </a:lnTo>
                  <a:cubicBezTo>
                    <a:pt x="7463409" y="0"/>
                    <a:pt x="7470901" y="7620"/>
                    <a:pt x="7470901" y="16891"/>
                  </a:cubicBezTo>
                  <a:lnTo>
                    <a:pt x="7470901" y="10794619"/>
                  </a:lnTo>
                  <a:cubicBezTo>
                    <a:pt x="7470901" y="10804017"/>
                    <a:pt x="7463282" y="10811510"/>
                    <a:pt x="7454011" y="10811510"/>
                  </a:cubicBezTo>
                  <a:lnTo>
                    <a:pt x="16891" y="10811510"/>
                  </a:lnTo>
                  <a:cubicBezTo>
                    <a:pt x="7493" y="10811510"/>
                    <a:pt x="0" y="10803889"/>
                    <a:pt x="0" y="10794619"/>
                  </a:cubicBezTo>
                  <a:lnTo>
                    <a:pt x="0" y="16891"/>
                  </a:lnTo>
                  <a:cubicBezTo>
                    <a:pt x="0" y="7620"/>
                    <a:pt x="7620" y="0"/>
                    <a:pt x="16891" y="0"/>
                  </a:cubicBezTo>
                  <a:moveTo>
                    <a:pt x="16891" y="33909"/>
                  </a:moveTo>
                  <a:lnTo>
                    <a:pt x="16891" y="16891"/>
                  </a:lnTo>
                  <a:lnTo>
                    <a:pt x="33909" y="16891"/>
                  </a:lnTo>
                  <a:lnTo>
                    <a:pt x="33909" y="10794619"/>
                  </a:lnTo>
                  <a:lnTo>
                    <a:pt x="16891" y="10794619"/>
                  </a:lnTo>
                  <a:lnTo>
                    <a:pt x="16891" y="10777727"/>
                  </a:lnTo>
                  <a:lnTo>
                    <a:pt x="7454011" y="10777727"/>
                  </a:lnTo>
                  <a:lnTo>
                    <a:pt x="7454011" y="10794619"/>
                  </a:lnTo>
                  <a:lnTo>
                    <a:pt x="7437120" y="10794619"/>
                  </a:lnTo>
                  <a:lnTo>
                    <a:pt x="7437120" y="16891"/>
                  </a:lnTo>
                  <a:lnTo>
                    <a:pt x="7454011" y="16891"/>
                  </a:lnTo>
                  <a:lnTo>
                    <a:pt x="7454011" y="33909"/>
                  </a:lnTo>
                  <a:lnTo>
                    <a:pt x="16891" y="33909"/>
                  </a:lnTo>
                  <a:close/>
                </a:path>
              </a:pathLst>
            </a:custGeom>
            <a:solidFill>
              <a:srgbClr val="F57F17"/>
            </a:solidFill>
          </p:spPr>
          <p:txBody>
            <a:bodyPr/>
            <a:lstStyle/>
            <a:p>
              <a:endParaRPr lang="en-PK"/>
            </a:p>
          </p:txBody>
        </p:sp>
      </p:grpSp>
      <p:grpSp>
        <p:nvGrpSpPr>
          <p:cNvPr id="57" name="Group 57"/>
          <p:cNvGrpSpPr/>
          <p:nvPr/>
        </p:nvGrpSpPr>
        <p:grpSpPr>
          <a:xfrm>
            <a:off x="457200" y="1792224"/>
            <a:ext cx="5212080" cy="7827264"/>
            <a:chOff x="0" y="0"/>
            <a:chExt cx="6949440" cy="10436352"/>
          </a:xfrm>
        </p:grpSpPr>
        <p:sp>
          <p:nvSpPr>
            <p:cNvPr id="58" name="Freeform 58"/>
            <p:cNvSpPr/>
            <p:nvPr/>
          </p:nvSpPr>
          <p:spPr>
            <a:xfrm>
              <a:off x="0" y="0"/>
              <a:ext cx="6949440" cy="10436352"/>
            </a:xfrm>
            <a:custGeom>
              <a:avLst/>
              <a:gdLst/>
              <a:ahLst/>
              <a:cxnLst/>
              <a:rect l="l" t="t" r="r" b="b"/>
              <a:pathLst>
                <a:path w="6949440" h="10436352">
                  <a:moveTo>
                    <a:pt x="0" y="0"/>
                  </a:moveTo>
                  <a:lnTo>
                    <a:pt x="6949440" y="0"/>
                  </a:lnTo>
                  <a:lnTo>
                    <a:pt x="6949440" y="10436352"/>
                  </a:lnTo>
                  <a:lnTo>
                    <a:pt x="0" y="10436352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142680" r="-142680"/>
              </a:stretch>
            </a:blipFill>
          </p:spPr>
          <p:txBody>
            <a:bodyPr/>
            <a:lstStyle/>
            <a:p>
              <a:endParaRPr lang="en-PK"/>
            </a:p>
          </p:txBody>
        </p:sp>
        <p:sp>
          <p:nvSpPr>
            <p:cNvPr id="59" name="TextBox 59"/>
            <p:cNvSpPr txBox="1"/>
            <p:nvPr/>
          </p:nvSpPr>
          <p:spPr>
            <a:xfrm>
              <a:off x="0" y="-19050"/>
              <a:ext cx="6949440" cy="10455402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4079"/>
                </a:lnSpc>
              </a:pPr>
              <a:r>
                <a:rPr lang="en-US" sz="3400">
                  <a:solidFill>
                    <a:srgbClr val="1A1A2E"/>
                  </a:solidFill>
                  <a:latin typeface="Arial"/>
                  <a:ea typeface="Arial"/>
                  <a:cs typeface="Arial"/>
                  <a:sym typeface="Arial"/>
                </a:rPr>
                <a:t>CONSEQUENCES</a:t>
              </a:r>
            </a:p>
            <a:p>
              <a:pPr algn="l">
                <a:lnSpc>
                  <a:spcPts val="4079"/>
                </a:lnSpc>
              </a:pPr>
              <a:r>
                <a:rPr lang="en-US" sz="3400">
                  <a:solidFill>
                    <a:srgbClr val="1A1A2E"/>
                  </a:solidFill>
                  <a:latin typeface="Arial"/>
                  <a:ea typeface="Arial"/>
                  <a:cs typeface="Arial"/>
                  <a:sym typeface="Arial"/>
                </a:rPr>
                <a:t>• Dehydration &amp; shock</a:t>
              </a:r>
            </a:p>
            <a:p>
              <a:pPr algn="l">
                <a:lnSpc>
                  <a:spcPts val="4079"/>
                </a:lnSpc>
              </a:pPr>
              <a:r>
                <a:rPr lang="en-US" sz="3400">
                  <a:solidFill>
                    <a:srgbClr val="1A1A2E"/>
                  </a:solidFill>
                  <a:latin typeface="Arial"/>
                  <a:ea typeface="Arial"/>
                  <a:cs typeface="Arial"/>
                  <a:sym typeface="Arial"/>
                </a:rPr>
                <a:t>• Electrolyte imbalance</a:t>
              </a:r>
            </a:p>
            <a:p>
              <a:pPr algn="l">
                <a:lnSpc>
                  <a:spcPts val="4079"/>
                </a:lnSpc>
              </a:pPr>
              <a:r>
                <a:rPr lang="en-US" sz="3400">
                  <a:solidFill>
                    <a:srgbClr val="1A1A2E"/>
                  </a:solidFill>
                  <a:latin typeface="Arial"/>
                  <a:ea typeface="Arial"/>
                  <a:cs typeface="Arial"/>
                  <a:sym typeface="Arial"/>
                </a:rPr>
                <a:t>• Bowel ischaemia</a:t>
              </a:r>
            </a:p>
            <a:p>
              <a:pPr algn="l">
                <a:lnSpc>
                  <a:spcPts val="4079"/>
                </a:lnSpc>
              </a:pPr>
              <a:r>
                <a:rPr lang="en-US" sz="3400">
                  <a:solidFill>
                    <a:srgbClr val="1A1A2E"/>
                  </a:solidFill>
                  <a:latin typeface="Arial"/>
                  <a:ea typeface="Arial"/>
                  <a:cs typeface="Arial"/>
                  <a:sym typeface="Arial"/>
                </a:rPr>
                <a:t>• Bacterial translocation</a:t>
              </a:r>
            </a:p>
            <a:p>
              <a:pPr algn="l">
                <a:lnSpc>
                  <a:spcPts val="4079"/>
                </a:lnSpc>
              </a:pPr>
              <a:r>
                <a:rPr lang="en-US" sz="3400">
                  <a:solidFill>
                    <a:srgbClr val="1A1A2E"/>
                  </a:solidFill>
                  <a:latin typeface="Arial"/>
                  <a:ea typeface="Arial"/>
                  <a:cs typeface="Arial"/>
                  <a:sym typeface="Arial"/>
                </a:rPr>
                <a:t>• Systemic sepsis</a:t>
              </a:r>
            </a:p>
            <a:p>
              <a:pPr algn="l">
                <a:lnSpc>
                  <a:spcPts val="4079"/>
                </a:lnSpc>
              </a:pPr>
              <a:r>
                <a:rPr lang="en-US" sz="3400">
                  <a:solidFill>
                    <a:srgbClr val="1A1A2E"/>
                  </a:solidFill>
                  <a:latin typeface="Arial"/>
                  <a:ea typeface="Arial"/>
                  <a:cs typeface="Arial"/>
                  <a:sym typeface="Arial"/>
                </a:rPr>
                <a:t>• Multi-organ failure</a:t>
              </a:r>
            </a:p>
          </p:txBody>
        </p:sp>
      </p:grpSp>
      <p:grpSp>
        <p:nvGrpSpPr>
          <p:cNvPr id="60" name="Group 60"/>
          <p:cNvGrpSpPr/>
          <p:nvPr/>
        </p:nvGrpSpPr>
        <p:grpSpPr>
          <a:xfrm>
            <a:off x="12423143" y="1633223"/>
            <a:ext cx="5603243" cy="8108699"/>
            <a:chOff x="0" y="0"/>
            <a:chExt cx="7470991" cy="10811599"/>
          </a:xfrm>
        </p:grpSpPr>
        <p:sp>
          <p:nvSpPr>
            <p:cNvPr id="61" name="Freeform 61"/>
            <p:cNvSpPr/>
            <p:nvPr/>
          </p:nvSpPr>
          <p:spPr>
            <a:xfrm>
              <a:off x="16891" y="16891"/>
              <a:ext cx="7437120" cy="10777728"/>
            </a:xfrm>
            <a:custGeom>
              <a:avLst/>
              <a:gdLst/>
              <a:ahLst/>
              <a:cxnLst/>
              <a:rect l="l" t="t" r="r" b="b"/>
              <a:pathLst>
                <a:path w="7437120" h="10777728">
                  <a:moveTo>
                    <a:pt x="0" y="0"/>
                  </a:moveTo>
                  <a:lnTo>
                    <a:pt x="7437120" y="0"/>
                  </a:lnTo>
                  <a:lnTo>
                    <a:pt x="7437120" y="10777728"/>
                  </a:lnTo>
                  <a:lnTo>
                    <a:pt x="0" y="10777728"/>
                  </a:lnTo>
                  <a:close/>
                </a:path>
              </a:pathLst>
            </a:custGeom>
            <a:solidFill>
              <a:srgbClr val="E3F2FD"/>
            </a:solidFill>
          </p:spPr>
          <p:txBody>
            <a:bodyPr/>
            <a:lstStyle/>
            <a:p>
              <a:endParaRPr lang="en-PK"/>
            </a:p>
          </p:txBody>
        </p:sp>
        <p:sp>
          <p:nvSpPr>
            <p:cNvPr id="62" name="Freeform 62"/>
            <p:cNvSpPr/>
            <p:nvPr/>
          </p:nvSpPr>
          <p:spPr>
            <a:xfrm>
              <a:off x="0" y="0"/>
              <a:ext cx="7470901" cy="10811510"/>
            </a:xfrm>
            <a:custGeom>
              <a:avLst/>
              <a:gdLst/>
              <a:ahLst/>
              <a:cxnLst/>
              <a:rect l="l" t="t" r="r" b="b"/>
              <a:pathLst>
                <a:path w="7470901" h="10811510">
                  <a:moveTo>
                    <a:pt x="16891" y="0"/>
                  </a:moveTo>
                  <a:lnTo>
                    <a:pt x="7454011" y="0"/>
                  </a:lnTo>
                  <a:cubicBezTo>
                    <a:pt x="7463409" y="0"/>
                    <a:pt x="7470901" y="7620"/>
                    <a:pt x="7470901" y="16891"/>
                  </a:cubicBezTo>
                  <a:lnTo>
                    <a:pt x="7470901" y="10794619"/>
                  </a:lnTo>
                  <a:cubicBezTo>
                    <a:pt x="7470901" y="10804017"/>
                    <a:pt x="7463282" y="10811510"/>
                    <a:pt x="7454011" y="10811510"/>
                  </a:cubicBezTo>
                  <a:lnTo>
                    <a:pt x="16891" y="10811510"/>
                  </a:lnTo>
                  <a:cubicBezTo>
                    <a:pt x="7493" y="10811510"/>
                    <a:pt x="0" y="10803889"/>
                    <a:pt x="0" y="10794619"/>
                  </a:cubicBezTo>
                  <a:lnTo>
                    <a:pt x="0" y="16891"/>
                  </a:lnTo>
                  <a:cubicBezTo>
                    <a:pt x="0" y="7620"/>
                    <a:pt x="7620" y="0"/>
                    <a:pt x="16891" y="0"/>
                  </a:cubicBezTo>
                  <a:moveTo>
                    <a:pt x="16891" y="33909"/>
                  </a:moveTo>
                  <a:lnTo>
                    <a:pt x="16891" y="16891"/>
                  </a:lnTo>
                  <a:lnTo>
                    <a:pt x="33909" y="16891"/>
                  </a:lnTo>
                  <a:lnTo>
                    <a:pt x="33909" y="10794619"/>
                  </a:lnTo>
                  <a:lnTo>
                    <a:pt x="16891" y="10794619"/>
                  </a:lnTo>
                  <a:lnTo>
                    <a:pt x="16891" y="10777727"/>
                  </a:lnTo>
                  <a:lnTo>
                    <a:pt x="7454011" y="10777727"/>
                  </a:lnTo>
                  <a:lnTo>
                    <a:pt x="7454011" y="10794619"/>
                  </a:lnTo>
                  <a:lnTo>
                    <a:pt x="7437120" y="10794619"/>
                  </a:lnTo>
                  <a:lnTo>
                    <a:pt x="7437120" y="16891"/>
                  </a:lnTo>
                  <a:lnTo>
                    <a:pt x="7454011" y="16891"/>
                  </a:lnTo>
                  <a:lnTo>
                    <a:pt x="7454011" y="33909"/>
                  </a:lnTo>
                  <a:lnTo>
                    <a:pt x="16891" y="33909"/>
                  </a:lnTo>
                  <a:close/>
                </a:path>
              </a:pathLst>
            </a:custGeom>
            <a:solidFill>
              <a:srgbClr val="1565C0"/>
            </a:solidFill>
          </p:spPr>
          <p:txBody>
            <a:bodyPr/>
            <a:lstStyle/>
            <a:p>
              <a:endParaRPr lang="en-PK"/>
            </a:p>
          </p:txBody>
        </p:sp>
      </p:grpSp>
      <p:grpSp>
        <p:nvGrpSpPr>
          <p:cNvPr id="63" name="Group 63"/>
          <p:cNvGrpSpPr/>
          <p:nvPr/>
        </p:nvGrpSpPr>
        <p:grpSpPr>
          <a:xfrm>
            <a:off x="12618720" y="1792224"/>
            <a:ext cx="5212080" cy="7827264"/>
            <a:chOff x="0" y="0"/>
            <a:chExt cx="6949440" cy="10436352"/>
          </a:xfrm>
        </p:grpSpPr>
        <p:sp>
          <p:nvSpPr>
            <p:cNvPr id="64" name="Freeform 64"/>
            <p:cNvSpPr/>
            <p:nvPr/>
          </p:nvSpPr>
          <p:spPr>
            <a:xfrm>
              <a:off x="0" y="0"/>
              <a:ext cx="6949440" cy="10436352"/>
            </a:xfrm>
            <a:custGeom>
              <a:avLst/>
              <a:gdLst/>
              <a:ahLst/>
              <a:cxnLst/>
              <a:rect l="l" t="t" r="r" b="b"/>
              <a:pathLst>
                <a:path w="6949440" h="10436352">
                  <a:moveTo>
                    <a:pt x="0" y="0"/>
                  </a:moveTo>
                  <a:lnTo>
                    <a:pt x="6949440" y="0"/>
                  </a:lnTo>
                  <a:lnTo>
                    <a:pt x="6949440" y="10436352"/>
                  </a:lnTo>
                  <a:lnTo>
                    <a:pt x="0" y="10436352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142680" r="-142680"/>
              </a:stretch>
            </a:blipFill>
          </p:spPr>
          <p:txBody>
            <a:bodyPr/>
            <a:lstStyle/>
            <a:p>
              <a:endParaRPr lang="en-PK"/>
            </a:p>
          </p:txBody>
        </p:sp>
        <p:sp>
          <p:nvSpPr>
            <p:cNvPr id="65" name="TextBox 65"/>
            <p:cNvSpPr txBox="1"/>
            <p:nvPr/>
          </p:nvSpPr>
          <p:spPr>
            <a:xfrm>
              <a:off x="0" y="-19050"/>
              <a:ext cx="6949440" cy="10455402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4079"/>
                </a:lnSpc>
              </a:pPr>
              <a:r>
                <a:rPr lang="en-US" sz="3400">
                  <a:solidFill>
                    <a:srgbClr val="1A1A2E"/>
                  </a:solidFill>
                  <a:latin typeface="Arial"/>
                  <a:ea typeface="Arial"/>
                  <a:cs typeface="Arial"/>
                  <a:sym typeface="Arial"/>
                </a:rPr>
                <a:t>KEY FACTS</a:t>
              </a:r>
            </a:p>
            <a:p>
              <a:pPr algn="l">
                <a:lnSpc>
                  <a:spcPts val="4079"/>
                </a:lnSpc>
              </a:pPr>
              <a:r>
                <a:rPr lang="en-US" sz="3400">
                  <a:solidFill>
                    <a:srgbClr val="1A1A2E"/>
                  </a:solidFill>
                  <a:latin typeface="Arial"/>
                  <a:ea typeface="Arial"/>
                  <a:cs typeface="Arial"/>
                  <a:sym typeface="Arial"/>
                </a:rPr>
                <a:t>• N₂ = 90% bowel gas</a:t>
              </a:r>
            </a:p>
            <a:p>
              <a:pPr algn="l">
                <a:lnSpc>
                  <a:spcPts val="4079"/>
                </a:lnSpc>
              </a:pPr>
              <a:r>
                <a:rPr lang="en-US" sz="3400">
                  <a:solidFill>
                    <a:srgbClr val="1A1A2E"/>
                  </a:solidFill>
                  <a:latin typeface="Arial"/>
                  <a:ea typeface="Arial"/>
                  <a:cs typeface="Arial"/>
                  <a:sym typeface="Arial"/>
                </a:rPr>
                <a:t>• Venous before arterial</a:t>
              </a:r>
            </a:p>
            <a:p>
              <a:pPr algn="l">
                <a:lnSpc>
                  <a:spcPts val="4079"/>
                </a:lnSpc>
              </a:pPr>
              <a:r>
                <a:rPr lang="en-US" sz="3400">
                  <a:solidFill>
                    <a:srgbClr val="1A1A2E"/>
                  </a:solidFill>
                  <a:latin typeface="Arial"/>
                  <a:ea typeface="Arial"/>
                  <a:cs typeface="Arial"/>
                  <a:sym typeface="Arial"/>
                </a:rPr>
                <a:t>• Caecum highest risk</a:t>
              </a:r>
            </a:p>
            <a:p>
              <a:pPr algn="l">
                <a:lnSpc>
                  <a:spcPts val="4079"/>
                </a:lnSpc>
              </a:pPr>
              <a:r>
                <a:rPr lang="en-US" sz="3400">
                  <a:solidFill>
                    <a:srgbClr val="1A1A2E"/>
                  </a:solidFill>
                  <a:latin typeface="Arial"/>
                  <a:ea typeface="Arial"/>
                  <a:cs typeface="Arial"/>
                  <a:sym typeface="Arial"/>
                </a:rPr>
                <a:t>• Closed-loop = danger</a:t>
              </a:r>
            </a:p>
            <a:p>
              <a:pPr algn="l">
                <a:lnSpc>
                  <a:spcPts val="4079"/>
                </a:lnSpc>
              </a:pPr>
              <a:r>
                <a:rPr lang="en-US" sz="3400">
                  <a:solidFill>
                    <a:srgbClr val="1A1A2E"/>
                  </a:solidFill>
                  <a:latin typeface="Arial"/>
                  <a:ea typeface="Arial"/>
                  <a:cs typeface="Arial"/>
                  <a:sym typeface="Arial"/>
                </a:rPr>
                <a:t>• Reperfusion injury</a:t>
              </a:r>
            </a:p>
            <a:p>
              <a:pPr algn="l">
                <a:lnSpc>
                  <a:spcPts val="4079"/>
                </a:lnSpc>
              </a:pPr>
              <a:r>
                <a:rPr lang="en-US" sz="3400">
                  <a:solidFill>
                    <a:srgbClr val="1A1A2E"/>
                  </a:solidFill>
                  <a:latin typeface="Arial"/>
                  <a:ea typeface="Arial"/>
                  <a:cs typeface="Arial"/>
                  <a:sym typeface="Arial"/>
                </a:rPr>
                <a:t>• No colic in ileus</a:t>
              </a:r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EF4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2697" y="-12697"/>
            <a:ext cx="18313403" cy="1525019"/>
            <a:chOff x="0" y="0"/>
            <a:chExt cx="24417871" cy="2033359"/>
          </a:xfrm>
        </p:grpSpPr>
        <p:sp>
          <p:nvSpPr>
            <p:cNvPr id="3" name="Freeform 3"/>
            <p:cNvSpPr/>
            <p:nvPr/>
          </p:nvSpPr>
          <p:spPr>
            <a:xfrm>
              <a:off x="16891" y="16891"/>
              <a:ext cx="24383999" cy="1999488"/>
            </a:xfrm>
            <a:custGeom>
              <a:avLst/>
              <a:gdLst/>
              <a:ahLst/>
              <a:cxnLst/>
              <a:rect l="l" t="t" r="r" b="b"/>
              <a:pathLst>
                <a:path w="24383999" h="1999488">
                  <a:moveTo>
                    <a:pt x="0" y="0"/>
                  </a:moveTo>
                  <a:lnTo>
                    <a:pt x="24383999" y="0"/>
                  </a:lnTo>
                  <a:lnTo>
                    <a:pt x="24383999" y="1999488"/>
                  </a:lnTo>
                  <a:lnTo>
                    <a:pt x="0" y="1999488"/>
                  </a:lnTo>
                  <a:close/>
                </a:path>
              </a:pathLst>
            </a:custGeom>
            <a:solidFill>
              <a:srgbClr val="C62828"/>
            </a:solidFill>
          </p:spPr>
          <p:txBody>
            <a:bodyPr/>
            <a:lstStyle/>
            <a:p>
              <a:endParaRPr lang="en-PK"/>
            </a:p>
          </p:txBody>
        </p:sp>
        <p:sp>
          <p:nvSpPr>
            <p:cNvPr id="4" name="Freeform 4"/>
            <p:cNvSpPr/>
            <p:nvPr/>
          </p:nvSpPr>
          <p:spPr>
            <a:xfrm>
              <a:off x="0" y="0"/>
              <a:ext cx="24417782" cy="2033270"/>
            </a:xfrm>
            <a:custGeom>
              <a:avLst/>
              <a:gdLst/>
              <a:ahLst/>
              <a:cxnLst/>
              <a:rect l="l" t="t" r="r" b="b"/>
              <a:pathLst>
                <a:path w="24417782" h="2033270">
                  <a:moveTo>
                    <a:pt x="16891" y="0"/>
                  </a:moveTo>
                  <a:lnTo>
                    <a:pt x="24400890" y="0"/>
                  </a:lnTo>
                  <a:cubicBezTo>
                    <a:pt x="24410290" y="0"/>
                    <a:pt x="24417782" y="7620"/>
                    <a:pt x="24417782" y="16891"/>
                  </a:cubicBezTo>
                  <a:lnTo>
                    <a:pt x="24417782" y="2016379"/>
                  </a:lnTo>
                  <a:cubicBezTo>
                    <a:pt x="24417782" y="2025777"/>
                    <a:pt x="24410163" y="2033270"/>
                    <a:pt x="24400890" y="2033270"/>
                  </a:cubicBezTo>
                  <a:lnTo>
                    <a:pt x="16891" y="2033270"/>
                  </a:lnTo>
                  <a:cubicBezTo>
                    <a:pt x="7493" y="2033270"/>
                    <a:pt x="0" y="2025650"/>
                    <a:pt x="0" y="2016379"/>
                  </a:cubicBezTo>
                  <a:lnTo>
                    <a:pt x="0" y="16891"/>
                  </a:lnTo>
                  <a:cubicBezTo>
                    <a:pt x="0" y="7620"/>
                    <a:pt x="7620" y="0"/>
                    <a:pt x="16891" y="0"/>
                  </a:cubicBezTo>
                  <a:moveTo>
                    <a:pt x="16891" y="33909"/>
                  </a:moveTo>
                  <a:lnTo>
                    <a:pt x="16891" y="16891"/>
                  </a:lnTo>
                  <a:lnTo>
                    <a:pt x="33909" y="16891"/>
                  </a:lnTo>
                  <a:lnTo>
                    <a:pt x="33909" y="2016379"/>
                  </a:lnTo>
                  <a:lnTo>
                    <a:pt x="16891" y="2016379"/>
                  </a:lnTo>
                  <a:lnTo>
                    <a:pt x="16891" y="1999488"/>
                  </a:lnTo>
                  <a:lnTo>
                    <a:pt x="24400890" y="1999488"/>
                  </a:lnTo>
                  <a:lnTo>
                    <a:pt x="24400890" y="2016379"/>
                  </a:lnTo>
                  <a:lnTo>
                    <a:pt x="24384000" y="2016379"/>
                  </a:lnTo>
                  <a:lnTo>
                    <a:pt x="24384000" y="16891"/>
                  </a:lnTo>
                  <a:lnTo>
                    <a:pt x="24400890" y="16891"/>
                  </a:lnTo>
                  <a:lnTo>
                    <a:pt x="24400890" y="33909"/>
                  </a:lnTo>
                  <a:lnTo>
                    <a:pt x="16891" y="33909"/>
                  </a:lnTo>
                  <a:close/>
                </a:path>
              </a:pathLst>
            </a:custGeom>
            <a:solidFill>
              <a:srgbClr val="C62828"/>
            </a:solidFill>
          </p:spPr>
          <p:txBody>
            <a:bodyPr/>
            <a:lstStyle/>
            <a:p>
              <a:endParaRPr lang="en-PK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512064" y="0"/>
            <a:ext cx="17263872" cy="1499616"/>
            <a:chOff x="0" y="0"/>
            <a:chExt cx="23018496" cy="1999488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3018496" cy="1999488"/>
            </a:xfrm>
            <a:custGeom>
              <a:avLst/>
              <a:gdLst/>
              <a:ahLst/>
              <a:cxnLst/>
              <a:rect l="l" t="t" r="r" b="b"/>
              <a:pathLst>
                <a:path w="23018496" h="1999488">
                  <a:moveTo>
                    <a:pt x="0" y="0"/>
                  </a:moveTo>
                  <a:lnTo>
                    <a:pt x="23018496" y="0"/>
                  </a:lnTo>
                  <a:lnTo>
                    <a:pt x="23018496" y="1999488"/>
                  </a:lnTo>
                  <a:lnTo>
                    <a:pt x="0" y="1999488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174315" b="-174315"/>
              </a:stretch>
            </a:blipFill>
          </p:spPr>
          <p:txBody>
            <a:bodyPr/>
            <a:lstStyle/>
            <a:p>
              <a:endParaRPr lang="en-PK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19050"/>
              <a:ext cx="23018496" cy="2018538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5280"/>
                </a:lnSpc>
              </a:pPr>
              <a:r>
                <a:rPr lang="en-US" sz="4400" b="1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STRANGULATION — SURGICAL EMERGENCY ⚠️</a:t>
              </a: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353063" y="1633223"/>
            <a:ext cx="8255003" cy="939803"/>
            <a:chOff x="0" y="0"/>
            <a:chExt cx="11006671" cy="1253071"/>
          </a:xfrm>
        </p:grpSpPr>
        <p:sp>
          <p:nvSpPr>
            <p:cNvPr id="9" name="Freeform 9"/>
            <p:cNvSpPr/>
            <p:nvPr/>
          </p:nvSpPr>
          <p:spPr>
            <a:xfrm>
              <a:off x="16891" y="16891"/>
              <a:ext cx="10972800" cy="1219200"/>
            </a:xfrm>
            <a:custGeom>
              <a:avLst/>
              <a:gdLst/>
              <a:ahLst/>
              <a:cxnLst/>
              <a:rect l="l" t="t" r="r" b="b"/>
              <a:pathLst>
                <a:path w="10972800" h="1219200">
                  <a:moveTo>
                    <a:pt x="0" y="0"/>
                  </a:moveTo>
                  <a:lnTo>
                    <a:pt x="10972800" y="0"/>
                  </a:lnTo>
                  <a:lnTo>
                    <a:pt x="10972800" y="1219200"/>
                  </a:lnTo>
                  <a:lnTo>
                    <a:pt x="0" y="1219200"/>
                  </a:lnTo>
                  <a:close/>
                </a:path>
              </a:pathLst>
            </a:custGeom>
            <a:solidFill>
              <a:srgbClr val="C62828"/>
            </a:solidFill>
          </p:spPr>
          <p:txBody>
            <a:bodyPr/>
            <a:lstStyle/>
            <a:p>
              <a:endParaRPr lang="en-PK"/>
            </a:p>
          </p:txBody>
        </p:sp>
        <p:sp>
          <p:nvSpPr>
            <p:cNvPr id="10" name="Freeform 10"/>
            <p:cNvSpPr/>
            <p:nvPr/>
          </p:nvSpPr>
          <p:spPr>
            <a:xfrm>
              <a:off x="0" y="0"/>
              <a:ext cx="11006582" cy="1252984"/>
            </a:xfrm>
            <a:custGeom>
              <a:avLst/>
              <a:gdLst/>
              <a:ahLst/>
              <a:cxnLst/>
              <a:rect l="l" t="t" r="r" b="b"/>
              <a:pathLst>
                <a:path w="11006582" h="1252984">
                  <a:moveTo>
                    <a:pt x="16891" y="0"/>
                  </a:moveTo>
                  <a:lnTo>
                    <a:pt x="10989691" y="0"/>
                  </a:lnTo>
                  <a:cubicBezTo>
                    <a:pt x="10999089" y="0"/>
                    <a:pt x="11006582" y="7620"/>
                    <a:pt x="11006582" y="16891"/>
                  </a:cubicBezTo>
                  <a:lnTo>
                    <a:pt x="11006582" y="1236091"/>
                  </a:lnTo>
                  <a:cubicBezTo>
                    <a:pt x="11006582" y="1245489"/>
                    <a:pt x="10998962" y="1252982"/>
                    <a:pt x="10989691" y="1252982"/>
                  </a:cubicBezTo>
                  <a:lnTo>
                    <a:pt x="16891" y="1252982"/>
                  </a:lnTo>
                  <a:cubicBezTo>
                    <a:pt x="7620" y="1253109"/>
                    <a:pt x="0" y="1245489"/>
                    <a:pt x="0" y="1236091"/>
                  </a:cubicBezTo>
                  <a:lnTo>
                    <a:pt x="0" y="16891"/>
                  </a:lnTo>
                  <a:cubicBezTo>
                    <a:pt x="0" y="7620"/>
                    <a:pt x="7620" y="0"/>
                    <a:pt x="16891" y="0"/>
                  </a:cubicBezTo>
                  <a:moveTo>
                    <a:pt x="16891" y="33909"/>
                  </a:moveTo>
                  <a:lnTo>
                    <a:pt x="16891" y="16891"/>
                  </a:lnTo>
                  <a:lnTo>
                    <a:pt x="33909" y="16891"/>
                  </a:lnTo>
                  <a:lnTo>
                    <a:pt x="33909" y="1236091"/>
                  </a:lnTo>
                  <a:lnTo>
                    <a:pt x="16891" y="1236091"/>
                  </a:lnTo>
                  <a:lnTo>
                    <a:pt x="16891" y="1219200"/>
                  </a:lnTo>
                  <a:lnTo>
                    <a:pt x="10989691" y="1219200"/>
                  </a:lnTo>
                  <a:lnTo>
                    <a:pt x="10989691" y="1236091"/>
                  </a:lnTo>
                  <a:lnTo>
                    <a:pt x="10972800" y="1236091"/>
                  </a:lnTo>
                  <a:lnTo>
                    <a:pt x="10972800" y="16891"/>
                  </a:lnTo>
                  <a:lnTo>
                    <a:pt x="10989691" y="16891"/>
                  </a:lnTo>
                  <a:lnTo>
                    <a:pt x="10989691" y="33909"/>
                  </a:lnTo>
                  <a:lnTo>
                    <a:pt x="16891" y="33909"/>
                  </a:lnTo>
                  <a:close/>
                </a:path>
              </a:pathLst>
            </a:custGeom>
            <a:solidFill>
              <a:srgbClr val="C62828"/>
            </a:solidFill>
          </p:spPr>
          <p:txBody>
            <a:bodyPr/>
            <a:lstStyle/>
            <a:p>
              <a:endParaRPr lang="en-PK"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346710" y="2541270"/>
            <a:ext cx="8267700" cy="3220212"/>
            <a:chOff x="0" y="0"/>
            <a:chExt cx="11023600" cy="4293616"/>
          </a:xfrm>
        </p:grpSpPr>
        <p:sp>
          <p:nvSpPr>
            <p:cNvPr id="12" name="Freeform 12"/>
            <p:cNvSpPr/>
            <p:nvPr/>
          </p:nvSpPr>
          <p:spPr>
            <a:xfrm>
              <a:off x="25400" y="25400"/>
              <a:ext cx="10972800" cy="4242816"/>
            </a:xfrm>
            <a:custGeom>
              <a:avLst/>
              <a:gdLst/>
              <a:ahLst/>
              <a:cxnLst/>
              <a:rect l="l" t="t" r="r" b="b"/>
              <a:pathLst>
                <a:path w="10972800" h="4242816">
                  <a:moveTo>
                    <a:pt x="0" y="0"/>
                  </a:moveTo>
                  <a:lnTo>
                    <a:pt x="10972800" y="0"/>
                  </a:lnTo>
                  <a:lnTo>
                    <a:pt x="10972800" y="4242816"/>
                  </a:lnTo>
                  <a:lnTo>
                    <a:pt x="0" y="424281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PK"/>
            </a:p>
          </p:txBody>
        </p:sp>
        <p:sp>
          <p:nvSpPr>
            <p:cNvPr id="13" name="Freeform 13"/>
            <p:cNvSpPr/>
            <p:nvPr/>
          </p:nvSpPr>
          <p:spPr>
            <a:xfrm>
              <a:off x="0" y="0"/>
              <a:ext cx="11023600" cy="4293616"/>
            </a:xfrm>
            <a:custGeom>
              <a:avLst/>
              <a:gdLst/>
              <a:ahLst/>
              <a:cxnLst/>
              <a:rect l="l" t="t" r="r" b="b"/>
              <a:pathLst>
                <a:path w="11023600" h="4293616">
                  <a:moveTo>
                    <a:pt x="25400" y="0"/>
                  </a:moveTo>
                  <a:lnTo>
                    <a:pt x="10998200" y="0"/>
                  </a:lnTo>
                  <a:cubicBezTo>
                    <a:pt x="11012170" y="0"/>
                    <a:pt x="11023600" y="11430"/>
                    <a:pt x="11023600" y="25400"/>
                  </a:cubicBezTo>
                  <a:lnTo>
                    <a:pt x="11023600" y="4268216"/>
                  </a:lnTo>
                  <a:cubicBezTo>
                    <a:pt x="11023600" y="4282186"/>
                    <a:pt x="11012170" y="4293616"/>
                    <a:pt x="10998200" y="4293616"/>
                  </a:cubicBezTo>
                  <a:lnTo>
                    <a:pt x="25400" y="4293616"/>
                  </a:lnTo>
                  <a:cubicBezTo>
                    <a:pt x="11430" y="4293616"/>
                    <a:pt x="0" y="4282186"/>
                    <a:pt x="0" y="4268216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4268216"/>
                  </a:lnTo>
                  <a:lnTo>
                    <a:pt x="25400" y="4268216"/>
                  </a:lnTo>
                  <a:lnTo>
                    <a:pt x="25400" y="4242816"/>
                  </a:lnTo>
                  <a:lnTo>
                    <a:pt x="10998200" y="4242816"/>
                  </a:lnTo>
                  <a:lnTo>
                    <a:pt x="10998200" y="4268216"/>
                  </a:lnTo>
                  <a:lnTo>
                    <a:pt x="10972800" y="4268216"/>
                  </a:lnTo>
                  <a:lnTo>
                    <a:pt x="10972800" y="25400"/>
                  </a:lnTo>
                  <a:lnTo>
                    <a:pt x="10998200" y="25400"/>
                  </a:lnTo>
                  <a:lnTo>
                    <a:pt x="10998200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C62828"/>
            </a:solidFill>
          </p:spPr>
          <p:txBody>
            <a:bodyPr/>
            <a:lstStyle/>
            <a:p>
              <a:endParaRPr lang="en-PK"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621792" y="1645919"/>
            <a:ext cx="7717536" cy="895321"/>
            <a:chOff x="0" y="0"/>
            <a:chExt cx="10290048" cy="121920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10290048" cy="1219200"/>
            </a:xfrm>
            <a:custGeom>
              <a:avLst/>
              <a:gdLst/>
              <a:ahLst/>
              <a:cxnLst/>
              <a:rect l="l" t="t" r="r" b="b"/>
              <a:pathLst>
                <a:path w="10290048" h="1219200">
                  <a:moveTo>
                    <a:pt x="0" y="0"/>
                  </a:moveTo>
                  <a:lnTo>
                    <a:pt x="10290048" y="0"/>
                  </a:lnTo>
                  <a:lnTo>
                    <a:pt x="10290048" y="1219200"/>
                  </a:lnTo>
                  <a:lnTo>
                    <a:pt x="0" y="121920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114453" b="-114453"/>
              </a:stretch>
            </a:blipFill>
          </p:spPr>
          <p:txBody>
            <a:bodyPr/>
            <a:lstStyle/>
            <a:p>
              <a:endParaRPr lang="en-PK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-19050"/>
              <a:ext cx="10290048" cy="1238250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4800"/>
                </a:lnSpc>
              </a:pPr>
              <a:r>
                <a:rPr lang="en-US" sz="4000" b="1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CAUSES</a:t>
              </a:r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731520" y="2743199"/>
            <a:ext cx="7498080" cy="3598735"/>
            <a:chOff x="0" y="0"/>
            <a:chExt cx="9997440" cy="3803904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9997440" cy="3803904"/>
            </a:xfrm>
            <a:custGeom>
              <a:avLst/>
              <a:gdLst/>
              <a:ahLst/>
              <a:cxnLst/>
              <a:rect l="l" t="t" r="r" b="b"/>
              <a:pathLst>
                <a:path w="9997440" h="3803904">
                  <a:moveTo>
                    <a:pt x="0" y="0"/>
                  </a:moveTo>
                  <a:lnTo>
                    <a:pt x="9997440" y="0"/>
                  </a:lnTo>
                  <a:lnTo>
                    <a:pt x="9997440" y="3803904"/>
                  </a:lnTo>
                  <a:lnTo>
                    <a:pt x="0" y="3803904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1210" b="-1210"/>
              </a:stretch>
            </a:blipFill>
          </p:spPr>
          <p:txBody>
            <a:bodyPr/>
            <a:lstStyle/>
            <a:p>
              <a:endParaRPr lang="en-PK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0" y="222300"/>
              <a:ext cx="9997440" cy="3543503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marL="1351280" lvl="1" indent="-675640" algn="l">
                <a:lnSpc>
                  <a:spcPts val="6719"/>
                </a:lnSpc>
                <a:buFont typeface="Arial"/>
                <a:buChar char="•"/>
              </a:pPr>
              <a:r>
                <a:rPr lang="en-US" sz="2400" dirty="0">
                  <a:solidFill>
                    <a:srgbClr val="1A1A2E"/>
                  </a:solidFill>
                  <a:latin typeface="Arial"/>
                  <a:ea typeface="Arial"/>
                  <a:cs typeface="Arial"/>
                  <a:sym typeface="Arial"/>
                </a:rPr>
                <a:t>Hernial orifices — direct wall pressure</a:t>
              </a:r>
            </a:p>
            <a:p>
              <a:pPr marL="1351280" lvl="1" indent="-675640" algn="l">
                <a:lnSpc>
                  <a:spcPts val="6719"/>
                </a:lnSpc>
                <a:buFont typeface="Arial"/>
                <a:buChar char="•"/>
              </a:pPr>
              <a:r>
                <a:rPr lang="en-US" sz="2400" dirty="0">
                  <a:solidFill>
                    <a:srgbClr val="1A1A2E"/>
                  </a:solidFill>
                  <a:latin typeface="Arial"/>
                  <a:ea typeface="Arial"/>
                  <a:cs typeface="Arial"/>
                  <a:sym typeface="Arial"/>
                </a:rPr>
                <a:t>Adhesions / bands; volvulus; intussusception</a:t>
              </a:r>
            </a:p>
            <a:p>
              <a:pPr marL="1351280" lvl="1" indent="-675640" algn="l">
                <a:lnSpc>
                  <a:spcPts val="6719"/>
                </a:lnSpc>
                <a:buFont typeface="Arial"/>
                <a:buChar char="•"/>
              </a:pPr>
              <a:r>
                <a:rPr lang="en-US" sz="2400" b="1" dirty="0">
                  <a:solidFill>
                    <a:srgbClr val="C62828"/>
                  </a:solidFill>
                  <a:latin typeface="Arial Bold"/>
                  <a:ea typeface="Arial Bold"/>
                  <a:cs typeface="Arial Bold"/>
                  <a:sym typeface="Arial Bold"/>
                </a:rPr>
                <a:t>Closed-loop — raised intraluminal pressure</a:t>
              </a:r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8948423" y="1633223"/>
            <a:ext cx="8986523" cy="4597403"/>
            <a:chOff x="0" y="0"/>
            <a:chExt cx="11982031" cy="6129871"/>
          </a:xfrm>
        </p:grpSpPr>
        <p:sp>
          <p:nvSpPr>
            <p:cNvPr id="21" name="Freeform 21"/>
            <p:cNvSpPr/>
            <p:nvPr/>
          </p:nvSpPr>
          <p:spPr>
            <a:xfrm>
              <a:off x="16891" y="16891"/>
              <a:ext cx="11948160" cy="6096000"/>
            </a:xfrm>
            <a:custGeom>
              <a:avLst/>
              <a:gdLst/>
              <a:ahLst/>
              <a:cxnLst/>
              <a:rect l="l" t="t" r="r" b="b"/>
              <a:pathLst>
                <a:path w="11948160" h="6096000">
                  <a:moveTo>
                    <a:pt x="0" y="0"/>
                  </a:moveTo>
                  <a:lnTo>
                    <a:pt x="11948160" y="0"/>
                  </a:lnTo>
                  <a:lnTo>
                    <a:pt x="11948160" y="6096000"/>
                  </a:lnTo>
                  <a:lnTo>
                    <a:pt x="0" y="6096000"/>
                  </a:lnTo>
                  <a:close/>
                </a:path>
              </a:pathLst>
            </a:custGeom>
            <a:solidFill>
              <a:srgbClr val="7F0000"/>
            </a:solidFill>
          </p:spPr>
          <p:txBody>
            <a:bodyPr/>
            <a:lstStyle/>
            <a:p>
              <a:endParaRPr lang="en-PK"/>
            </a:p>
          </p:txBody>
        </p:sp>
        <p:sp>
          <p:nvSpPr>
            <p:cNvPr id="22" name="Freeform 22"/>
            <p:cNvSpPr/>
            <p:nvPr/>
          </p:nvSpPr>
          <p:spPr>
            <a:xfrm>
              <a:off x="0" y="0"/>
              <a:ext cx="11981942" cy="6129782"/>
            </a:xfrm>
            <a:custGeom>
              <a:avLst/>
              <a:gdLst/>
              <a:ahLst/>
              <a:cxnLst/>
              <a:rect l="l" t="t" r="r" b="b"/>
              <a:pathLst>
                <a:path w="11981942" h="6129782">
                  <a:moveTo>
                    <a:pt x="16891" y="0"/>
                  </a:moveTo>
                  <a:lnTo>
                    <a:pt x="11965051" y="0"/>
                  </a:lnTo>
                  <a:cubicBezTo>
                    <a:pt x="11974449" y="0"/>
                    <a:pt x="11981942" y="7620"/>
                    <a:pt x="11981942" y="16891"/>
                  </a:cubicBezTo>
                  <a:lnTo>
                    <a:pt x="11981942" y="6112891"/>
                  </a:lnTo>
                  <a:cubicBezTo>
                    <a:pt x="11981942" y="6122289"/>
                    <a:pt x="11974322" y="6129782"/>
                    <a:pt x="11965051" y="6129782"/>
                  </a:cubicBezTo>
                  <a:lnTo>
                    <a:pt x="16891" y="6129782"/>
                  </a:lnTo>
                  <a:cubicBezTo>
                    <a:pt x="7493" y="6129782"/>
                    <a:pt x="0" y="6122162"/>
                    <a:pt x="0" y="6112891"/>
                  </a:cubicBezTo>
                  <a:lnTo>
                    <a:pt x="0" y="16891"/>
                  </a:lnTo>
                  <a:cubicBezTo>
                    <a:pt x="0" y="7620"/>
                    <a:pt x="7620" y="0"/>
                    <a:pt x="16891" y="0"/>
                  </a:cubicBezTo>
                  <a:moveTo>
                    <a:pt x="16891" y="33909"/>
                  </a:moveTo>
                  <a:lnTo>
                    <a:pt x="16891" y="16891"/>
                  </a:lnTo>
                  <a:lnTo>
                    <a:pt x="33909" y="16891"/>
                  </a:lnTo>
                  <a:lnTo>
                    <a:pt x="33909" y="6112891"/>
                  </a:lnTo>
                  <a:lnTo>
                    <a:pt x="16891" y="6112891"/>
                  </a:lnTo>
                  <a:lnTo>
                    <a:pt x="16891" y="6096000"/>
                  </a:lnTo>
                  <a:lnTo>
                    <a:pt x="11965051" y="6096000"/>
                  </a:lnTo>
                  <a:lnTo>
                    <a:pt x="11965051" y="6112891"/>
                  </a:lnTo>
                  <a:lnTo>
                    <a:pt x="11948160" y="6112891"/>
                  </a:lnTo>
                  <a:lnTo>
                    <a:pt x="11948160" y="16891"/>
                  </a:lnTo>
                  <a:lnTo>
                    <a:pt x="11965051" y="16891"/>
                  </a:lnTo>
                  <a:lnTo>
                    <a:pt x="11965051" y="33909"/>
                  </a:lnTo>
                  <a:lnTo>
                    <a:pt x="16891" y="33909"/>
                  </a:lnTo>
                  <a:close/>
                </a:path>
              </a:pathLst>
            </a:custGeom>
            <a:solidFill>
              <a:srgbClr val="7F0000"/>
            </a:solidFill>
          </p:spPr>
          <p:txBody>
            <a:bodyPr/>
            <a:lstStyle/>
            <a:p>
              <a:endParaRPr lang="en-PK"/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9235440" y="1792224"/>
            <a:ext cx="8412480" cy="4352544"/>
            <a:chOff x="0" y="0"/>
            <a:chExt cx="11216640" cy="5803392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11216640" cy="5803392"/>
            </a:xfrm>
            <a:custGeom>
              <a:avLst/>
              <a:gdLst/>
              <a:ahLst/>
              <a:cxnLst/>
              <a:rect l="l" t="t" r="r" b="b"/>
              <a:pathLst>
                <a:path w="11216640" h="5803392">
                  <a:moveTo>
                    <a:pt x="0" y="0"/>
                  </a:moveTo>
                  <a:lnTo>
                    <a:pt x="11216640" y="0"/>
                  </a:lnTo>
                  <a:lnTo>
                    <a:pt x="11216640" y="5803392"/>
                  </a:lnTo>
                  <a:lnTo>
                    <a:pt x="0" y="5803392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16383" r="-16383"/>
              </a:stretch>
            </a:blipFill>
          </p:spPr>
          <p:txBody>
            <a:bodyPr/>
            <a:lstStyle/>
            <a:p>
              <a:endParaRPr lang="en-PK"/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0" y="-19050"/>
              <a:ext cx="11216640" cy="5822442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4800"/>
                </a:lnSpc>
              </a:pPr>
              <a:r>
                <a:rPr lang="en-US" sz="40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CLINICAL FEATURES</a:t>
              </a:r>
            </a:p>
            <a:p>
              <a:pPr algn="l">
                <a:lnSpc>
                  <a:spcPts val="4800"/>
                </a:lnSpc>
              </a:pPr>
              <a:r>
                <a:rPr lang="en-US" sz="40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• Constant pain — opiates don't help</a:t>
              </a:r>
            </a:p>
            <a:p>
              <a:pPr algn="l">
                <a:lnSpc>
                  <a:spcPts val="4800"/>
                </a:lnSpc>
              </a:pPr>
              <a:r>
                <a:rPr lang="en-US" sz="40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• Tenderness + rigidity + peritonism</a:t>
              </a:r>
            </a:p>
            <a:p>
              <a:pPr algn="l">
                <a:lnSpc>
                  <a:spcPts val="4800"/>
                </a:lnSpc>
              </a:pPr>
              <a:r>
                <a:rPr lang="en-US" sz="40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• Shock: tachycardia + hypotension</a:t>
              </a:r>
            </a:p>
            <a:p>
              <a:pPr algn="l">
                <a:lnSpc>
                  <a:spcPts val="4800"/>
                </a:lnSpc>
              </a:pPr>
              <a:r>
                <a:rPr lang="en-US" sz="40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• Pyrexia + ↑WBC + ↑LDH/amylase</a:t>
              </a:r>
            </a:p>
          </p:txBody>
        </p:sp>
      </p:grpSp>
      <p:grpSp>
        <p:nvGrpSpPr>
          <p:cNvPr id="26" name="Group 26"/>
          <p:cNvGrpSpPr/>
          <p:nvPr/>
        </p:nvGrpSpPr>
        <p:grpSpPr>
          <a:xfrm>
            <a:off x="346710" y="5723382"/>
            <a:ext cx="8267700" cy="3915156"/>
            <a:chOff x="0" y="0"/>
            <a:chExt cx="11023600" cy="5220208"/>
          </a:xfrm>
        </p:grpSpPr>
        <p:sp>
          <p:nvSpPr>
            <p:cNvPr id="27" name="Freeform 27"/>
            <p:cNvSpPr/>
            <p:nvPr/>
          </p:nvSpPr>
          <p:spPr>
            <a:xfrm>
              <a:off x="25400" y="25400"/>
              <a:ext cx="10972800" cy="5169408"/>
            </a:xfrm>
            <a:custGeom>
              <a:avLst/>
              <a:gdLst/>
              <a:ahLst/>
              <a:cxnLst/>
              <a:rect l="l" t="t" r="r" b="b"/>
              <a:pathLst>
                <a:path w="10972800" h="5169408">
                  <a:moveTo>
                    <a:pt x="0" y="0"/>
                  </a:moveTo>
                  <a:lnTo>
                    <a:pt x="10972800" y="0"/>
                  </a:lnTo>
                  <a:lnTo>
                    <a:pt x="10972800" y="5169408"/>
                  </a:lnTo>
                  <a:lnTo>
                    <a:pt x="0" y="516940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PK"/>
            </a:p>
          </p:txBody>
        </p:sp>
        <p:sp>
          <p:nvSpPr>
            <p:cNvPr id="28" name="Freeform 28"/>
            <p:cNvSpPr/>
            <p:nvPr/>
          </p:nvSpPr>
          <p:spPr>
            <a:xfrm>
              <a:off x="0" y="0"/>
              <a:ext cx="11023600" cy="5220208"/>
            </a:xfrm>
            <a:custGeom>
              <a:avLst/>
              <a:gdLst/>
              <a:ahLst/>
              <a:cxnLst/>
              <a:rect l="l" t="t" r="r" b="b"/>
              <a:pathLst>
                <a:path w="11023600" h="5220208">
                  <a:moveTo>
                    <a:pt x="25400" y="0"/>
                  </a:moveTo>
                  <a:lnTo>
                    <a:pt x="10998200" y="0"/>
                  </a:lnTo>
                  <a:cubicBezTo>
                    <a:pt x="11012170" y="0"/>
                    <a:pt x="11023600" y="11430"/>
                    <a:pt x="11023600" y="25400"/>
                  </a:cubicBezTo>
                  <a:lnTo>
                    <a:pt x="11023600" y="5194808"/>
                  </a:lnTo>
                  <a:cubicBezTo>
                    <a:pt x="11023600" y="5208778"/>
                    <a:pt x="11012170" y="5220208"/>
                    <a:pt x="10998200" y="5220208"/>
                  </a:cubicBezTo>
                  <a:lnTo>
                    <a:pt x="25400" y="5220208"/>
                  </a:lnTo>
                  <a:cubicBezTo>
                    <a:pt x="11430" y="5220208"/>
                    <a:pt x="0" y="5208778"/>
                    <a:pt x="0" y="5194808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5194808"/>
                  </a:lnTo>
                  <a:lnTo>
                    <a:pt x="25400" y="5194808"/>
                  </a:lnTo>
                  <a:lnTo>
                    <a:pt x="25400" y="5169408"/>
                  </a:lnTo>
                  <a:lnTo>
                    <a:pt x="10998200" y="5169408"/>
                  </a:lnTo>
                  <a:lnTo>
                    <a:pt x="10998200" y="5194808"/>
                  </a:lnTo>
                  <a:lnTo>
                    <a:pt x="10972800" y="5194808"/>
                  </a:lnTo>
                  <a:lnTo>
                    <a:pt x="10972800" y="25400"/>
                  </a:lnTo>
                  <a:lnTo>
                    <a:pt x="10998200" y="25400"/>
                  </a:lnTo>
                  <a:lnTo>
                    <a:pt x="10998200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1565C0"/>
            </a:solidFill>
          </p:spPr>
          <p:txBody>
            <a:bodyPr/>
            <a:lstStyle/>
            <a:p>
              <a:endParaRPr lang="en-PK"/>
            </a:p>
          </p:txBody>
        </p:sp>
      </p:grpSp>
      <p:grpSp>
        <p:nvGrpSpPr>
          <p:cNvPr id="29" name="Group 29"/>
          <p:cNvGrpSpPr/>
          <p:nvPr/>
        </p:nvGrpSpPr>
        <p:grpSpPr>
          <a:xfrm>
            <a:off x="640080" y="5874448"/>
            <a:ext cx="7680960" cy="3598736"/>
            <a:chOff x="0" y="-19050"/>
            <a:chExt cx="10241280" cy="4798314"/>
          </a:xfrm>
        </p:grpSpPr>
        <p:sp>
          <p:nvSpPr>
            <p:cNvPr id="30" name="Freeform 30"/>
            <p:cNvSpPr/>
            <p:nvPr/>
          </p:nvSpPr>
          <p:spPr>
            <a:xfrm>
              <a:off x="0" y="505240"/>
              <a:ext cx="10241280" cy="4274023"/>
            </a:xfrm>
            <a:custGeom>
              <a:avLst/>
              <a:gdLst/>
              <a:ahLst/>
              <a:cxnLst/>
              <a:rect l="l" t="t" r="r" b="b"/>
              <a:pathLst>
                <a:path w="10241280" h="4779264">
                  <a:moveTo>
                    <a:pt x="0" y="0"/>
                  </a:moveTo>
                  <a:lnTo>
                    <a:pt x="10241280" y="0"/>
                  </a:lnTo>
                  <a:lnTo>
                    <a:pt x="10241280" y="4779264"/>
                  </a:lnTo>
                  <a:lnTo>
                    <a:pt x="0" y="4779264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9874" r="-9874"/>
              </a:stretch>
            </a:blipFill>
          </p:spPr>
          <p:txBody>
            <a:bodyPr/>
            <a:lstStyle/>
            <a:p>
              <a:endParaRPr lang="en-PK"/>
            </a:p>
          </p:txBody>
        </p:sp>
        <p:sp>
          <p:nvSpPr>
            <p:cNvPr id="31" name="TextBox 31"/>
            <p:cNvSpPr txBox="1"/>
            <p:nvPr/>
          </p:nvSpPr>
          <p:spPr>
            <a:xfrm>
              <a:off x="0" y="-19050"/>
              <a:ext cx="10241280" cy="4798314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4800"/>
                </a:lnSpc>
              </a:pPr>
              <a:r>
                <a:rPr lang="en-US" sz="3200" dirty="0">
                  <a:solidFill>
                    <a:srgbClr val="1A1A2E"/>
                  </a:solidFill>
                  <a:latin typeface="Arial"/>
                  <a:ea typeface="Arial"/>
                  <a:cs typeface="Arial"/>
                  <a:sym typeface="Arial"/>
                </a:rPr>
                <a:t>SEQUENCE OF EVENTS</a:t>
              </a:r>
            </a:p>
            <a:p>
              <a:pPr algn="l">
                <a:lnSpc>
                  <a:spcPts val="4800"/>
                </a:lnSpc>
              </a:pPr>
              <a:r>
                <a:rPr lang="en-US" sz="3200" dirty="0">
                  <a:solidFill>
                    <a:srgbClr val="1A1A2E"/>
                  </a:solidFill>
                  <a:latin typeface="Arial"/>
                  <a:ea typeface="Arial"/>
                  <a:cs typeface="Arial"/>
                  <a:sym typeface="Arial"/>
                </a:rPr>
                <a:t>Venous block → ↑ capillary pressure</a:t>
              </a:r>
            </a:p>
            <a:p>
              <a:pPr algn="l">
                <a:lnSpc>
                  <a:spcPts val="4800"/>
                </a:lnSpc>
              </a:pPr>
              <a:r>
                <a:rPr lang="en-US" sz="3200" dirty="0">
                  <a:solidFill>
                    <a:srgbClr val="1A1A2E"/>
                  </a:solidFill>
                  <a:latin typeface="Arial"/>
                  <a:ea typeface="Arial"/>
                  <a:cs typeface="Arial"/>
                  <a:sym typeface="Arial"/>
                </a:rPr>
                <a:t>→ Arterial impairment → Infarction</a:t>
              </a:r>
            </a:p>
            <a:p>
              <a:pPr algn="l">
                <a:lnSpc>
                  <a:spcPts val="4800"/>
                </a:lnSpc>
              </a:pPr>
              <a:r>
                <a:rPr lang="en-US" sz="3200" dirty="0">
                  <a:solidFill>
                    <a:srgbClr val="1A1A2E"/>
                  </a:solidFill>
                  <a:latin typeface="Arial"/>
                  <a:ea typeface="Arial"/>
                  <a:cs typeface="Arial"/>
                  <a:sym typeface="Arial"/>
                </a:rPr>
                <a:t>→ Gangrene → Sepsis → Death</a:t>
              </a:r>
            </a:p>
          </p:txBody>
        </p:sp>
      </p:grpSp>
      <p:grpSp>
        <p:nvGrpSpPr>
          <p:cNvPr id="32" name="Group 32"/>
          <p:cNvGrpSpPr/>
          <p:nvPr/>
        </p:nvGrpSpPr>
        <p:grpSpPr>
          <a:xfrm>
            <a:off x="8935717" y="6558277"/>
            <a:ext cx="9011917" cy="3086605"/>
            <a:chOff x="0" y="0"/>
            <a:chExt cx="12015889" cy="4115473"/>
          </a:xfrm>
        </p:grpSpPr>
        <p:sp>
          <p:nvSpPr>
            <p:cNvPr id="33" name="Freeform 33"/>
            <p:cNvSpPr/>
            <p:nvPr/>
          </p:nvSpPr>
          <p:spPr>
            <a:xfrm>
              <a:off x="33909" y="33909"/>
              <a:ext cx="11948160" cy="4047744"/>
            </a:xfrm>
            <a:custGeom>
              <a:avLst/>
              <a:gdLst/>
              <a:ahLst/>
              <a:cxnLst/>
              <a:rect l="l" t="t" r="r" b="b"/>
              <a:pathLst>
                <a:path w="11948160" h="4047744">
                  <a:moveTo>
                    <a:pt x="0" y="0"/>
                  </a:moveTo>
                  <a:lnTo>
                    <a:pt x="11948160" y="0"/>
                  </a:lnTo>
                  <a:lnTo>
                    <a:pt x="11948160" y="4047744"/>
                  </a:lnTo>
                  <a:lnTo>
                    <a:pt x="0" y="404774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PK"/>
            </a:p>
          </p:txBody>
        </p:sp>
        <p:sp>
          <p:nvSpPr>
            <p:cNvPr id="34" name="Freeform 34"/>
            <p:cNvSpPr/>
            <p:nvPr/>
          </p:nvSpPr>
          <p:spPr>
            <a:xfrm>
              <a:off x="0" y="0"/>
              <a:ext cx="12015978" cy="4115562"/>
            </a:xfrm>
            <a:custGeom>
              <a:avLst/>
              <a:gdLst/>
              <a:ahLst/>
              <a:cxnLst/>
              <a:rect l="l" t="t" r="r" b="b"/>
              <a:pathLst>
                <a:path w="12015978" h="4115562">
                  <a:moveTo>
                    <a:pt x="33909" y="0"/>
                  </a:moveTo>
                  <a:lnTo>
                    <a:pt x="11982069" y="0"/>
                  </a:lnTo>
                  <a:cubicBezTo>
                    <a:pt x="12000738" y="0"/>
                    <a:pt x="12015978" y="15113"/>
                    <a:pt x="12015978" y="33909"/>
                  </a:cubicBezTo>
                  <a:lnTo>
                    <a:pt x="12015978" y="4081653"/>
                  </a:lnTo>
                  <a:cubicBezTo>
                    <a:pt x="12015978" y="4100322"/>
                    <a:pt x="12000865" y="4115562"/>
                    <a:pt x="11982069" y="4115562"/>
                  </a:cubicBezTo>
                  <a:lnTo>
                    <a:pt x="33909" y="4115562"/>
                  </a:lnTo>
                  <a:cubicBezTo>
                    <a:pt x="15240" y="4115562"/>
                    <a:pt x="0" y="4100449"/>
                    <a:pt x="0" y="4081653"/>
                  </a:cubicBezTo>
                  <a:lnTo>
                    <a:pt x="0" y="33909"/>
                  </a:lnTo>
                  <a:cubicBezTo>
                    <a:pt x="0" y="15113"/>
                    <a:pt x="15113" y="0"/>
                    <a:pt x="33909" y="0"/>
                  </a:cubicBezTo>
                  <a:moveTo>
                    <a:pt x="33909" y="67691"/>
                  </a:moveTo>
                  <a:lnTo>
                    <a:pt x="33909" y="33909"/>
                  </a:lnTo>
                  <a:lnTo>
                    <a:pt x="67691" y="33909"/>
                  </a:lnTo>
                  <a:lnTo>
                    <a:pt x="67691" y="4081653"/>
                  </a:lnTo>
                  <a:lnTo>
                    <a:pt x="33909" y="4081653"/>
                  </a:lnTo>
                  <a:lnTo>
                    <a:pt x="33909" y="4047744"/>
                  </a:lnTo>
                  <a:lnTo>
                    <a:pt x="11982069" y="4047744"/>
                  </a:lnTo>
                  <a:lnTo>
                    <a:pt x="11982069" y="4081653"/>
                  </a:lnTo>
                  <a:lnTo>
                    <a:pt x="11948160" y="4081653"/>
                  </a:lnTo>
                  <a:lnTo>
                    <a:pt x="11948160" y="33909"/>
                  </a:lnTo>
                  <a:lnTo>
                    <a:pt x="11982069" y="33909"/>
                  </a:lnTo>
                  <a:lnTo>
                    <a:pt x="11982069" y="67691"/>
                  </a:lnTo>
                  <a:lnTo>
                    <a:pt x="33909" y="67691"/>
                  </a:lnTo>
                  <a:close/>
                </a:path>
              </a:pathLst>
            </a:custGeom>
            <a:solidFill>
              <a:srgbClr val="C62828"/>
            </a:solidFill>
          </p:spPr>
          <p:txBody>
            <a:bodyPr/>
            <a:lstStyle/>
            <a:p>
              <a:endParaRPr lang="en-PK"/>
            </a:p>
          </p:txBody>
        </p:sp>
      </p:grpSp>
      <p:grpSp>
        <p:nvGrpSpPr>
          <p:cNvPr id="35" name="Group 35"/>
          <p:cNvGrpSpPr/>
          <p:nvPr/>
        </p:nvGrpSpPr>
        <p:grpSpPr>
          <a:xfrm>
            <a:off x="9235440" y="6729984"/>
            <a:ext cx="8412480" cy="2743200"/>
            <a:chOff x="0" y="0"/>
            <a:chExt cx="11216640" cy="3657600"/>
          </a:xfrm>
        </p:grpSpPr>
        <p:sp>
          <p:nvSpPr>
            <p:cNvPr id="36" name="Freeform 36"/>
            <p:cNvSpPr/>
            <p:nvPr/>
          </p:nvSpPr>
          <p:spPr>
            <a:xfrm>
              <a:off x="0" y="0"/>
              <a:ext cx="11216640" cy="3657600"/>
            </a:xfrm>
            <a:custGeom>
              <a:avLst/>
              <a:gdLst/>
              <a:ahLst/>
              <a:cxnLst/>
              <a:rect l="l" t="t" r="r" b="b"/>
              <a:pathLst>
                <a:path w="11216640" h="3657600">
                  <a:moveTo>
                    <a:pt x="0" y="0"/>
                  </a:moveTo>
                  <a:lnTo>
                    <a:pt x="11216640" y="0"/>
                  </a:lnTo>
                  <a:lnTo>
                    <a:pt x="11216640" y="3657600"/>
                  </a:lnTo>
                  <a:lnTo>
                    <a:pt x="0" y="365760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9754" b="-9754"/>
              </a:stretch>
            </a:blipFill>
          </p:spPr>
          <p:txBody>
            <a:bodyPr/>
            <a:lstStyle/>
            <a:p>
              <a:endParaRPr lang="en-PK"/>
            </a:p>
          </p:txBody>
        </p:sp>
        <p:sp>
          <p:nvSpPr>
            <p:cNvPr id="37" name="TextBox 37"/>
            <p:cNvSpPr txBox="1"/>
            <p:nvPr/>
          </p:nvSpPr>
          <p:spPr>
            <a:xfrm>
              <a:off x="0" y="-19050"/>
              <a:ext cx="11216640" cy="3676650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5040"/>
                </a:lnSpc>
              </a:pPr>
              <a:r>
                <a:rPr lang="en-US" sz="4200" b="1">
                  <a:solidFill>
                    <a:srgbClr val="C62828"/>
                  </a:solidFill>
                  <a:latin typeface="Arial Bold"/>
                  <a:ea typeface="Arial Bold"/>
                  <a:cs typeface="Arial Bold"/>
                  <a:sym typeface="Arial Bold"/>
                </a:rPr>
                <a:t>⭐ EXAM PEARL</a:t>
              </a:r>
            </a:p>
            <a:p>
              <a:pPr algn="l">
                <a:lnSpc>
                  <a:spcPts val="5040"/>
                </a:lnSpc>
              </a:pPr>
              <a:r>
                <a:rPr lang="en-US" sz="4200" b="1">
                  <a:solidFill>
                    <a:srgbClr val="C62828"/>
                  </a:solidFill>
                  <a:latin typeface="Arial Bold"/>
                  <a:ea typeface="Arial Bold"/>
                  <a:cs typeface="Arial Bold"/>
                  <a:sym typeface="Arial Bold"/>
                </a:rPr>
                <a:t>Diagnosis is primarily CLINICAL.</a:t>
              </a:r>
            </a:p>
            <a:p>
              <a:pPr algn="l">
                <a:lnSpc>
                  <a:spcPts val="5040"/>
                </a:lnSpc>
              </a:pPr>
              <a:r>
                <a:rPr lang="en-US" sz="4200" b="1">
                  <a:solidFill>
                    <a:srgbClr val="C62828"/>
                  </a:solidFill>
                  <a:latin typeface="Arial Bold"/>
                  <a:ea typeface="Arial Bold"/>
                  <a:cs typeface="Arial Bold"/>
                  <a:sym typeface="Arial Bold"/>
                </a:rPr>
                <a:t>NEVER delay surgery to wait for CT.</a:t>
              </a:r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EF4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2697" y="-12697"/>
            <a:ext cx="18313403" cy="1525019"/>
            <a:chOff x="0" y="0"/>
            <a:chExt cx="24417871" cy="2033359"/>
          </a:xfrm>
        </p:grpSpPr>
        <p:sp>
          <p:nvSpPr>
            <p:cNvPr id="3" name="Freeform 3"/>
            <p:cNvSpPr/>
            <p:nvPr/>
          </p:nvSpPr>
          <p:spPr>
            <a:xfrm>
              <a:off x="16891" y="16891"/>
              <a:ext cx="24383999" cy="1999488"/>
            </a:xfrm>
            <a:custGeom>
              <a:avLst/>
              <a:gdLst/>
              <a:ahLst/>
              <a:cxnLst/>
              <a:rect l="l" t="t" r="r" b="b"/>
              <a:pathLst>
                <a:path w="24383999" h="1999488">
                  <a:moveTo>
                    <a:pt x="0" y="0"/>
                  </a:moveTo>
                  <a:lnTo>
                    <a:pt x="24383999" y="0"/>
                  </a:lnTo>
                  <a:lnTo>
                    <a:pt x="24383999" y="1999488"/>
                  </a:lnTo>
                  <a:lnTo>
                    <a:pt x="0" y="1999488"/>
                  </a:lnTo>
                  <a:close/>
                </a:path>
              </a:pathLst>
            </a:custGeom>
            <a:solidFill>
              <a:srgbClr val="0D1B3E"/>
            </a:solidFill>
          </p:spPr>
          <p:txBody>
            <a:bodyPr/>
            <a:lstStyle/>
            <a:p>
              <a:endParaRPr lang="en-PK"/>
            </a:p>
          </p:txBody>
        </p:sp>
        <p:sp>
          <p:nvSpPr>
            <p:cNvPr id="4" name="Freeform 4"/>
            <p:cNvSpPr/>
            <p:nvPr/>
          </p:nvSpPr>
          <p:spPr>
            <a:xfrm>
              <a:off x="0" y="0"/>
              <a:ext cx="24417782" cy="2033270"/>
            </a:xfrm>
            <a:custGeom>
              <a:avLst/>
              <a:gdLst/>
              <a:ahLst/>
              <a:cxnLst/>
              <a:rect l="l" t="t" r="r" b="b"/>
              <a:pathLst>
                <a:path w="24417782" h="2033270">
                  <a:moveTo>
                    <a:pt x="16891" y="0"/>
                  </a:moveTo>
                  <a:lnTo>
                    <a:pt x="24400890" y="0"/>
                  </a:lnTo>
                  <a:cubicBezTo>
                    <a:pt x="24410290" y="0"/>
                    <a:pt x="24417782" y="7620"/>
                    <a:pt x="24417782" y="16891"/>
                  </a:cubicBezTo>
                  <a:lnTo>
                    <a:pt x="24417782" y="2016379"/>
                  </a:lnTo>
                  <a:cubicBezTo>
                    <a:pt x="24417782" y="2025777"/>
                    <a:pt x="24410163" y="2033270"/>
                    <a:pt x="24400890" y="2033270"/>
                  </a:cubicBezTo>
                  <a:lnTo>
                    <a:pt x="16891" y="2033270"/>
                  </a:lnTo>
                  <a:cubicBezTo>
                    <a:pt x="7493" y="2033270"/>
                    <a:pt x="0" y="2025650"/>
                    <a:pt x="0" y="2016379"/>
                  </a:cubicBezTo>
                  <a:lnTo>
                    <a:pt x="0" y="16891"/>
                  </a:lnTo>
                  <a:cubicBezTo>
                    <a:pt x="0" y="7620"/>
                    <a:pt x="7620" y="0"/>
                    <a:pt x="16891" y="0"/>
                  </a:cubicBezTo>
                  <a:moveTo>
                    <a:pt x="16891" y="33909"/>
                  </a:moveTo>
                  <a:lnTo>
                    <a:pt x="16891" y="16891"/>
                  </a:lnTo>
                  <a:lnTo>
                    <a:pt x="33909" y="16891"/>
                  </a:lnTo>
                  <a:lnTo>
                    <a:pt x="33909" y="2016379"/>
                  </a:lnTo>
                  <a:lnTo>
                    <a:pt x="16891" y="2016379"/>
                  </a:lnTo>
                  <a:lnTo>
                    <a:pt x="16891" y="1999488"/>
                  </a:lnTo>
                  <a:lnTo>
                    <a:pt x="24400890" y="1999488"/>
                  </a:lnTo>
                  <a:lnTo>
                    <a:pt x="24400890" y="2016379"/>
                  </a:lnTo>
                  <a:lnTo>
                    <a:pt x="24384000" y="2016379"/>
                  </a:lnTo>
                  <a:lnTo>
                    <a:pt x="24384000" y="16891"/>
                  </a:lnTo>
                  <a:lnTo>
                    <a:pt x="24400890" y="16891"/>
                  </a:lnTo>
                  <a:lnTo>
                    <a:pt x="24400890" y="33909"/>
                  </a:lnTo>
                  <a:lnTo>
                    <a:pt x="16891" y="33909"/>
                  </a:lnTo>
                  <a:close/>
                </a:path>
              </a:pathLst>
            </a:custGeom>
            <a:solidFill>
              <a:srgbClr val="0D1B3E"/>
            </a:solidFill>
          </p:spPr>
          <p:txBody>
            <a:bodyPr/>
            <a:lstStyle/>
            <a:p>
              <a:endParaRPr lang="en-PK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512064" y="0"/>
            <a:ext cx="17263872" cy="1499616"/>
            <a:chOff x="0" y="0"/>
            <a:chExt cx="23018496" cy="1999488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3018496" cy="1999488"/>
            </a:xfrm>
            <a:custGeom>
              <a:avLst/>
              <a:gdLst/>
              <a:ahLst/>
              <a:cxnLst/>
              <a:rect l="l" t="t" r="r" b="b"/>
              <a:pathLst>
                <a:path w="23018496" h="1999488">
                  <a:moveTo>
                    <a:pt x="0" y="0"/>
                  </a:moveTo>
                  <a:lnTo>
                    <a:pt x="23018496" y="0"/>
                  </a:lnTo>
                  <a:lnTo>
                    <a:pt x="23018496" y="1999488"/>
                  </a:lnTo>
                  <a:lnTo>
                    <a:pt x="0" y="1999488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174315" b="-174315"/>
              </a:stretch>
            </a:blipFill>
          </p:spPr>
          <p:txBody>
            <a:bodyPr/>
            <a:lstStyle/>
            <a:p>
              <a:endParaRPr lang="en-PK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19050"/>
              <a:ext cx="23018496" cy="2018538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5280"/>
                </a:lnSpc>
              </a:pPr>
              <a:r>
                <a:rPr lang="en-US" sz="4400" b="1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SPECIAL TYPES OF MECHANICAL OBSTRUCTION  📋</a:t>
              </a: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340357" y="1620517"/>
            <a:ext cx="8463277" cy="2519677"/>
            <a:chOff x="0" y="0"/>
            <a:chExt cx="11284369" cy="3359569"/>
          </a:xfrm>
        </p:grpSpPr>
        <p:sp>
          <p:nvSpPr>
            <p:cNvPr id="9" name="Freeform 9"/>
            <p:cNvSpPr/>
            <p:nvPr/>
          </p:nvSpPr>
          <p:spPr>
            <a:xfrm>
              <a:off x="33909" y="33909"/>
              <a:ext cx="11216640" cy="3291840"/>
            </a:xfrm>
            <a:custGeom>
              <a:avLst/>
              <a:gdLst/>
              <a:ahLst/>
              <a:cxnLst/>
              <a:rect l="l" t="t" r="r" b="b"/>
              <a:pathLst>
                <a:path w="11216640" h="3291840">
                  <a:moveTo>
                    <a:pt x="0" y="0"/>
                  </a:moveTo>
                  <a:lnTo>
                    <a:pt x="11216640" y="0"/>
                  </a:lnTo>
                  <a:lnTo>
                    <a:pt x="11216640" y="3291840"/>
                  </a:lnTo>
                  <a:lnTo>
                    <a:pt x="0" y="329184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PK"/>
            </a:p>
          </p:txBody>
        </p:sp>
        <p:sp>
          <p:nvSpPr>
            <p:cNvPr id="10" name="Freeform 10"/>
            <p:cNvSpPr/>
            <p:nvPr/>
          </p:nvSpPr>
          <p:spPr>
            <a:xfrm>
              <a:off x="0" y="0"/>
              <a:ext cx="11284458" cy="3359658"/>
            </a:xfrm>
            <a:custGeom>
              <a:avLst/>
              <a:gdLst/>
              <a:ahLst/>
              <a:cxnLst/>
              <a:rect l="l" t="t" r="r" b="b"/>
              <a:pathLst>
                <a:path w="11284458" h="3359658">
                  <a:moveTo>
                    <a:pt x="33909" y="0"/>
                  </a:moveTo>
                  <a:lnTo>
                    <a:pt x="11250549" y="0"/>
                  </a:lnTo>
                  <a:cubicBezTo>
                    <a:pt x="11269218" y="0"/>
                    <a:pt x="11284458" y="15113"/>
                    <a:pt x="11284458" y="33909"/>
                  </a:cubicBezTo>
                  <a:lnTo>
                    <a:pt x="11284458" y="3325749"/>
                  </a:lnTo>
                  <a:cubicBezTo>
                    <a:pt x="11284458" y="3344418"/>
                    <a:pt x="11269345" y="3359658"/>
                    <a:pt x="11250549" y="3359658"/>
                  </a:cubicBezTo>
                  <a:lnTo>
                    <a:pt x="33909" y="3359658"/>
                  </a:lnTo>
                  <a:cubicBezTo>
                    <a:pt x="15240" y="3359658"/>
                    <a:pt x="0" y="3344545"/>
                    <a:pt x="0" y="3325749"/>
                  </a:cubicBezTo>
                  <a:lnTo>
                    <a:pt x="0" y="33909"/>
                  </a:lnTo>
                  <a:cubicBezTo>
                    <a:pt x="0" y="15113"/>
                    <a:pt x="15113" y="0"/>
                    <a:pt x="33909" y="0"/>
                  </a:cubicBezTo>
                  <a:moveTo>
                    <a:pt x="33909" y="67691"/>
                  </a:moveTo>
                  <a:lnTo>
                    <a:pt x="33909" y="33909"/>
                  </a:lnTo>
                  <a:lnTo>
                    <a:pt x="67691" y="33909"/>
                  </a:lnTo>
                  <a:lnTo>
                    <a:pt x="67691" y="3325749"/>
                  </a:lnTo>
                  <a:lnTo>
                    <a:pt x="33909" y="3325749"/>
                  </a:lnTo>
                  <a:lnTo>
                    <a:pt x="33909" y="3291840"/>
                  </a:lnTo>
                  <a:lnTo>
                    <a:pt x="11250549" y="3291840"/>
                  </a:lnTo>
                  <a:lnTo>
                    <a:pt x="11250549" y="3325749"/>
                  </a:lnTo>
                  <a:lnTo>
                    <a:pt x="11216640" y="3325749"/>
                  </a:lnTo>
                  <a:lnTo>
                    <a:pt x="11216640" y="33909"/>
                  </a:lnTo>
                  <a:lnTo>
                    <a:pt x="11250549" y="33909"/>
                  </a:lnTo>
                  <a:lnTo>
                    <a:pt x="11250549" y="67691"/>
                  </a:lnTo>
                  <a:lnTo>
                    <a:pt x="33909" y="67691"/>
                  </a:lnTo>
                  <a:close/>
                </a:path>
              </a:pathLst>
            </a:custGeom>
            <a:solidFill>
              <a:srgbClr val="1565C0"/>
            </a:solidFill>
          </p:spPr>
          <p:txBody>
            <a:bodyPr/>
            <a:lstStyle/>
            <a:p>
              <a:endParaRPr lang="en-PK"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353063" y="1633223"/>
            <a:ext cx="8437883" cy="903227"/>
            <a:chOff x="0" y="0"/>
            <a:chExt cx="11250511" cy="1204303"/>
          </a:xfrm>
        </p:grpSpPr>
        <p:sp>
          <p:nvSpPr>
            <p:cNvPr id="12" name="Freeform 12"/>
            <p:cNvSpPr/>
            <p:nvPr/>
          </p:nvSpPr>
          <p:spPr>
            <a:xfrm>
              <a:off x="16891" y="16891"/>
              <a:ext cx="11216640" cy="1170432"/>
            </a:xfrm>
            <a:custGeom>
              <a:avLst/>
              <a:gdLst/>
              <a:ahLst/>
              <a:cxnLst/>
              <a:rect l="l" t="t" r="r" b="b"/>
              <a:pathLst>
                <a:path w="11216640" h="1170432">
                  <a:moveTo>
                    <a:pt x="0" y="0"/>
                  </a:moveTo>
                  <a:lnTo>
                    <a:pt x="11216640" y="0"/>
                  </a:lnTo>
                  <a:lnTo>
                    <a:pt x="11216640" y="1170432"/>
                  </a:lnTo>
                  <a:lnTo>
                    <a:pt x="0" y="1170432"/>
                  </a:lnTo>
                  <a:close/>
                </a:path>
              </a:pathLst>
            </a:custGeom>
            <a:solidFill>
              <a:srgbClr val="1565C0"/>
            </a:solidFill>
          </p:spPr>
          <p:txBody>
            <a:bodyPr/>
            <a:lstStyle/>
            <a:p>
              <a:endParaRPr lang="en-PK"/>
            </a:p>
          </p:txBody>
        </p:sp>
        <p:sp>
          <p:nvSpPr>
            <p:cNvPr id="13" name="Freeform 13"/>
            <p:cNvSpPr/>
            <p:nvPr/>
          </p:nvSpPr>
          <p:spPr>
            <a:xfrm>
              <a:off x="0" y="0"/>
              <a:ext cx="11250422" cy="1204216"/>
            </a:xfrm>
            <a:custGeom>
              <a:avLst/>
              <a:gdLst/>
              <a:ahLst/>
              <a:cxnLst/>
              <a:rect l="l" t="t" r="r" b="b"/>
              <a:pathLst>
                <a:path w="11250422" h="1204216">
                  <a:moveTo>
                    <a:pt x="16891" y="0"/>
                  </a:moveTo>
                  <a:lnTo>
                    <a:pt x="11233531" y="0"/>
                  </a:lnTo>
                  <a:cubicBezTo>
                    <a:pt x="11242929" y="0"/>
                    <a:pt x="11250422" y="7620"/>
                    <a:pt x="11250422" y="16891"/>
                  </a:cubicBezTo>
                  <a:lnTo>
                    <a:pt x="11250422" y="1187323"/>
                  </a:lnTo>
                  <a:cubicBezTo>
                    <a:pt x="11250422" y="1196721"/>
                    <a:pt x="11242802" y="1204214"/>
                    <a:pt x="11233531" y="1204214"/>
                  </a:cubicBezTo>
                  <a:lnTo>
                    <a:pt x="16891" y="1204214"/>
                  </a:lnTo>
                  <a:cubicBezTo>
                    <a:pt x="7620" y="1204341"/>
                    <a:pt x="0" y="1196721"/>
                    <a:pt x="0" y="1187323"/>
                  </a:cubicBezTo>
                  <a:lnTo>
                    <a:pt x="0" y="16891"/>
                  </a:lnTo>
                  <a:cubicBezTo>
                    <a:pt x="0" y="7620"/>
                    <a:pt x="7620" y="0"/>
                    <a:pt x="16891" y="0"/>
                  </a:cubicBezTo>
                  <a:moveTo>
                    <a:pt x="16891" y="33909"/>
                  </a:moveTo>
                  <a:lnTo>
                    <a:pt x="16891" y="16891"/>
                  </a:lnTo>
                  <a:lnTo>
                    <a:pt x="33909" y="16891"/>
                  </a:lnTo>
                  <a:lnTo>
                    <a:pt x="33909" y="1187323"/>
                  </a:lnTo>
                  <a:lnTo>
                    <a:pt x="16891" y="1187323"/>
                  </a:lnTo>
                  <a:lnTo>
                    <a:pt x="16891" y="1170432"/>
                  </a:lnTo>
                  <a:lnTo>
                    <a:pt x="11233531" y="1170432"/>
                  </a:lnTo>
                  <a:lnTo>
                    <a:pt x="11233531" y="1187323"/>
                  </a:lnTo>
                  <a:lnTo>
                    <a:pt x="11216640" y="1187323"/>
                  </a:lnTo>
                  <a:lnTo>
                    <a:pt x="11216640" y="16891"/>
                  </a:lnTo>
                  <a:lnTo>
                    <a:pt x="11233531" y="16891"/>
                  </a:lnTo>
                  <a:lnTo>
                    <a:pt x="11233531" y="33909"/>
                  </a:lnTo>
                  <a:lnTo>
                    <a:pt x="16891" y="33909"/>
                  </a:lnTo>
                  <a:close/>
                </a:path>
              </a:pathLst>
            </a:custGeom>
            <a:solidFill>
              <a:srgbClr val="1565C0"/>
            </a:solidFill>
          </p:spPr>
          <p:txBody>
            <a:bodyPr/>
            <a:lstStyle/>
            <a:p>
              <a:endParaRPr lang="en-PK"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548640" y="1645920"/>
            <a:ext cx="8046720" cy="877824"/>
            <a:chOff x="0" y="0"/>
            <a:chExt cx="10728960" cy="1170432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10728960" cy="1170432"/>
            </a:xfrm>
            <a:custGeom>
              <a:avLst/>
              <a:gdLst/>
              <a:ahLst/>
              <a:cxnLst/>
              <a:rect l="l" t="t" r="r" b="b"/>
              <a:pathLst>
                <a:path w="10728960" h="1170432">
                  <a:moveTo>
                    <a:pt x="0" y="0"/>
                  </a:moveTo>
                  <a:lnTo>
                    <a:pt x="10728960" y="0"/>
                  </a:lnTo>
                  <a:lnTo>
                    <a:pt x="10728960" y="1170432"/>
                  </a:lnTo>
                  <a:lnTo>
                    <a:pt x="0" y="1170432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128612" b="-128612"/>
              </a:stretch>
            </a:blipFill>
          </p:spPr>
          <p:txBody>
            <a:bodyPr/>
            <a:lstStyle/>
            <a:p>
              <a:endParaRPr lang="en-PK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-28575"/>
              <a:ext cx="10728960" cy="1199007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4320"/>
                </a:lnSpc>
              </a:pPr>
              <a:r>
                <a:rPr lang="en-US" sz="3600" b="1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ADHESIONS</a:t>
              </a:r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585216" y="2596896"/>
            <a:ext cx="8010144" cy="1389888"/>
            <a:chOff x="0" y="0"/>
            <a:chExt cx="10680192" cy="1853184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10680192" cy="1853184"/>
            </a:xfrm>
            <a:custGeom>
              <a:avLst/>
              <a:gdLst/>
              <a:ahLst/>
              <a:cxnLst/>
              <a:rect l="l" t="t" r="r" b="b"/>
              <a:pathLst>
                <a:path w="10680192" h="1853184">
                  <a:moveTo>
                    <a:pt x="0" y="0"/>
                  </a:moveTo>
                  <a:lnTo>
                    <a:pt x="10680192" y="0"/>
                  </a:lnTo>
                  <a:lnTo>
                    <a:pt x="10680192" y="1853184"/>
                  </a:lnTo>
                  <a:lnTo>
                    <a:pt x="0" y="1853184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62295" b="-62295"/>
              </a:stretch>
            </a:blipFill>
          </p:spPr>
          <p:txBody>
            <a:bodyPr/>
            <a:lstStyle/>
            <a:p>
              <a:endParaRPr lang="en-PK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0" y="-28575"/>
              <a:ext cx="10680192" cy="1881759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4320"/>
                </a:lnSpc>
              </a:pPr>
              <a:r>
                <a:rPr lang="en-US" sz="3600">
                  <a:solidFill>
                    <a:srgbClr val="1A1A2E"/>
                  </a:solidFill>
                  <a:latin typeface="Arial"/>
                  <a:ea typeface="Arial"/>
                  <a:cs typeface="Arial"/>
                  <a:sym typeface="Arial"/>
                </a:rPr>
                <a:t>Post-op; 40% SBO; divide culprit band only</a:t>
              </a:r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9301477" y="1620517"/>
            <a:ext cx="8463277" cy="2519677"/>
            <a:chOff x="0" y="0"/>
            <a:chExt cx="11284369" cy="3359569"/>
          </a:xfrm>
        </p:grpSpPr>
        <p:sp>
          <p:nvSpPr>
            <p:cNvPr id="21" name="Freeform 21"/>
            <p:cNvSpPr/>
            <p:nvPr/>
          </p:nvSpPr>
          <p:spPr>
            <a:xfrm>
              <a:off x="33909" y="33909"/>
              <a:ext cx="11216640" cy="3291840"/>
            </a:xfrm>
            <a:custGeom>
              <a:avLst/>
              <a:gdLst/>
              <a:ahLst/>
              <a:cxnLst/>
              <a:rect l="l" t="t" r="r" b="b"/>
              <a:pathLst>
                <a:path w="11216640" h="3291840">
                  <a:moveTo>
                    <a:pt x="0" y="0"/>
                  </a:moveTo>
                  <a:lnTo>
                    <a:pt x="11216640" y="0"/>
                  </a:lnTo>
                  <a:lnTo>
                    <a:pt x="11216640" y="3291840"/>
                  </a:lnTo>
                  <a:lnTo>
                    <a:pt x="0" y="329184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PK"/>
            </a:p>
          </p:txBody>
        </p:sp>
        <p:sp>
          <p:nvSpPr>
            <p:cNvPr id="22" name="Freeform 22"/>
            <p:cNvSpPr/>
            <p:nvPr/>
          </p:nvSpPr>
          <p:spPr>
            <a:xfrm>
              <a:off x="0" y="0"/>
              <a:ext cx="11284458" cy="3359658"/>
            </a:xfrm>
            <a:custGeom>
              <a:avLst/>
              <a:gdLst/>
              <a:ahLst/>
              <a:cxnLst/>
              <a:rect l="l" t="t" r="r" b="b"/>
              <a:pathLst>
                <a:path w="11284458" h="3359658">
                  <a:moveTo>
                    <a:pt x="33909" y="0"/>
                  </a:moveTo>
                  <a:lnTo>
                    <a:pt x="11250549" y="0"/>
                  </a:lnTo>
                  <a:cubicBezTo>
                    <a:pt x="11269218" y="0"/>
                    <a:pt x="11284458" y="15113"/>
                    <a:pt x="11284458" y="33909"/>
                  </a:cubicBezTo>
                  <a:lnTo>
                    <a:pt x="11284458" y="3325749"/>
                  </a:lnTo>
                  <a:cubicBezTo>
                    <a:pt x="11284458" y="3344418"/>
                    <a:pt x="11269345" y="3359658"/>
                    <a:pt x="11250549" y="3359658"/>
                  </a:cubicBezTo>
                  <a:lnTo>
                    <a:pt x="33909" y="3359658"/>
                  </a:lnTo>
                  <a:cubicBezTo>
                    <a:pt x="15240" y="3359658"/>
                    <a:pt x="0" y="3344545"/>
                    <a:pt x="0" y="3325749"/>
                  </a:cubicBezTo>
                  <a:lnTo>
                    <a:pt x="0" y="33909"/>
                  </a:lnTo>
                  <a:cubicBezTo>
                    <a:pt x="0" y="15113"/>
                    <a:pt x="15113" y="0"/>
                    <a:pt x="33909" y="0"/>
                  </a:cubicBezTo>
                  <a:moveTo>
                    <a:pt x="33909" y="67691"/>
                  </a:moveTo>
                  <a:lnTo>
                    <a:pt x="33909" y="33909"/>
                  </a:lnTo>
                  <a:lnTo>
                    <a:pt x="67691" y="33909"/>
                  </a:lnTo>
                  <a:lnTo>
                    <a:pt x="67691" y="3325749"/>
                  </a:lnTo>
                  <a:lnTo>
                    <a:pt x="33909" y="3325749"/>
                  </a:lnTo>
                  <a:lnTo>
                    <a:pt x="33909" y="3291840"/>
                  </a:lnTo>
                  <a:lnTo>
                    <a:pt x="11250549" y="3291840"/>
                  </a:lnTo>
                  <a:lnTo>
                    <a:pt x="11250549" y="3325749"/>
                  </a:lnTo>
                  <a:lnTo>
                    <a:pt x="11216640" y="3325749"/>
                  </a:lnTo>
                  <a:lnTo>
                    <a:pt x="11216640" y="33909"/>
                  </a:lnTo>
                  <a:lnTo>
                    <a:pt x="11250549" y="33909"/>
                  </a:lnTo>
                  <a:lnTo>
                    <a:pt x="11250549" y="67691"/>
                  </a:lnTo>
                  <a:lnTo>
                    <a:pt x="33909" y="67691"/>
                  </a:lnTo>
                  <a:close/>
                </a:path>
              </a:pathLst>
            </a:custGeom>
            <a:solidFill>
              <a:srgbClr val="2E7D32"/>
            </a:solidFill>
          </p:spPr>
          <p:txBody>
            <a:bodyPr/>
            <a:lstStyle/>
            <a:p>
              <a:endParaRPr lang="en-PK"/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9314183" y="1633223"/>
            <a:ext cx="8437883" cy="903227"/>
            <a:chOff x="0" y="0"/>
            <a:chExt cx="11250511" cy="1204303"/>
          </a:xfrm>
        </p:grpSpPr>
        <p:sp>
          <p:nvSpPr>
            <p:cNvPr id="24" name="Freeform 24"/>
            <p:cNvSpPr/>
            <p:nvPr/>
          </p:nvSpPr>
          <p:spPr>
            <a:xfrm>
              <a:off x="16891" y="16891"/>
              <a:ext cx="11216640" cy="1170432"/>
            </a:xfrm>
            <a:custGeom>
              <a:avLst/>
              <a:gdLst/>
              <a:ahLst/>
              <a:cxnLst/>
              <a:rect l="l" t="t" r="r" b="b"/>
              <a:pathLst>
                <a:path w="11216640" h="1170432">
                  <a:moveTo>
                    <a:pt x="0" y="0"/>
                  </a:moveTo>
                  <a:lnTo>
                    <a:pt x="11216640" y="0"/>
                  </a:lnTo>
                  <a:lnTo>
                    <a:pt x="11216640" y="1170432"/>
                  </a:lnTo>
                  <a:lnTo>
                    <a:pt x="0" y="1170432"/>
                  </a:lnTo>
                  <a:close/>
                </a:path>
              </a:pathLst>
            </a:custGeom>
            <a:solidFill>
              <a:srgbClr val="2E7D32"/>
            </a:solidFill>
          </p:spPr>
          <p:txBody>
            <a:bodyPr/>
            <a:lstStyle/>
            <a:p>
              <a:endParaRPr lang="en-PK"/>
            </a:p>
          </p:txBody>
        </p:sp>
        <p:sp>
          <p:nvSpPr>
            <p:cNvPr id="25" name="Freeform 25"/>
            <p:cNvSpPr/>
            <p:nvPr/>
          </p:nvSpPr>
          <p:spPr>
            <a:xfrm>
              <a:off x="0" y="0"/>
              <a:ext cx="11250422" cy="1204216"/>
            </a:xfrm>
            <a:custGeom>
              <a:avLst/>
              <a:gdLst/>
              <a:ahLst/>
              <a:cxnLst/>
              <a:rect l="l" t="t" r="r" b="b"/>
              <a:pathLst>
                <a:path w="11250422" h="1204216">
                  <a:moveTo>
                    <a:pt x="16891" y="0"/>
                  </a:moveTo>
                  <a:lnTo>
                    <a:pt x="11233531" y="0"/>
                  </a:lnTo>
                  <a:cubicBezTo>
                    <a:pt x="11242929" y="0"/>
                    <a:pt x="11250422" y="7620"/>
                    <a:pt x="11250422" y="16891"/>
                  </a:cubicBezTo>
                  <a:lnTo>
                    <a:pt x="11250422" y="1187323"/>
                  </a:lnTo>
                  <a:cubicBezTo>
                    <a:pt x="11250422" y="1196721"/>
                    <a:pt x="11242802" y="1204214"/>
                    <a:pt x="11233531" y="1204214"/>
                  </a:cubicBezTo>
                  <a:lnTo>
                    <a:pt x="16891" y="1204214"/>
                  </a:lnTo>
                  <a:cubicBezTo>
                    <a:pt x="7620" y="1204341"/>
                    <a:pt x="0" y="1196721"/>
                    <a:pt x="0" y="1187323"/>
                  </a:cubicBezTo>
                  <a:lnTo>
                    <a:pt x="0" y="16891"/>
                  </a:lnTo>
                  <a:cubicBezTo>
                    <a:pt x="0" y="7620"/>
                    <a:pt x="7620" y="0"/>
                    <a:pt x="16891" y="0"/>
                  </a:cubicBezTo>
                  <a:moveTo>
                    <a:pt x="16891" y="33909"/>
                  </a:moveTo>
                  <a:lnTo>
                    <a:pt x="16891" y="16891"/>
                  </a:lnTo>
                  <a:lnTo>
                    <a:pt x="33909" y="16891"/>
                  </a:lnTo>
                  <a:lnTo>
                    <a:pt x="33909" y="1187323"/>
                  </a:lnTo>
                  <a:lnTo>
                    <a:pt x="16891" y="1187323"/>
                  </a:lnTo>
                  <a:lnTo>
                    <a:pt x="16891" y="1170432"/>
                  </a:lnTo>
                  <a:lnTo>
                    <a:pt x="11233531" y="1170432"/>
                  </a:lnTo>
                  <a:lnTo>
                    <a:pt x="11233531" y="1187323"/>
                  </a:lnTo>
                  <a:lnTo>
                    <a:pt x="11216640" y="1187323"/>
                  </a:lnTo>
                  <a:lnTo>
                    <a:pt x="11216640" y="16891"/>
                  </a:lnTo>
                  <a:lnTo>
                    <a:pt x="11233531" y="16891"/>
                  </a:lnTo>
                  <a:lnTo>
                    <a:pt x="11233531" y="33909"/>
                  </a:lnTo>
                  <a:lnTo>
                    <a:pt x="16891" y="33909"/>
                  </a:lnTo>
                  <a:close/>
                </a:path>
              </a:pathLst>
            </a:custGeom>
            <a:solidFill>
              <a:srgbClr val="2E7D32"/>
            </a:solidFill>
          </p:spPr>
          <p:txBody>
            <a:bodyPr/>
            <a:lstStyle/>
            <a:p>
              <a:endParaRPr lang="en-PK"/>
            </a:p>
          </p:txBody>
        </p:sp>
      </p:grpSp>
      <p:grpSp>
        <p:nvGrpSpPr>
          <p:cNvPr id="26" name="Group 26"/>
          <p:cNvGrpSpPr/>
          <p:nvPr/>
        </p:nvGrpSpPr>
        <p:grpSpPr>
          <a:xfrm>
            <a:off x="9509760" y="1645920"/>
            <a:ext cx="8046720" cy="877824"/>
            <a:chOff x="0" y="0"/>
            <a:chExt cx="10728960" cy="1170432"/>
          </a:xfrm>
        </p:grpSpPr>
        <p:sp>
          <p:nvSpPr>
            <p:cNvPr id="27" name="Freeform 27"/>
            <p:cNvSpPr/>
            <p:nvPr/>
          </p:nvSpPr>
          <p:spPr>
            <a:xfrm>
              <a:off x="0" y="0"/>
              <a:ext cx="10728960" cy="1170432"/>
            </a:xfrm>
            <a:custGeom>
              <a:avLst/>
              <a:gdLst/>
              <a:ahLst/>
              <a:cxnLst/>
              <a:rect l="l" t="t" r="r" b="b"/>
              <a:pathLst>
                <a:path w="10728960" h="1170432">
                  <a:moveTo>
                    <a:pt x="0" y="0"/>
                  </a:moveTo>
                  <a:lnTo>
                    <a:pt x="10728960" y="0"/>
                  </a:lnTo>
                  <a:lnTo>
                    <a:pt x="10728960" y="1170432"/>
                  </a:lnTo>
                  <a:lnTo>
                    <a:pt x="0" y="1170432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128612" b="-128612"/>
              </a:stretch>
            </a:blipFill>
          </p:spPr>
          <p:txBody>
            <a:bodyPr/>
            <a:lstStyle/>
            <a:p>
              <a:endParaRPr lang="en-PK"/>
            </a:p>
          </p:txBody>
        </p:sp>
        <p:sp>
          <p:nvSpPr>
            <p:cNvPr id="28" name="TextBox 28"/>
            <p:cNvSpPr txBox="1"/>
            <p:nvPr/>
          </p:nvSpPr>
          <p:spPr>
            <a:xfrm>
              <a:off x="0" y="-28575"/>
              <a:ext cx="10728960" cy="1199007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4320"/>
                </a:lnSpc>
              </a:pPr>
              <a:r>
                <a:rPr lang="en-US" sz="3600" b="1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HERNIA</a:t>
              </a:r>
            </a:p>
          </p:txBody>
        </p:sp>
      </p:grpSp>
      <p:grpSp>
        <p:nvGrpSpPr>
          <p:cNvPr id="29" name="Group 29"/>
          <p:cNvGrpSpPr/>
          <p:nvPr/>
        </p:nvGrpSpPr>
        <p:grpSpPr>
          <a:xfrm>
            <a:off x="9546336" y="2596896"/>
            <a:ext cx="8010144" cy="1389888"/>
            <a:chOff x="0" y="0"/>
            <a:chExt cx="10680192" cy="1853184"/>
          </a:xfrm>
        </p:grpSpPr>
        <p:sp>
          <p:nvSpPr>
            <p:cNvPr id="30" name="Freeform 30"/>
            <p:cNvSpPr/>
            <p:nvPr/>
          </p:nvSpPr>
          <p:spPr>
            <a:xfrm>
              <a:off x="0" y="0"/>
              <a:ext cx="10680192" cy="1853184"/>
            </a:xfrm>
            <a:custGeom>
              <a:avLst/>
              <a:gdLst/>
              <a:ahLst/>
              <a:cxnLst/>
              <a:rect l="l" t="t" r="r" b="b"/>
              <a:pathLst>
                <a:path w="10680192" h="1853184">
                  <a:moveTo>
                    <a:pt x="0" y="0"/>
                  </a:moveTo>
                  <a:lnTo>
                    <a:pt x="10680192" y="0"/>
                  </a:lnTo>
                  <a:lnTo>
                    <a:pt x="10680192" y="1853184"/>
                  </a:lnTo>
                  <a:lnTo>
                    <a:pt x="0" y="1853184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62295" b="-62295"/>
              </a:stretch>
            </a:blipFill>
          </p:spPr>
          <p:txBody>
            <a:bodyPr/>
            <a:lstStyle/>
            <a:p>
              <a:endParaRPr lang="en-PK"/>
            </a:p>
          </p:txBody>
        </p:sp>
        <p:sp>
          <p:nvSpPr>
            <p:cNvPr id="31" name="TextBox 31"/>
            <p:cNvSpPr txBox="1"/>
            <p:nvPr/>
          </p:nvSpPr>
          <p:spPr>
            <a:xfrm>
              <a:off x="0" y="-28575"/>
              <a:ext cx="10680192" cy="1881759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4320"/>
                </a:lnSpc>
              </a:pPr>
              <a:r>
                <a:rPr lang="en-US" sz="3600">
                  <a:solidFill>
                    <a:srgbClr val="1A1A2E"/>
                  </a:solidFill>
                  <a:latin typeface="Arial"/>
                  <a:ea typeface="Arial"/>
                  <a:cs typeface="Arial"/>
                  <a:sym typeface="Arial"/>
                </a:rPr>
                <a:t>External orifice; Richter's = partial wall</a:t>
              </a:r>
            </a:p>
          </p:txBody>
        </p:sp>
      </p:grpSp>
      <p:grpSp>
        <p:nvGrpSpPr>
          <p:cNvPr id="32" name="Group 32"/>
          <p:cNvGrpSpPr/>
          <p:nvPr/>
        </p:nvGrpSpPr>
        <p:grpSpPr>
          <a:xfrm>
            <a:off x="340357" y="4363717"/>
            <a:ext cx="8463277" cy="2519677"/>
            <a:chOff x="0" y="0"/>
            <a:chExt cx="11284369" cy="3359569"/>
          </a:xfrm>
        </p:grpSpPr>
        <p:sp>
          <p:nvSpPr>
            <p:cNvPr id="33" name="Freeform 33"/>
            <p:cNvSpPr/>
            <p:nvPr/>
          </p:nvSpPr>
          <p:spPr>
            <a:xfrm>
              <a:off x="33909" y="33909"/>
              <a:ext cx="11216640" cy="3291840"/>
            </a:xfrm>
            <a:custGeom>
              <a:avLst/>
              <a:gdLst/>
              <a:ahLst/>
              <a:cxnLst/>
              <a:rect l="l" t="t" r="r" b="b"/>
              <a:pathLst>
                <a:path w="11216640" h="3291840">
                  <a:moveTo>
                    <a:pt x="0" y="0"/>
                  </a:moveTo>
                  <a:lnTo>
                    <a:pt x="11216640" y="0"/>
                  </a:lnTo>
                  <a:lnTo>
                    <a:pt x="11216640" y="3291840"/>
                  </a:lnTo>
                  <a:lnTo>
                    <a:pt x="0" y="329184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PK"/>
            </a:p>
          </p:txBody>
        </p:sp>
        <p:sp>
          <p:nvSpPr>
            <p:cNvPr id="34" name="Freeform 34"/>
            <p:cNvSpPr/>
            <p:nvPr/>
          </p:nvSpPr>
          <p:spPr>
            <a:xfrm>
              <a:off x="0" y="0"/>
              <a:ext cx="11284458" cy="3359658"/>
            </a:xfrm>
            <a:custGeom>
              <a:avLst/>
              <a:gdLst/>
              <a:ahLst/>
              <a:cxnLst/>
              <a:rect l="l" t="t" r="r" b="b"/>
              <a:pathLst>
                <a:path w="11284458" h="3359658">
                  <a:moveTo>
                    <a:pt x="33909" y="0"/>
                  </a:moveTo>
                  <a:lnTo>
                    <a:pt x="11250549" y="0"/>
                  </a:lnTo>
                  <a:cubicBezTo>
                    <a:pt x="11269218" y="0"/>
                    <a:pt x="11284458" y="15113"/>
                    <a:pt x="11284458" y="33909"/>
                  </a:cubicBezTo>
                  <a:lnTo>
                    <a:pt x="11284458" y="3325749"/>
                  </a:lnTo>
                  <a:cubicBezTo>
                    <a:pt x="11284458" y="3344418"/>
                    <a:pt x="11269345" y="3359658"/>
                    <a:pt x="11250549" y="3359658"/>
                  </a:cubicBezTo>
                  <a:lnTo>
                    <a:pt x="33909" y="3359658"/>
                  </a:lnTo>
                  <a:cubicBezTo>
                    <a:pt x="15240" y="3359658"/>
                    <a:pt x="0" y="3344545"/>
                    <a:pt x="0" y="3325749"/>
                  </a:cubicBezTo>
                  <a:lnTo>
                    <a:pt x="0" y="33909"/>
                  </a:lnTo>
                  <a:cubicBezTo>
                    <a:pt x="0" y="15113"/>
                    <a:pt x="15113" y="0"/>
                    <a:pt x="33909" y="0"/>
                  </a:cubicBezTo>
                  <a:moveTo>
                    <a:pt x="33909" y="67691"/>
                  </a:moveTo>
                  <a:lnTo>
                    <a:pt x="33909" y="33909"/>
                  </a:lnTo>
                  <a:lnTo>
                    <a:pt x="67691" y="33909"/>
                  </a:lnTo>
                  <a:lnTo>
                    <a:pt x="67691" y="3325749"/>
                  </a:lnTo>
                  <a:lnTo>
                    <a:pt x="33909" y="3325749"/>
                  </a:lnTo>
                  <a:lnTo>
                    <a:pt x="33909" y="3291840"/>
                  </a:lnTo>
                  <a:lnTo>
                    <a:pt x="11250549" y="3291840"/>
                  </a:lnTo>
                  <a:lnTo>
                    <a:pt x="11250549" y="3325749"/>
                  </a:lnTo>
                  <a:lnTo>
                    <a:pt x="11216640" y="3325749"/>
                  </a:lnTo>
                  <a:lnTo>
                    <a:pt x="11216640" y="33909"/>
                  </a:lnTo>
                  <a:lnTo>
                    <a:pt x="11250549" y="33909"/>
                  </a:lnTo>
                  <a:lnTo>
                    <a:pt x="11250549" y="67691"/>
                  </a:lnTo>
                  <a:lnTo>
                    <a:pt x="33909" y="67691"/>
                  </a:lnTo>
                  <a:close/>
                </a:path>
              </a:pathLst>
            </a:custGeom>
            <a:solidFill>
              <a:srgbClr val="C62828"/>
            </a:solidFill>
          </p:spPr>
          <p:txBody>
            <a:bodyPr/>
            <a:lstStyle/>
            <a:p>
              <a:endParaRPr lang="en-PK"/>
            </a:p>
          </p:txBody>
        </p:sp>
      </p:grpSp>
      <p:grpSp>
        <p:nvGrpSpPr>
          <p:cNvPr id="35" name="Group 35"/>
          <p:cNvGrpSpPr/>
          <p:nvPr/>
        </p:nvGrpSpPr>
        <p:grpSpPr>
          <a:xfrm>
            <a:off x="353063" y="4376423"/>
            <a:ext cx="8437883" cy="903227"/>
            <a:chOff x="0" y="0"/>
            <a:chExt cx="11250511" cy="1204303"/>
          </a:xfrm>
        </p:grpSpPr>
        <p:sp>
          <p:nvSpPr>
            <p:cNvPr id="36" name="Freeform 36"/>
            <p:cNvSpPr/>
            <p:nvPr/>
          </p:nvSpPr>
          <p:spPr>
            <a:xfrm>
              <a:off x="16891" y="16891"/>
              <a:ext cx="11216640" cy="1170432"/>
            </a:xfrm>
            <a:custGeom>
              <a:avLst/>
              <a:gdLst/>
              <a:ahLst/>
              <a:cxnLst/>
              <a:rect l="l" t="t" r="r" b="b"/>
              <a:pathLst>
                <a:path w="11216640" h="1170432">
                  <a:moveTo>
                    <a:pt x="0" y="0"/>
                  </a:moveTo>
                  <a:lnTo>
                    <a:pt x="11216640" y="0"/>
                  </a:lnTo>
                  <a:lnTo>
                    <a:pt x="11216640" y="1170432"/>
                  </a:lnTo>
                  <a:lnTo>
                    <a:pt x="0" y="1170432"/>
                  </a:lnTo>
                  <a:close/>
                </a:path>
              </a:pathLst>
            </a:custGeom>
            <a:solidFill>
              <a:srgbClr val="C62828"/>
            </a:solidFill>
          </p:spPr>
          <p:txBody>
            <a:bodyPr/>
            <a:lstStyle/>
            <a:p>
              <a:endParaRPr lang="en-PK"/>
            </a:p>
          </p:txBody>
        </p:sp>
        <p:sp>
          <p:nvSpPr>
            <p:cNvPr id="37" name="Freeform 37"/>
            <p:cNvSpPr/>
            <p:nvPr/>
          </p:nvSpPr>
          <p:spPr>
            <a:xfrm>
              <a:off x="0" y="0"/>
              <a:ext cx="11250422" cy="1204216"/>
            </a:xfrm>
            <a:custGeom>
              <a:avLst/>
              <a:gdLst/>
              <a:ahLst/>
              <a:cxnLst/>
              <a:rect l="l" t="t" r="r" b="b"/>
              <a:pathLst>
                <a:path w="11250422" h="1204216">
                  <a:moveTo>
                    <a:pt x="16891" y="0"/>
                  </a:moveTo>
                  <a:lnTo>
                    <a:pt x="11233531" y="0"/>
                  </a:lnTo>
                  <a:cubicBezTo>
                    <a:pt x="11242929" y="0"/>
                    <a:pt x="11250422" y="7620"/>
                    <a:pt x="11250422" y="16891"/>
                  </a:cubicBezTo>
                  <a:lnTo>
                    <a:pt x="11250422" y="1187323"/>
                  </a:lnTo>
                  <a:cubicBezTo>
                    <a:pt x="11250422" y="1196721"/>
                    <a:pt x="11242802" y="1204214"/>
                    <a:pt x="11233531" y="1204214"/>
                  </a:cubicBezTo>
                  <a:lnTo>
                    <a:pt x="16891" y="1204214"/>
                  </a:lnTo>
                  <a:cubicBezTo>
                    <a:pt x="7620" y="1204341"/>
                    <a:pt x="0" y="1196721"/>
                    <a:pt x="0" y="1187323"/>
                  </a:cubicBezTo>
                  <a:lnTo>
                    <a:pt x="0" y="16891"/>
                  </a:lnTo>
                  <a:cubicBezTo>
                    <a:pt x="0" y="7620"/>
                    <a:pt x="7620" y="0"/>
                    <a:pt x="16891" y="0"/>
                  </a:cubicBezTo>
                  <a:moveTo>
                    <a:pt x="16891" y="33909"/>
                  </a:moveTo>
                  <a:lnTo>
                    <a:pt x="16891" y="16891"/>
                  </a:lnTo>
                  <a:lnTo>
                    <a:pt x="33909" y="16891"/>
                  </a:lnTo>
                  <a:lnTo>
                    <a:pt x="33909" y="1187323"/>
                  </a:lnTo>
                  <a:lnTo>
                    <a:pt x="16891" y="1187323"/>
                  </a:lnTo>
                  <a:lnTo>
                    <a:pt x="16891" y="1170432"/>
                  </a:lnTo>
                  <a:lnTo>
                    <a:pt x="11233531" y="1170432"/>
                  </a:lnTo>
                  <a:lnTo>
                    <a:pt x="11233531" y="1187323"/>
                  </a:lnTo>
                  <a:lnTo>
                    <a:pt x="11216640" y="1187323"/>
                  </a:lnTo>
                  <a:lnTo>
                    <a:pt x="11216640" y="16891"/>
                  </a:lnTo>
                  <a:lnTo>
                    <a:pt x="11233531" y="16891"/>
                  </a:lnTo>
                  <a:lnTo>
                    <a:pt x="11233531" y="33909"/>
                  </a:lnTo>
                  <a:lnTo>
                    <a:pt x="16891" y="33909"/>
                  </a:lnTo>
                  <a:close/>
                </a:path>
              </a:pathLst>
            </a:custGeom>
            <a:solidFill>
              <a:srgbClr val="C62828"/>
            </a:solidFill>
          </p:spPr>
          <p:txBody>
            <a:bodyPr/>
            <a:lstStyle/>
            <a:p>
              <a:endParaRPr lang="en-PK"/>
            </a:p>
          </p:txBody>
        </p:sp>
      </p:grpSp>
      <p:grpSp>
        <p:nvGrpSpPr>
          <p:cNvPr id="38" name="Group 38"/>
          <p:cNvGrpSpPr/>
          <p:nvPr/>
        </p:nvGrpSpPr>
        <p:grpSpPr>
          <a:xfrm>
            <a:off x="548640" y="4389120"/>
            <a:ext cx="8046720" cy="877824"/>
            <a:chOff x="0" y="0"/>
            <a:chExt cx="10728960" cy="1170432"/>
          </a:xfrm>
        </p:grpSpPr>
        <p:sp>
          <p:nvSpPr>
            <p:cNvPr id="39" name="Freeform 39"/>
            <p:cNvSpPr/>
            <p:nvPr/>
          </p:nvSpPr>
          <p:spPr>
            <a:xfrm>
              <a:off x="0" y="0"/>
              <a:ext cx="10728960" cy="1170432"/>
            </a:xfrm>
            <a:custGeom>
              <a:avLst/>
              <a:gdLst/>
              <a:ahLst/>
              <a:cxnLst/>
              <a:rect l="l" t="t" r="r" b="b"/>
              <a:pathLst>
                <a:path w="10728960" h="1170432">
                  <a:moveTo>
                    <a:pt x="0" y="0"/>
                  </a:moveTo>
                  <a:lnTo>
                    <a:pt x="10728960" y="0"/>
                  </a:lnTo>
                  <a:lnTo>
                    <a:pt x="10728960" y="1170432"/>
                  </a:lnTo>
                  <a:lnTo>
                    <a:pt x="0" y="1170432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128612" b="-128612"/>
              </a:stretch>
            </a:blipFill>
          </p:spPr>
          <p:txBody>
            <a:bodyPr/>
            <a:lstStyle/>
            <a:p>
              <a:endParaRPr lang="en-PK"/>
            </a:p>
          </p:txBody>
        </p:sp>
        <p:sp>
          <p:nvSpPr>
            <p:cNvPr id="40" name="TextBox 40"/>
            <p:cNvSpPr txBox="1"/>
            <p:nvPr/>
          </p:nvSpPr>
          <p:spPr>
            <a:xfrm>
              <a:off x="0" y="-28575"/>
              <a:ext cx="10728960" cy="1199007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4320"/>
                </a:lnSpc>
              </a:pPr>
              <a:r>
                <a:rPr lang="en-US" sz="3600" b="1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VOLVULUS</a:t>
              </a:r>
            </a:p>
          </p:txBody>
        </p:sp>
      </p:grpSp>
      <p:grpSp>
        <p:nvGrpSpPr>
          <p:cNvPr id="41" name="Group 41"/>
          <p:cNvGrpSpPr/>
          <p:nvPr/>
        </p:nvGrpSpPr>
        <p:grpSpPr>
          <a:xfrm>
            <a:off x="585216" y="5340096"/>
            <a:ext cx="8010144" cy="1389888"/>
            <a:chOff x="0" y="0"/>
            <a:chExt cx="10680192" cy="1853184"/>
          </a:xfrm>
        </p:grpSpPr>
        <p:sp>
          <p:nvSpPr>
            <p:cNvPr id="42" name="Freeform 42"/>
            <p:cNvSpPr/>
            <p:nvPr/>
          </p:nvSpPr>
          <p:spPr>
            <a:xfrm>
              <a:off x="0" y="0"/>
              <a:ext cx="10680192" cy="1853184"/>
            </a:xfrm>
            <a:custGeom>
              <a:avLst/>
              <a:gdLst/>
              <a:ahLst/>
              <a:cxnLst/>
              <a:rect l="l" t="t" r="r" b="b"/>
              <a:pathLst>
                <a:path w="10680192" h="1853184">
                  <a:moveTo>
                    <a:pt x="0" y="0"/>
                  </a:moveTo>
                  <a:lnTo>
                    <a:pt x="10680192" y="0"/>
                  </a:lnTo>
                  <a:lnTo>
                    <a:pt x="10680192" y="1853184"/>
                  </a:lnTo>
                  <a:lnTo>
                    <a:pt x="0" y="1853184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62295" b="-62295"/>
              </a:stretch>
            </a:blipFill>
          </p:spPr>
          <p:txBody>
            <a:bodyPr/>
            <a:lstStyle/>
            <a:p>
              <a:endParaRPr lang="en-PK"/>
            </a:p>
          </p:txBody>
        </p:sp>
        <p:sp>
          <p:nvSpPr>
            <p:cNvPr id="43" name="TextBox 43"/>
            <p:cNvSpPr txBox="1"/>
            <p:nvPr/>
          </p:nvSpPr>
          <p:spPr>
            <a:xfrm>
              <a:off x="0" y="-28575"/>
              <a:ext cx="10680192" cy="1881759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4320"/>
                </a:lnSpc>
              </a:pPr>
              <a:r>
                <a:rPr lang="en-US" sz="3600">
                  <a:solidFill>
                    <a:srgbClr val="1A1A2E"/>
                  </a:solidFill>
                  <a:latin typeface="Arial"/>
                  <a:ea typeface="Arial"/>
                  <a:cs typeface="Arial"/>
                  <a:sym typeface="Arial"/>
                </a:rPr>
                <a:t>Axial rotation; sigmoid most common adult</a:t>
              </a:r>
            </a:p>
          </p:txBody>
        </p:sp>
      </p:grpSp>
      <p:grpSp>
        <p:nvGrpSpPr>
          <p:cNvPr id="44" name="Group 44"/>
          <p:cNvGrpSpPr/>
          <p:nvPr/>
        </p:nvGrpSpPr>
        <p:grpSpPr>
          <a:xfrm>
            <a:off x="9301477" y="4363717"/>
            <a:ext cx="8463277" cy="2519677"/>
            <a:chOff x="0" y="0"/>
            <a:chExt cx="11284369" cy="3359569"/>
          </a:xfrm>
        </p:grpSpPr>
        <p:sp>
          <p:nvSpPr>
            <p:cNvPr id="45" name="Freeform 45"/>
            <p:cNvSpPr/>
            <p:nvPr/>
          </p:nvSpPr>
          <p:spPr>
            <a:xfrm>
              <a:off x="33909" y="33909"/>
              <a:ext cx="11216640" cy="3291840"/>
            </a:xfrm>
            <a:custGeom>
              <a:avLst/>
              <a:gdLst/>
              <a:ahLst/>
              <a:cxnLst/>
              <a:rect l="l" t="t" r="r" b="b"/>
              <a:pathLst>
                <a:path w="11216640" h="3291840">
                  <a:moveTo>
                    <a:pt x="0" y="0"/>
                  </a:moveTo>
                  <a:lnTo>
                    <a:pt x="11216640" y="0"/>
                  </a:lnTo>
                  <a:lnTo>
                    <a:pt x="11216640" y="3291840"/>
                  </a:lnTo>
                  <a:lnTo>
                    <a:pt x="0" y="329184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PK"/>
            </a:p>
          </p:txBody>
        </p:sp>
        <p:sp>
          <p:nvSpPr>
            <p:cNvPr id="46" name="Freeform 46"/>
            <p:cNvSpPr/>
            <p:nvPr/>
          </p:nvSpPr>
          <p:spPr>
            <a:xfrm>
              <a:off x="0" y="0"/>
              <a:ext cx="11284458" cy="3359658"/>
            </a:xfrm>
            <a:custGeom>
              <a:avLst/>
              <a:gdLst/>
              <a:ahLst/>
              <a:cxnLst/>
              <a:rect l="l" t="t" r="r" b="b"/>
              <a:pathLst>
                <a:path w="11284458" h="3359658">
                  <a:moveTo>
                    <a:pt x="33909" y="0"/>
                  </a:moveTo>
                  <a:lnTo>
                    <a:pt x="11250549" y="0"/>
                  </a:lnTo>
                  <a:cubicBezTo>
                    <a:pt x="11269218" y="0"/>
                    <a:pt x="11284458" y="15113"/>
                    <a:pt x="11284458" y="33909"/>
                  </a:cubicBezTo>
                  <a:lnTo>
                    <a:pt x="11284458" y="3325749"/>
                  </a:lnTo>
                  <a:cubicBezTo>
                    <a:pt x="11284458" y="3344418"/>
                    <a:pt x="11269345" y="3359658"/>
                    <a:pt x="11250549" y="3359658"/>
                  </a:cubicBezTo>
                  <a:lnTo>
                    <a:pt x="33909" y="3359658"/>
                  </a:lnTo>
                  <a:cubicBezTo>
                    <a:pt x="15240" y="3359658"/>
                    <a:pt x="0" y="3344545"/>
                    <a:pt x="0" y="3325749"/>
                  </a:cubicBezTo>
                  <a:lnTo>
                    <a:pt x="0" y="33909"/>
                  </a:lnTo>
                  <a:cubicBezTo>
                    <a:pt x="0" y="15113"/>
                    <a:pt x="15113" y="0"/>
                    <a:pt x="33909" y="0"/>
                  </a:cubicBezTo>
                  <a:moveTo>
                    <a:pt x="33909" y="67691"/>
                  </a:moveTo>
                  <a:lnTo>
                    <a:pt x="33909" y="33909"/>
                  </a:lnTo>
                  <a:lnTo>
                    <a:pt x="67691" y="33909"/>
                  </a:lnTo>
                  <a:lnTo>
                    <a:pt x="67691" y="3325749"/>
                  </a:lnTo>
                  <a:lnTo>
                    <a:pt x="33909" y="3325749"/>
                  </a:lnTo>
                  <a:lnTo>
                    <a:pt x="33909" y="3291840"/>
                  </a:lnTo>
                  <a:lnTo>
                    <a:pt x="11250549" y="3291840"/>
                  </a:lnTo>
                  <a:lnTo>
                    <a:pt x="11250549" y="3325749"/>
                  </a:lnTo>
                  <a:lnTo>
                    <a:pt x="11216640" y="3325749"/>
                  </a:lnTo>
                  <a:lnTo>
                    <a:pt x="11216640" y="33909"/>
                  </a:lnTo>
                  <a:lnTo>
                    <a:pt x="11250549" y="33909"/>
                  </a:lnTo>
                  <a:lnTo>
                    <a:pt x="11250549" y="67691"/>
                  </a:lnTo>
                  <a:lnTo>
                    <a:pt x="33909" y="67691"/>
                  </a:lnTo>
                  <a:close/>
                </a:path>
              </a:pathLst>
            </a:custGeom>
            <a:solidFill>
              <a:srgbClr val="6A1B9A"/>
            </a:solidFill>
          </p:spPr>
          <p:txBody>
            <a:bodyPr/>
            <a:lstStyle/>
            <a:p>
              <a:endParaRPr lang="en-PK"/>
            </a:p>
          </p:txBody>
        </p:sp>
      </p:grpSp>
      <p:grpSp>
        <p:nvGrpSpPr>
          <p:cNvPr id="47" name="Group 47"/>
          <p:cNvGrpSpPr/>
          <p:nvPr/>
        </p:nvGrpSpPr>
        <p:grpSpPr>
          <a:xfrm>
            <a:off x="9314183" y="4376423"/>
            <a:ext cx="8437883" cy="903227"/>
            <a:chOff x="0" y="0"/>
            <a:chExt cx="11250511" cy="1204303"/>
          </a:xfrm>
        </p:grpSpPr>
        <p:sp>
          <p:nvSpPr>
            <p:cNvPr id="48" name="Freeform 48"/>
            <p:cNvSpPr/>
            <p:nvPr/>
          </p:nvSpPr>
          <p:spPr>
            <a:xfrm>
              <a:off x="16891" y="16891"/>
              <a:ext cx="11216640" cy="1170432"/>
            </a:xfrm>
            <a:custGeom>
              <a:avLst/>
              <a:gdLst/>
              <a:ahLst/>
              <a:cxnLst/>
              <a:rect l="l" t="t" r="r" b="b"/>
              <a:pathLst>
                <a:path w="11216640" h="1170432">
                  <a:moveTo>
                    <a:pt x="0" y="0"/>
                  </a:moveTo>
                  <a:lnTo>
                    <a:pt x="11216640" y="0"/>
                  </a:lnTo>
                  <a:lnTo>
                    <a:pt x="11216640" y="1170432"/>
                  </a:lnTo>
                  <a:lnTo>
                    <a:pt x="0" y="1170432"/>
                  </a:lnTo>
                  <a:close/>
                </a:path>
              </a:pathLst>
            </a:custGeom>
            <a:solidFill>
              <a:srgbClr val="6A1B9A"/>
            </a:solidFill>
          </p:spPr>
          <p:txBody>
            <a:bodyPr/>
            <a:lstStyle/>
            <a:p>
              <a:endParaRPr lang="en-PK"/>
            </a:p>
          </p:txBody>
        </p:sp>
        <p:sp>
          <p:nvSpPr>
            <p:cNvPr id="49" name="Freeform 49"/>
            <p:cNvSpPr/>
            <p:nvPr/>
          </p:nvSpPr>
          <p:spPr>
            <a:xfrm>
              <a:off x="0" y="0"/>
              <a:ext cx="11250422" cy="1204216"/>
            </a:xfrm>
            <a:custGeom>
              <a:avLst/>
              <a:gdLst/>
              <a:ahLst/>
              <a:cxnLst/>
              <a:rect l="l" t="t" r="r" b="b"/>
              <a:pathLst>
                <a:path w="11250422" h="1204216">
                  <a:moveTo>
                    <a:pt x="16891" y="0"/>
                  </a:moveTo>
                  <a:lnTo>
                    <a:pt x="11233531" y="0"/>
                  </a:lnTo>
                  <a:cubicBezTo>
                    <a:pt x="11242929" y="0"/>
                    <a:pt x="11250422" y="7620"/>
                    <a:pt x="11250422" y="16891"/>
                  </a:cubicBezTo>
                  <a:lnTo>
                    <a:pt x="11250422" y="1187323"/>
                  </a:lnTo>
                  <a:cubicBezTo>
                    <a:pt x="11250422" y="1196721"/>
                    <a:pt x="11242802" y="1204214"/>
                    <a:pt x="11233531" y="1204214"/>
                  </a:cubicBezTo>
                  <a:lnTo>
                    <a:pt x="16891" y="1204214"/>
                  </a:lnTo>
                  <a:cubicBezTo>
                    <a:pt x="7620" y="1204341"/>
                    <a:pt x="0" y="1196721"/>
                    <a:pt x="0" y="1187323"/>
                  </a:cubicBezTo>
                  <a:lnTo>
                    <a:pt x="0" y="16891"/>
                  </a:lnTo>
                  <a:cubicBezTo>
                    <a:pt x="0" y="7620"/>
                    <a:pt x="7620" y="0"/>
                    <a:pt x="16891" y="0"/>
                  </a:cubicBezTo>
                  <a:moveTo>
                    <a:pt x="16891" y="33909"/>
                  </a:moveTo>
                  <a:lnTo>
                    <a:pt x="16891" y="16891"/>
                  </a:lnTo>
                  <a:lnTo>
                    <a:pt x="33909" y="16891"/>
                  </a:lnTo>
                  <a:lnTo>
                    <a:pt x="33909" y="1187323"/>
                  </a:lnTo>
                  <a:lnTo>
                    <a:pt x="16891" y="1187323"/>
                  </a:lnTo>
                  <a:lnTo>
                    <a:pt x="16891" y="1170432"/>
                  </a:lnTo>
                  <a:lnTo>
                    <a:pt x="11233531" y="1170432"/>
                  </a:lnTo>
                  <a:lnTo>
                    <a:pt x="11233531" y="1187323"/>
                  </a:lnTo>
                  <a:lnTo>
                    <a:pt x="11216640" y="1187323"/>
                  </a:lnTo>
                  <a:lnTo>
                    <a:pt x="11216640" y="16891"/>
                  </a:lnTo>
                  <a:lnTo>
                    <a:pt x="11233531" y="16891"/>
                  </a:lnTo>
                  <a:lnTo>
                    <a:pt x="11233531" y="33909"/>
                  </a:lnTo>
                  <a:lnTo>
                    <a:pt x="16891" y="33909"/>
                  </a:lnTo>
                  <a:close/>
                </a:path>
              </a:pathLst>
            </a:custGeom>
            <a:solidFill>
              <a:srgbClr val="6A1B9A"/>
            </a:solidFill>
          </p:spPr>
          <p:txBody>
            <a:bodyPr/>
            <a:lstStyle/>
            <a:p>
              <a:endParaRPr lang="en-PK"/>
            </a:p>
          </p:txBody>
        </p:sp>
      </p:grpSp>
      <p:grpSp>
        <p:nvGrpSpPr>
          <p:cNvPr id="50" name="Group 50"/>
          <p:cNvGrpSpPr/>
          <p:nvPr/>
        </p:nvGrpSpPr>
        <p:grpSpPr>
          <a:xfrm>
            <a:off x="9509760" y="4389120"/>
            <a:ext cx="8046720" cy="877824"/>
            <a:chOff x="0" y="0"/>
            <a:chExt cx="10728960" cy="1170432"/>
          </a:xfrm>
        </p:grpSpPr>
        <p:sp>
          <p:nvSpPr>
            <p:cNvPr id="51" name="Freeform 51"/>
            <p:cNvSpPr/>
            <p:nvPr/>
          </p:nvSpPr>
          <p:spPr>
            <a:xfrm>
              <a:off x="0" y="0"/>
              <a:ext cx="10728960" cy="1170432"/>
            </a:xfrm>
            <a:custGeom>
              <a:avLst/>
              <a:gdLst/>
              <a:ahLst/>
              <a:cxnLst/>
              <a:rect l="l" t="t" r="r" b="b"/>
              <a:pathLst>
                <a:path w="10728960" h="1170432">
                  <a:moveTo>
                    <a:pt x="0" y="0"/>
                  </a:moveTo>
                  <a:lnTo>
                    <a:pt x="10728960" y="0"/>
                  </a:lnTo>
                  <a:lnTo>
                    <a:pt x="10728960" y="1170432"/>
                  </a:lnTo>
                  <a:lnTo>
                    <a:pt x="0" y="1170432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128612" b="-128612"/>
              </a:stretch>
            </a:blipFill>
          </p:spPr>
          <p:txBody>
            <a:bodyPr/>
            <a:lstStyle/>
            <a:p>
              <a:endParaRPr lang="en-PK"/>
            </a:p>
          </p:txBody>
        </p:sp>
        <p:sp>
          <p:nvSpPr>
            <p:cNvPr id="52" name="TextBox 52"/>
            <p:cNvSpPr txBox="1"/>
            <p:nvPr/>
          </p:nvSpPr>
          <p:spPr>
            <a:xfrm>
              <a:off x="0" y="-28575"/>
              <a:ext cx="10728960" cy="1199007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4320"/>
                </a:lnSpc>
              </a:pPr>
              <a:r>
                <a:rPr lang="en-US" sz="3600" b="1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INTUSSUSCEPTION</a:t>
              </a:r>
            </a:p>
          </p:txBody>
        </p:sp>
      </p:grpSp>
      <p:grpSp>
        <p:nvGrpSpPr>
          <p:cNvPr id="53" name="Group 53"/>
          <p:cNvGrpSpPr/>
          <p:nvPr/>
        </p:nvGrpSpPr>
        <p:grpSpPr>
          <a:xfrm>
            <a:off x="9546336" y="5340096"/>
            <a:ext cx="8010144" cy="1389888"/>
            <a:chOff x="0" y="0"/>
            <a:chExt cx="10680192" cy="1853184"/>
          </a:xfrm>
        </p:grpSpPr>
        <p:sp>
          <p:nvSpPr>
            <p:cNvPr id="54" name="Freeform 54"/>
            <p:cNvSpPr/>
            <p:nvPr/>
          </p:nvSpPr>
          <p:spPr>
            <a:xfrm>
              <a:off x="0" y="0"/>
              <a:ext cx="10680192" cy="1853184"/>
            </a:xfrm>
            <a:custGeom>
              <a:avLst/>
              <a:gdLst/>
              <a:ahLst/>
              <a:cxnLst/>
              <a:rect l="l" t="t" r="r" b="b"/>
              <a:pathLst>
                <a:path w="10680192" h="1853184">
                  <a:moveTo>
                    <a:pt x="0" y="0"/>
                  </a:moveTo>
                  <a:lnTo>
                    <a:pt x="10680192" y="0"/>
                  </a:lnTo>
                  <a:lnTo>
                    <a:pt x="10680192" y="1853184"/>
                  </a:lnTo>
                  <a:lnTo>
                    <a:pt x="0" y="1853184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62295" b="-62295"/>
              </a:stretch>
            </a:blipFill>
          </p:spPr>
          <p:txBody>
            <a:bodyPr/>
            <a:lstStyle/>
            <a:p>
              <a:endParaRPr lang="en-PK"/>
            </a:p>
          </p:txBody>
        </p:sp>
        <p:sp>
          <p:nvSpPr>
            <p:cNvPr id="55" name="TextBox 55"/>
            <p:cNvSpPr txBox="1"/>
            <p:nvPr/>
          </p:nvSpPr>
          <p:spPr>
            <a:xfrm>
              <a:off x="0" y="-28575"/>
              <a:ext cx="10680192" cy="1881759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4320"/>
                </a:lnSpc>
              </a:pPr>
              <a:r>
                <a:rPr lang="en-US" sz="3600">
                  <a:solidFill>
                    <a:srgbClr val="1A1A2E"/>
                  </a:solidFill>
                  <a:latin typeface="Arial"/>
                  <a:ea typeface="Arial"/>
                  <a:cs typeface="Arial"/>
                  <a:sym typeface="Arial"/>
                </a:rPr>
                <a:t>Proximal into distal; ileocolic 77%</a:t>
              </a:r>
            </a:p>
          </p:txBody>
        </p:sp>
      </p:grpSp>
      <p:grpSp>
        <p:nvGrpSpPr>
          <p:cNvPr id="56" name="Group 56"/>
          <p:cNvGrpSpPr/>
          <p:nvPr/>
        </p:nvGrpSpPr>
        <p:grpSpPr>
          <a:xfrm>
            <a:off x="340357" y="7106917"/>
            <a:ext cx="8463277" cy="2519677"/>
            <a:chOff x="0" y="0"/>
            <a:chExt cx="11284369" cy="3359569"/>
          </a:xfrm>
        </p:grpSpPr>
        <p:sp>
          <p:nvSpPr>
            <p:cNvPr id="57" name="Freeform 57"/>
            <p:cNvSpPr/>
            <p:nvPr/>
          </p:nvSpPr>
          <p:spPr>
            <a:xfrm>
              <a:off x="33909" y="33909"/>
              <a:ext cx="11216640" cy="3291840"/>
            </a:xfrm>
            <a:custGeom>
              <a:avLst/>
              <a:gdLst/>
              <a:ahLst/>
              <a:cxnLst/>
              <a:rect l="l" t="t" r="r" b="b"/>
              <a:pathLst>
                <a:path w="11216640" h="3291840">
                  <a:moveTo>
                    <a:pt x="0" y="0"/>
                  </a:moveTo>
                  <a:lnTo>
                    <a:pt x="11216640" y="0"/>
                  </a:lnTo>
                  <a:lnTo>
                    <a:pt x="11216640" y="3291840"/>
                  </a:lnTo>
                  <a:lnTo>
                    <a:pt x="0" y="329184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PK"/>
            </a:p>
          </p:txBody>
        </p:sp>
        <p:sp>
          <p:nvSpPr>
            <p:cNvPr id="58" name="Freeform 58"/>
            <p:cNvSpPr/>
            <p:nvPr/>
          </p:nvSpPr>
          <p:spPr>
            <a:xfrm>
              <a:off x="0" y="0"/>
              <a:ext cx="11284458" cy="3359658"/>
            </a:xfrm>
            <a:custGeom>
              <a:avLst/>
              <a:gdLst/>
              <a:ahLst/>
              <a:cxnLst/>
              <a:rect l="l" t="t" r="r" b="b"/>
              <a:pathLst>
                <a:path w="11284458" h="3359658">
                  <a:moveTo>
                    <a:pt x="33909" y="0"/>
                  </a:moveTo>
                  <a:lnTo>
                    <a:pt x="11250549" y="0"/>
                  </a:lnTo>
                  <a:cubicBezTo>
                    <a:pt x="11269218" y="0"/>
                    <a:pt x="11284458" y="15113"/>
                    <a:pt x="11284458" y="33909"/>
                  </a:cubicBezTo>
                  <a:lnTo>
                    <a:pt x="11284458" y="3325749"/>
                  </a:lnTo>
                  <a:cubicBezTo>
                    <a:pt x="11284458" y="3344418"/>
                    <a:pt x="11269345" y="3359658"/>
                    <a:pt x="11250549" y="3359658"/>
                  </a:cubicBezTo>
                  <a:lnTo>
                    <a:pt x="33909" y="3359658"/>
                  </a:lnTo>
                  <a:cubicBezTo>
                    <a:pt x="15240" y="3359658"/>
                    <a:pt x="0" y="3344545"/>
                    <a:pt x="0" y="3325749"/>
                  </a:cubicBezTo>
                  <a:lnTo>
                    <a:pt x="0" y="33909"/>
                  </a:lnTo>
                  <a:cubicBezTo>
                    <a:pt x="0" y="15113"/>
                    <a:pt x="15113" y="0"/>
                    <a:pt x="33909" y="0"/>
                  </a:cubicBezTo>
                  <a:moveTo>
                    <a:pt x="33909" y="67691"/>
                  </a:moveTo>
                  <a:lnTo>
                    <a:pt x="33909" y="33909"/>
                  </a:lnTo>
                  <a:lnTo>
                    <a:pt x="67691" y="33909"/>
                  </a:lnTo>
                  <a:lnTo>
                    <a:pt x="67691" y="3325749"/>
                  </a:lnTo>
                  <a:lnTo>
                    <a:pt x="33909" y="3325749"/>
                  </a:lnTo>
                  <a:lnTo>
                    <a:pt x="33909" y="3291840"/>
                  </a:lnTo>
                  <a:lnTo>
                    <a:pt x="11250549" y="3291840"/>
                  </a:lnTo>
                  <a:lnTo>
                    <a:pt x="11250549" y="3325749"/>
                  </a:lnTo>
                  <a:lnTo>
                    <a:pt x="11216640" y="3325749"/>
                  </a:lnTo>
                  <a:lnTo>
                    <a:pt x="11216640" y="33909"/>
                  </a:lnTo>
                  <a:lnTo>
                    <a:pt x="11250549" y="33909"/>
                  </a:lnTo>
                  <a:lnTo>
                    <a:pt x="11250549" y="67691"/>
                  </a:lnTo>
                  <a:lnTo>
                    <a:pt x="33909" y="67691"/>
                  </a:lnTo>
                  <a:close/>
                </a:path>
              </a:pathLst>
            </a:custGeom>
            <a:solidFill>
              <a:srgbClr val="BF360C"/>
            </a:solidFill>
          </p:spPr>
          <p:txBody>
            <a:bodyPr/>
            <a:lstStyle/>
            <a:p>
              <a:endParaRPr lang="en-PK"/>
            </a:p>
          </p:txBody>
        </p:sp>
      </p:grpSp>
      <p:grpSp>
        <p:nvGrpSpPr>
          <p:cNvPr id="59" name="Group 59"/>
          <p:cNvGrpSpPr/>
          <p:nvPr/>
        </p:nvGrpSpPr>
        <p:grpSpPr>
          <a:xfrm>
            <a:off x="353063" y="7119623"/>
            <a:ext cx="8437883" cy="903227"/>
            <a:chOff x="0" y="0"/>
            <a:chExt cx="11250511" cy="1204303"/>
          </a:xfrm>
        </p:grpSpPr>
        <p:sp>
          <p:nvSpPr>
            <p:cNvPr id="60" name="Freeform 60"/>
            <p:cNvSpPr/>
            <p:nvPr/>
          </p:nvSpPr>
          <p:spPr>
            <a:xfrm>
              <a:off x="16891" y="16891"/>
              <a:ext cx="11216640" cy="1170432"/>
            </a:xfrm>
            <a:custGeom>
              <a:avLst/>
              <a:gdLst/>
              <a:ahLst/>
              <a:cxnLst/>
              <a:rect l="l" t="t" r="r" b="b"/>
              <a:pathLst>
                <a:path w="11216640" h="1170432">
                  <a:moveTo>
                    <a:pt x="0" y="0"/>
                  </a:moveTo>
                  <a:lnTo>
                    <a:pt x="11216640" y="0"/>
                  </a:lnTo>
                  <a:lnTo>
                    <a:pt x="11216640" y="1170432"/>
                  </a:lnTo>
                  <a:lnTo>
                    <a:pt x="0" y="1170432"/>
                  </a:lnTo>
                  <a:close/>
                </a:path>
              </a:pathLst>
            </a:custGeom>
            <a:solidFill>
              <a:srgbClr val="BF360C"/>
            </a:solidFill>
          </p:spPr>
          <p:txBody>
            <a:bodyPr/>
            <a:lstStyle/>
            <a:p>
              <a:endParaRPr lang="en-PK"/>
            </a:p>
          </p:txBody>
        </p:sp>
        <p:sp>
          <p:nvSpPr>
            <p:cNvPr id="61" name="Freeform 61"/>
            <p:cNvSpPr/>
            <p:nvPr/>
          </p:nvSpPr>
          <p:spPr>
            <a:xfrm>
              <a:off x="0" y="0"/>
              <a:ext cx="11250422" cy="1204216"/>
            </a:xfrm>
            <a:custGeom>
              <a:avLst/>
              <a:gdLst/>
              <a:ahLst/>
              <a:cxnLst/>
              <a:rect l="l" t="t" r="r" b="b"/>
              <a:pathLst>
                <a:path w="11250422" h="1204216">
                  <a:moveTo>
                    <a:pt x="16891" y="0"/>
                  </a:moveTo>
                  <a:lnTo>
                    <a:pt x="11233531" y="0"/>
                  </a:lnTo>
                  <a:cubicBezTo>
                    <a:pt x="11242929" y="0"/>
                    <a:pt x="11250422" y="7620"/>
                    <a:pt x="11250422" y="16891"/>
                  </a:cubicBezTo>
                  <a:lnTo>
                    <a:pt x="11250422" y="1187323"/>
                  </a:lnTo>
                  <a:cubicBezTo>
                    <a:pt x="11250422" y="1196721"/>
                    <a:pt x="11242802" y="1204214"/>
                    <a:pt x="11233531" y="1204214"/>
                  </a:cubicBezTo>
                  <a:lnTo>
                    <a:pt x="16891" y="1204214"/>
                  </a:lnTo>
                  <a:cubicBezTo>
                    <a:pt x="7620" y="1204341"/>
                    <a:pt x="0" y="1196721"/>
                    <a:pt x="0" y="1187323"/>
                  </a:cubicBezTo>
                  <a:lnTo>
                    <a:pt x="0" y="16891"/>
                  </a:lnTo>
                  <a:cubicBezTo>
                    <a:pt x="0" y="7620"/>
                    <a:pt x="7620" y="0"/>
                    <a:pt x="16891" y="0"/>
                  </a:cubicBezTo>
                  <a:moveTo>
                    <a:pt x="16891" y="33909"/>
                  </a:moveTo>
                  <a:lnTo>
                    <a:pt x="16891" y="16891"/>
                  </a:lnTo>
                  <a:lnTo>
                    <a:pt x="33909" y="16891"/>
                  </a:lnTo>
                  <a:lnTo>
                    <a:pt x="33909" y="1187323"/>
                  </a:lnTo>
                  <a:lnTo>
                    <a:pt x="16891" y="1187323"/>
                  </a:lnTo>
                  <a:lnTo>
                    <a:pt x="16891" y="1170432"/>
                  </a:lnTo>
                  <a:lnTo>
                    <a:pt x="11233531" y="1170432"/>
                  </a:lnTo>
                  <a:lnTo>
                    <a:pt x="11233531" y="1187323"/>
                  </a:lnTo>
                  <a:lnTo>
                    <a:pt x="11216640" y="1187323"/>
                  </a:lnTo>
                  <a:lnTo>
                    <a:pt x="11216640" y="16891"/>
                  </a:lnTo>
                  <a:lnTo>
                    <a:pt x="11233531" y="16891"/>
                  </a:lnTo>
                  <a:lnTo>
                    <a:pt x="11233531" y="33909"/>
                  </a:lnTo>
                  <a:lnTo>
                    <a:pt x="16891" y="33909"/>
                  </a:lnTo>
                  <a:close/>
                </a:path>
              </a:pathLst>
            </a:custGeom>
            <a:solidFill>
              <a:srgbClr val="BF360C"/>
            </a:solidFill>
          </p:spPr>
          <p:txBody>
            <a:bodyPr/>
            <a:lstStyle/>
            <a:p>
              <a:endParaRPr lang="en-PK"/>
            </a:p>
          </p:txBody>
        </p:sp>
      </p:grpSp>
      <p:grpSp>
        <p:nvGrpSpPr>
          <p:cNvPr id="62" name="Group 62"/>
          <p:cNvGrpSpPr/>
          <p:nvPr/>
        </p:nvGrpSpPr>
        <p:grpSpPr>
          <a:xfrm>
            <a:off x="548640" y="7132320"/>
            <a:ext cx="8046720" cy="877824"/>
            <a:chOff x="0" y="0"/>
            <a:chExt cx="10728960" cy="1170432"/>
          </a:xfrm>
        </p:grpSpPr>
        <p:sp>
          <p:nvSpPr>
            <p:cNvPr id="63" name="Freeform 63"/>
            <p:cNvSpPr/>
            <p:nvPr/>
          </p:nvSpPr>
          <p:spPr>
            <a:xfrm>
              <a:off x="0" y="0"/>
              <a:ext cx="10728960" cy="1170432"/>
            </a:xfrm>
            <a:custGeom>
              <a:avLst/>
              <a:gdLst/>
              <a:ahLst/>
              <a:cxnLst/>
              <a:rect l="l" t="t" r="r" b="b"/>
              <a:pathLst>
                <a:path w="10728960" h="1170432">
                  <a:moveTo>
                    <a:pt x="0" y="0"/>
                  </a:moveTo>
                  <a:lnTo>
                    <a:pt x="10728960" y="0"/>
                  </a:lnTo>
                  <a:lnTo>
                    <a:pt x="10728960" y="1170432"/>
                  </a:lnTo>
                  <a:lnTo>
                    <a:pt x="0" y="1170432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128612" b="-128612"/>
              </a:stretch>
            </a:blipFill>
          </p:spPr>
          <p:txBody>
            <a:bodyPr/>
            <a:lstStyle/>
            <a:p>
              <a:endParaRPr lang="en-PK"/>
            </a:p>
          </p:txBody>
        </p:sp>
        <p:sp>
          <p:nvSpPr>
            <p:cNvPr id="64" name="TextBox 64"/>
            <p:cNvSpPr txBox="1"/>
            <p:nvPr/>
          </p:nvSpPr>
          <p:spPr>
            <a:xfrm>
              <a:off x="0" y="-28575"/>
              <a:ext cx="10728960" cy="1199007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4320"/>
                </a:lnSpc>
              </a:pPr>
              <a:r>
                <a:rPr lang="en-US" sz="3600" b="1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GALLSTONE ILEUS</a:t>
              </a:r>
            </a:p>
          </p:txBody>
        </p:sp>
      </p:grpSp>
      <p:grpSp>
        <p:nvGrpSpPr>
          <p:cNvPr id="65" name="Group 65"/>
          <p:cNvGrpSpPr/>
          <p:nvPr/>
        </p:nvGrpSpPr>
        <p:grpSpPr>
          <a:xfrm>
            <a:off x="585216" y="8083296"/>
            <a:ext cx="8010144" cy="1389888"/>
            <a:chOff x="0" y="0"/>
            <a:chExt cx="10680192" cy="1853184"/>
          </a:xfrm>
        </p:grpSpPr>
        <p:sp>
          <p:nvSpPr>
            <p:cNvPr id="66" name="Freeform 66"/>
            <p:cNvSpPr/>
            <p:nvPr/>
          </p:nvSpPr>
          <p:spPr>
            <a:xfrm>
              <a:off x="0" y="0"/>
              <a:ext cx="10680192" cy="1853184"/>
            </a:xfrm>
            <a:custGeom>
              <a:avLst/>
              <a:gdLst/>
              <a:ahLst/>
              <a:cxnLst/>
              <a:rect l="l" t="t" r="r" b="b"/>
              <a:pathLst>
                <a:path w="10680192" h="1853184">
                  <a:moveTo>
                    <a:pt x="0" y="0"/>
                  </a:moveTo>
                  <a:lnTo>
                    <a:pt x="10680192" y="0"/>
                  </a:lnTo>
                  <a:lnTo>
                    <a:pt x="10680192" y="1853184"/>
                  </a:lnTo>
                  <a:lnTo>
                    <a:pt x="0" y="1853184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62295" b="-62295"/>
              </a:stretch>
            </a:blipFill>
          </p:spPr>
          <p:txBody>
            <a:bodyPr/>
            <a:lstStyle/>
            <a:p>
              <a:endParaRPr lang="en-PK"/>
            </a:p>
          </p:txBody>
        </p:sp>
        <p:sp>
          <p:nvSpPr>
            <p:cNvPr id="67" name="TextBox 67"/>
            <p:cNvSpPr txBox="1"/>
            <p:nvPr/>
          </p:nvSpPr>
          <p:spPr>
            <a:xfrm>
              <a:off x="0" y="-28575"/>
              <a:ext cx="10680192" cy="1881759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4320"/>
                </a:lnSpc>
              </a:pPr>
              <a:r>
                <a:rPr lang="en-US" sz="3600">
                  <a:solidFill>
                    <a:srgbClr val="1A1A2E"/>
                  </a:solidFill>
                  <a:latin typeface="Arial"/>
                  <a:ea typeface="Arial"/>
                  <a:cs typeface="Arial"/>
                  <a:sym typeface="Arial"/>
                </a:rPr>
                <a:t>Elderly; Rigler's triad; 60 cm from ICV</a:t>
              </a:r>
            </a:p>
          </p:txBody>
        </p:sp>
      </p:grpSp>
      <p:grpSp>
        <p:nvGrpSpPr>
          <p:cNvPr id="68" name="Group 68"/>
          <p:cNvGrpSpPr/>
          <p:nvPr/>
        </p:nvGrpSpPr>
        <p:grpSpPr>
          <a:xfrm>
            <a:off x="9301477" y="7106917"/>
            <a:ext cx="8463277" cy="2519677"/>
            <a:chOff x="0" y="0"/>
            <a:chExt cx="11284369" cy="3359569"/>
          </a:xfrm>
        </p:grpSpPr>
        <p:sp>
          <p:nvSpPr>
            <p:cNvPr id="69" name="Freeform 69"/>
            <p:cNvSpPr/>
            <p:nvPr/>
          </p:nvSpPr>
          <p:spPr>
            <a:xfrm>
              <a:off x="33909" y="33909"/>
              <a:ext cx="11216640" cy="3291840"/>
            </a:xfrm>
            <a:custGeom>
              <a:avLst/>
              <a:gdLst/>
              <a:ahLst/>
              <a:cxnLst/>
              <a:rect l="l" t="t" r="r" b="b"/>
              <a:pathLst>
                <a:path w="11216640" h="3291840">
                  <a:moveTo>
                    <a:pt x="0" y="0"/>
                  </a:moveTo>
                  <a:lnTo>
                    <a:pt x="11216640" y="0"/>
                  </a:lnTo>
                  <a:lnTo>
                    <a:pt x="11216640" y="3291840"/>
                  </a:lnTo>
                  <a:lnTo>
                    <a:pt x="0" y="329184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PK"/>
            </a:p>
          </p:txBody>
        </p:sp>
        <p:sp>
          <p:nvSpPr>
            <p:cNvPr id="70" name="Freeform 70"/>
            <p:cNvSpPr/>
            <p:nvPr/>
          </p:nvSpPr>
          <p:spPr>
            <a:xfrm>
              <a:off x="0" y="0"/>
              <a:ext cx="11284458" cy="3359658"/>
            </a:xfrm>
            <a:custGeom>
              <a:avLst/>
              <a:gdLst/>
              <a:ahLst/>
              <a:cxnLst/>
              <a:rect l="l" t="t" r="r" b="b"/>
              <a:pathLst>
                <a:path w="11284458" h="3359658">
                  <a:moveTo>
                    <a:pt x="33909" y="0"/>
                  </a:moveTo>
                  <a:lnTo>
                    <a:pt x="11250549" y="0"/>
                  </a:lnTo>
                  <a:cubicBezTo>
                    <a:pt x="11269218" y="0"/>
                    <a:pt x="11284458" y="15113"/>
                    <a:pt x="11284458" y="33909"/>
                  </a:cubicBezTo>
                  <a:lnTo>
                    <a:pt x="11284458" y="3325749"/>
                  </a:lnTo>
                  <a:cubicBezTo>
                    <a:pt x="11284458" y="3344418"/>
                    <a:pt x="11269345" y="3359658"/>
                    <a:pt x="11250549" y="3359658"/>
                  </a:cubicBezTo>
                  <a:lnTo>
                    <a:pt x="33909" y="3359658"/>
                  </a:lnTo>
                  <a:cubicBezTo>
                    <a:pt x="15240" y="3359658"/>
                    <a:pt x="0" y="3344545"/>
                    <a:pt x="0" y="3325749"/>
                  </a:cubicBezTo>
                  <a:lnTo>
                    <a:pt x="0" y="33909"/>
                  </a:lnTo>
                  <a:cubicBezTo>
                    <a:pt x="0" y="15113"/>
                    <a:pt x="15113" y="0"/>
                    <a:pt x="33909" y="0"/>
                  </a:cubicBezTo>
                  <a:moveTo>
                    <a:pt x="33909" y="67691"/>
                  </a:moveTo>
                  <a:lnTo>
                    <a:pt x="33909" y="33909"/>
                  </a:lnTo>
                  <a:lnTo>
                    <a:pt x="67691" y="33909"/>
                  </a:lnTo>
                  <a:lnTo>
                    <a:pt x="67691" y="3325749"/>
                  </a:lnTo>
                  <a:lnTo>
                    <a:pt x="33909" y="3325749"/>
                  </a:lnTo>
                  <a:lnTo>
                    <a:pt x="33909" y="3291840"/>
                  </a:lnTo>
                  <a:lnTo>
                    <a:pt x="11250549" y="3291840"/>
                  </a:lnTo>
                  <a:lnTo>
                    <a:pt x="11250549" y="3325749"/>
                  </a:lnTo>
                  <a:lnTo>
                    <a:pt x="11216640" y="3325749"/>
                  </a:lnTo>
                  <a:lnTo>
                    <a:pt x="11216640" y="33909"/>
                  </a:lnTo>
                  <a:lnTo>
                    <a:pt x="11250549" y="33909"/>
                  </a:lnTo>
                  <a:lnTo>
                    <a:pt x="11250549" y="67691"/>
                  </a:lnTo>
                  <a:lnTo>
                    <a:pt x="33909" y="67691"/>
                  </a:lnTo>
                  <a:close/>
                </a:path>
              </a:pathLst>
            </a:custGeom>
            <a:solidFill>
              <a:srgbClr val="4A148C"/>
            </a:solidFill>
          </p:spPr>
          <p:txBody>
            <a:bodyPr/>
            <a:lstStyle/>
            <a:p>
              <a:endParaRPr lang="en-PK"/>
            </a:p>
          </p:txBody>
        </p:sp>
      </p:grpSp>
      <p:grpSp>
        <p:nvGrpSpPr>
          <p:cNvPr id="71" name="Group 71"/>
          <p:cNvGrpSpPr/>
          <p:nvPr/>
        </p:nvGrpSpPr>
        <p:grpSpPr>
          <a:xfrm>
            <a:off x="9314183" y="7119623"/>
            <a:ext cx="8437883" cy="903227"/>
            <a:chOff x="0" y="0"/>
            <a:chExt cx="11250511" cy="1204303"/>
          </a:xfrm>
        </p:grpSpPr>
        <p:sp>
          <p:nvSpPr>
            <p:cNvPr id="72" name="Freeform 72"/>
            <p:cNvSpPr/>
            <p:nvPr/>
          </p:nvSpPr>
          <p:spPr>
            <a:xfrm>
              <a:off x="16891" y="16891"/>
              <a:ext cx="11216640" cy="1170432"/>
            </a:xfrm>
            <a:custGeom>
              <a:avLst/>
              <a:gdLst/>
              <a:ahLst/>
              <a:cxnLst/>
              <a:rect l="l" t="t" r="r" b="b"/>
              <a:pathLst>
                <a:path w="11216640" h="1170432">
                  <a:moveTo>
                    <a:pt x="0" y="0"/>
                  </a:moveTo>
                  <a:lnTo>
                    <a:pt x="11216640" y="0"/>
                  </a:lnTo>
                  <a:lnTo>
                    <a:pt x="11216640" y="1170432"/>
                  </a:lnTo>
                  <a:lnTo>
                    <a:pt x="0" y="1170432"/>
                  </a:lnTo>
                  <a:close/>
                </a:path>
              </a:pathLst>
            </a:custGeom>
            <a:solidFill>
              <a:srgbClr val="4A148C"/>
            </a:solidFill>
          </p:spPr>
          <p:txBody>
            <a:bodyPr/>
            <a:lstStyle/>
            <a:p>
              <a:endParaRPr lang="en-PK"/>
            </a:p>
          </p:txBody>
        </p:sp>
        <p:sp>
          <p:nvSpPr>
            <p:cNvPr id="73" name="Freeform 73"/>
            <p:cNvSpPr/>
            <p:nvPr/>
          </p:nvSpPr>
          <p:spPr>
            <a:xfrm>
              <a:off x="0" y="0"/>
              <a:ext cx="11250422" cy="1204216"/>
            </a:xfrm>
            <a:custGeom>
              <a:avLst/>
              <a:gdLst/>
              <a:ahLst/>
              <a:cxnLst/>
              <a:rect l="l" t="t" r="r" b="b"/>
              <a:pathLst>
                <a:path w="11250422" h="1204216">
                  <a:moveTo>
                    <a:pt x="16891" y="0"/>
                  </a:moveTo>
                  <a:lnTo>
                    <a:pt x="11233531" y="0"/>
                  </a:lnTo>
                  <a:cubicBezTo>
                    <a:pt x="11242929" y="0"/>
                    <a:pt x="11250422" y="7620"/>
                    <a:pt x="11250422" y="16891"/>
                  </a:cubicBezTo>
                  <a:lnTo>
                    <a:pt x="11250422" y="1187323"/>
                  </a:lnTo>
                  <a:cubicBezTo>
                    <a:pt x="11250422" y="1196721"/>
                    <a:pt x="11242802" y="1204214"/>
                    <a:pt x="11233531" y="1204214"/>
                  </a:cubicBezTo>
                  <a:lnTo>
                    <a:pt x="16891" y="1204214"/>
                  </a:lnTo>
                  <a:cubicBezTo>
                    <a:pt x="7620" y="1204341"/>
                    <a:pt x="0" y="1196721"/>
                    <a:pt x="0" y="1187323"/>
                  </a:cubicBezTo>
                  <a:lnTo>
                    <a:pt x="0" y="16891"/>
                  </a:lnTo>
                  <a:cubicBezTo>
                    <a:pt x="0" y="7620"/>
                    <a:pt x="7620" y="0"/>
                    <a:pt x="16891" y="0"/>
                  </a:cubicBezTo>
                  <a:moveTo>
                    <a:pt x="16891" y="33909"/>
                  </a:moveTo>
                  <a:lnTo>
                    <a:pt x="16891" y="16891"/>
                  </a:lnTo>
                  <a:lnTo>
                    <a:pt x="33909" y="16891"/>
                  </a:lnTo>
                  <a:lnTo>
                    <a:pt x="33909" y="1187323"/>
                  </a:lnTo>
                  <a:lnTo>
                    <a:pt x="16891" y="1187323"/>
                  </a:lnTo>
                  <a:lnTo>
                    <a:pt x="16891" y="1170432"/>
                  </a:lnTo>
                  <a:lnTo>
                    <a:pt x="11233531" y="1170432"/>
                  </a:lnTo>
                  <a:lnTo>
                    <a:pt x="11233531" y="1187323"/>
                  </a:lnTo>
                  <a:lnTo>
                    <a:pt x="11216640" y="1187323"/>
                  </a:lnTo>
                  <a:lnTo>
                    <a:pt x="11216640" y="16891"/>
                  </a:lnTo>
                  <a:lnTo>
                    <a:pt x="11233531" y="16891"/>
                  </a:lnTo>
                  <a:lnTo>
                    <a:pt x="11233531" y="33909"/>
                  </a:lnTo>
                  <a:lnTo>
                    <a:pt x="16891" y="33909"/>
                  </a:lnTo>
                  <a:close/>
                </a:path>
              </a:pathLst>
            </a:custGeom>
            <a:solidFill>
              <a:srgbClr val="4A148C"/>
            </a:solidFill>
          </p:spPr>
          <p:txBody>
            <a:bodyPr/>
            <a:lstStyle/>
            <a:p>
              <a:endParaRPr lang="en-PK"/>
            </a:p>
          </p:txBody>
        </p:sp>
      </p:grpSp>
      <p:grpSp>
        <p:nvGrpSpPr>
          <p:cNvPr id="74" name="Group 74"/>
          <p:cNvGrpSpPr/>
          <p:nvPr/>
        </p:nvGrpSpPr>
        <p:grpSpPr>
          <a:xfrm>
            <a:off x="9509760" y="7132320"/>
            <a:ext cx="8046720" cy="877824"/>
            <a:chOff x="0" y="0"/>
            <a:chExt cx="10728960" cy="1170432"/>
          </a:xfrm>
        </p:grpSpPr>
        <p:sp>
          <p:nvSpPr>
            <p:cNvPr id="75" name="Freeform 75"/>
            <p:cNvSpPr/>
            <p:nvPr/>
          </p:nvSpPr>
          <p:spPr>
            <a:xfrm>
              <a:off x="0" y="0"/>
              <a:ext cx="10728960" cy="1170432"/>
            </a:xfrm>
            <a:custGeom>
              <a:avLst/>
              <a:gdLst/>
              <a:ahLst/>
              <a:cxnLst/>
              <a:rect l="l" t="t" r="r" b="b"/>
              <a:pathLst>
                <a:path w="10728960" h="1170432">
                  <a:moveTo>
                    <a:pt x="0" y="0"/>
                  </a:moveTo>
                  <a:lnTo>
                    <a:pt x="10728960" y="0"/>
                  </a:lnTo>
                  <a:lnTo>
                    <a:pt x="10728960" y="1170432"/>
                  </a:lnTo>
                  <a:lnTo>
                    <a:pt x="0" y="1170432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128612" b="-128612"/>
              </a:stretch>
            </a:blipFill>
          </p:spPr>
          <p:txBody>
            <a:bodyPr/>
            <a:lstStyle/>
            <a:p>
              <a:endParaRPr lang="en-PK"/>
            </a:p>
          </p:txBody>
        </p:sp>
        <p:sp>
          <p:nvSpPr>
            <p:cNvPr id="76" name="TextBox 76"/>
            <p:cNvSpPr txBox="1"/>
            <p:nvPr/>
          </p:nvSpPr>
          <p:spPr>
            <a:xfrm>
              <a:off x="0" y="-28575"/>
              <a:ext cx="10728960" cy="1199007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4320"/>
                </a:lnSpc>
              </a:pPr>
              <a:r>
                <a:rPr lang="en-US" sz="3600" b="1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CLOSED LOOP</a:t>
              </a:r>
            </a:p>
          </p:txBody>
        </p:sp>
      </p:grpSp>
      <p:grpSp>
        <p:nvGrpSpPr>
          <p:cNvPr id="77" name="Group 77"/>
          <p:cNvGrpSpPr/>
          <p:nvPr/>
        </p:nvGrpSpPr>
        <p:grpSpPr>
          <a:xfrm>
            <a:off x="9546336" y="8083296"/>
            <a:ext cx="8010144" cy="1389888"/>
            <a:chOff x="0" y="0"/>
            <a:chExt cx="10680192" cy="1853184"/>
          </a:xfrm>
        </p:grpSpPr>
        <p:sp>
          <p:nvSpPr>
            <p:cNvPr id="78" name="Freeform 78"/>
            <p:cNvSpPr/>
            <p:nvPr/>
          </p:nvSpPr>
          <p:spPr>
            <a:xfrm>
              <a:off x="0" y="0"/>
              <a:ext cx="10680192" cy="1853184"/>
            </a:xfrm>
            <a:custGeom>
              <a:avLst/>
              <a:gdLst/>
              <a:ahLst/>
              <a:cxnLst/>
              <a:rect l="l" t="t" r="r" b="b"/>
              <a:pathLst>
                <a:path w="10680192" h="1853184">
                  <a:moveTo>
                    <a:pt x="0" y="0"/>
                  </a:moveTo>
                  <a:lnTo>
                    <a:pt x="10680192" y="0"/>
                  </a:lnTo>
                  <a:lnTo>
                    <a:pt x="10680192" y="1853184"/>
                  </a:lnTo>
                  <a:lnTo>
                    <a:pt x="0" y="1853184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62295" b="-62295"/>
              </a:stretch>
            </a:blipFill>
          </p:spPr>
          <p:txBody>
            <a:bodyPr/>
            <a:lstStyle/>
            <a:p>
              <a:endParaRPr lang="en-PK"/>
            </a:p>
          </p:txBody>
        </p:sp>
        <p:sp>
          <p:nvSpPr>
            <p:cNvPr id="79" name="TextBox 79"/>
            <p:cNvSpPr txBox="1"/>
            <p:nvPr/>
          </p:nvSpPr>
          <p:spPr>
            <a:xfrm>
              <a:off x="0" y="-28575"/>
              <a:ext cx="10680192" cy="1881759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4320"/>
                </a:lnSpc>
              </a:pPr>
              <a:r>
                <a:rPr lang="en-US" sz="3600">
                  <a:solidFill>
                    <a:srgbClr val="1A1A2E"/>
                  </a:solidFill>
                  <a:latin typeface="Arial"/>
                  <a:ea typeface="Arial"/>
                  <a:cs typeface="Arial"/>
                  <a:sym typeface="Arial"/>
                </a:rPr>
                <a:t>Both ends blocked; caecum perforates</a:t>
              </a:r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EF4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2697" y="-12697"/>
            <a:ext cx="18313403" cy="1525019"/>
            <a:chOff x="0" y="0"/>
            <a:chExt cx="24417871" cy="2033359"/>
          </a:xfrm>
        </p:grpSpPr>
        <p:sp>
          <p:nvSpPr>
            <p:cNvPr id="3" name="Freeform 3"/>
            <p:cNvSpPr/>
            <p:nvPr/>
          </p:nvSpPr>
          <p:spPr>
            <a:xfrm>
              <a:off x="16891" y="16891"/>
              <a:ext cx="24383999" cy="1999488"/>
            </a:xfrm>
            <a:custGeom>
              <a:avLst/>
              <a:gdLst/>
              <a:ahLst/>
              <a:cxnLst/>
              <a:rect l="l" t="t" r="r" b="b"/>
              <a:pathLst>
                <a:path w="24383999" h="1999488">
                  <a:moveTo>
                    <a:pt x="0" y="0"/>
                  </a:moveTo>
                  <a:lnTo>
                    <a:pt x="24383999" y="0"/>
                  </a:lnTo>
                  <a:lnTo>
                    <a:pt x="24383999" y="1999488"/>
                  </a:lnTo>
                  <a:lnTo>
                    <a:pt x="0" y="1999488"/>
                  </a:lnTo>
                  <a:close/>
                </a:path>
              </a:pathLst>
            </a:custGeom>
            <a:solidFill>
              <a:srgbClr val="6A1B9A"/>
            </a:solidFill>
          </p:spPr>
          <p:txBody>
            <a:bodyPr/>
            <a:lstStyle/>
            <a:p>
              <a:endParaRPr lang="en-PK"/>
            </a:p>
          </p:txBody>
        </p:sp>
        <p:sp>
          <p:nvSpPr>
            <p:cNvPr id="4" name="Freeform 4"/>
            <p:cNvSpPr/>
            <p:nvPr/>
          </p:nvSpPr>
          <p:spPr>
            <a:xfrm>
              <a:off x="0" y="0"/>
              <a:ext cx="24417782" cy="2033270"/>
            </a:xfrm>
            <a:custGeom>
              <a:avLst/>
              <a:gdLst/>
              <a:ahLst/>
              <a:cxnLst/>
              <a:rect l="l" t="t" r="r" b="b"/>
              <a:pathLst>
                <a:path w="24417782" h="2033270">
                  <a:moveTo>
                    <a:pt x="16891" y="0"/>
                  </a:moveTo>
                  <a:lnTo>
                    <a:pt x="24400890" y="0"/>
                  </a:lnTo>
                  <a:cubicBezTo>
                    <a:pt x="24410290" y="0"/>
                    <a:pt x="24417782" y="7620"/>
                    <a:pt x="24417782" y="16891"/>
                  </a:cubicBezTo>
                  <a:lnTo>
                    <a:pt x="24417782" y="2016379"/>
                  </a:lnTo>
                  <a:cubicBezTo>
                    <a:pt x="24417782" y="2025777"/>
                    <a:pt x="24410163" y="2033270"/>
                    <a:pt x="24400890" y="2033270"/>
                  </a:cubicBezTo>
                  <a:lnTo>
                    <a:pt x="16891" y="2033270"/>
                  </a:lnTo>
                  <a:cubicBezTo>
                    <a:pt x="7493" y="2033270"/>
                    <a:pt x="0" y="2025650"/>
                    <a:pt x="0" y="2016379"/>
                  </a:cubicBezTo>
                  <a:lnTo>
                    <a:pt x="0" y="16891"/>
                  </a:lnTo>
                  <a:cubicBezTo>
                    <a:pt x="0" y="7620"/>
                    <a:pt x="7620" y="0"/>
                    <a:pt x="16891" y="0"/>
                  </a:cubicBezTo>
                  <a:moveTo>
                    <a:pt x="16891" y="33909"/>
                  </a:moveTo>
                  <a:lnTo>
                    <a:pt x="16891" y="16891"/>
                  </a:lnTo>
                  <a:lnTo>
                    <a:pt x="33909" y="16891"/>
                  </a:lnTo>
                  <a:lnTo>
                    <a:pt x="33909" y="2016379"/>
                  </a:lnTo>
                  <a:lnTo>
                    <a:pt x="16891" y="2016379"/>
                  </a:lnTo>
                  <a:lnTo>
                    <a:pt x="16891" y="1999488"/>
                  </a:lnTo>
                  <a:lnTo>
                    <a:pt x="24400890" y="1999488"/>
                  </a:lnTo>
                  <a:lnTo>
                    <a:pt x="24400890" y="2016379"/>
                  </a:lnTo>
                  <a:lnTo>
                    <a:pt x="24384000" y="2016379"/>
                  </a:lnTo>
                  <a:lnTo>
                    <a:pt x="24384000" y="16891"/>
                  </a:lnTo>
                  <a:lnTo>
                    <a:pt x="24400890" y="16891"/>
                  </a:lnTo>
                  <a:lnTo>
                    <a:pt x="24400890" y="33909"/>
                  </a:lnTo>
                  <a:lnTo>
                    <a:pt x="16891" y="33909"/>
                  </a:lnTo>
                  <a:close/>
                </a:path>
              </a:pathLst>
            </a:custGeom>
            <a:solidFill>
              <a:srgbClr val="6A1B9A"/>
            </a:solidFill>
          </p:spPr>
          <p:txBody>
            <a:bodyPr/>
            <a:lstStyle/>
            <a:p>
              <a:endParaRPr lang="en-PK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512064" y="0"/>
            <a:ext cx="17263872" cy="1499616"/>
            <a:chOff x="0" y="0"/>
            <a:chExt cx="23018496" cy="1999488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3018496" cy="1999488"/>
            </a:xfrm>
            <a:custGeom>
              <a:avLst/>
              <a:gdLst/>
              <a:ahLst/>
              <a:cxnLst/>
              <a:rect l="l" t="t" r="r" b="b"/>
              <a:pathLst>
                <a:path w="23018496" h="1999488">
                  <a:moveTo>
                    <a:pt x="0" y="0"/>
                  </a:moveTo>
                  <a:lnTo>
                    <a:pt x="23018496" y="0"/>
                  </a:lnTo>
                  <a:lnTo>
                    <a:pt x="23018496" y="1999488"/>
                  </a:lnTo>
                  <a:lnTo>
                    <a:pt x="0" y="1999488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174315" b="-174315"/>
              </a:stretch>
            </a:blipFill>
          </p:spPr>
          <p:txBody>
            <a:bodyPr/>
            <a:lstStyle/>
            <a:p>
              <a:endParaRPr lang="en-PK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19050"/>
              <a:ext cx="23018496" cy="2018538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5280"/>
                </a:lnSpc>
              </a:pPr>
              <a:r>
                <a:rPr lang="en-US" sz="4400" b="1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INTUSSUSCEPTION</a:t>
              </a: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457200" y="1645920"/>
            <a:ext cx="8686805" cy="5852160"/>
            <a:chOff x="0" y="0"/>
            <a:chExt cx="11582406" cy="780288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1582407" cy="7802880"/>
            </a:xfrm>
            <a:custGeom>
              <a:avLst/>
              <a:gdLst/>
              <a:ahLst/>
              <a:cxnLst/>
              <a:rect l="l" t="t" r="r" b="b"/>
              <a:pathLst>
                <a:path w="11582407" h="7802880">
                  <a:moveTo>
                    <a:pt x="0" y="0"/>
                  </a:moveTo>
                  <a:lnTo>
                    <a:pt x="11582407" y="0"/>
                  </a:lnTo>
                  <a:lnTo>
                    <a:pt x="11582407" y="7802880"/>
                  </a:lnTo>
                  <a:lnTo>
                    <a:pt x="0" y="780288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26962" r="-45909"/>
              </a:stretch>
            </a:blipFill>
          </p:spPr>
          <p:txBody>
            <a:bodyPr/>
            <a:lstStyle/>
            <a:p>
              <a:endParaRPr lang="en-PK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38100"/>
              <a:ext cx="11582406" cy="7840980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marL="1351280" lvl="1" indent="-675640" algn="l">
                <a:lnSpc>
                  <a:spcPts val="6719"/>
                </a:lnSpc>
                <a:buFont typeface="Arial"/>
                <a:buChar char="•"/>
              </a:pPr>
              <a:r>
                <a:rPr lang="en-US" sz="5599">
                  <a:solidFill>
                    <a:srgbClr val="1A1A2E"/>
                  </a:solidFill>
                  <a:latin typeface="Arial"/>
                  <a:ea typeface="Arial"/>
                  <a:cs typeface="Arial"/>
                  <a:sym typeface="Arial"/>
                </a:rPr>
                <a:t>Proximal invaginates into distal segment</a:t>
              </a:r>
            </a:p>
            <a:p>
              <a:pPr marL="1351280" lvl="1" indent="-675640" algn="l">
                <a:lnSpc>
                  <a:spcPts val="6719"/>
                </a:lnSpc>
                <a:buFont typeface="Arial"/>
                <a:buChar char="•"/>
              </a:pPr>
              <a:r>
                <a:rPr lang="en-US" sz="5599">
                  <a:solidFill>
                    <a:srgbClr val="1A1A2E"/>
                  </a:solidFill>
                  <a:latin typeface="Arial"/>
                  <a:ea typeface="Arial"/>
                  <a:cs typeface="Arial"/>
                  <a:sym typeface="Arial"/>
                </a:rPr>
                <a:t>Peak: 5–10 months; 90% idiopathic</a:t>
              </a:r>
            </a:p>
            <a:p>
              <a:pPr marL="1351280" lvl="1" indent="-675640" algn="l">
                <a:lnSpc>
                  <a:spcPts val="6719"/>
                </a:lnSpc>
                <a:buFont typeface="Arial"/>
                <a:buChar char="•"/>
              </a:pPr>
              <a:r>
                <a:rPr lang="en-US" sz="5599" b="1">
                  <a:solidFill>
                    <a:srgbClr val="6A1B9A"/>
                  </a:solidFill>
                  <a:latin typeface="Arial Bold"/>
                  <a:ea typeface="Arial Bold"/>
                  <a:cs typeface="Arial Bold"/>
                  <a:sym typeface="Arial Bold"/>
                </a:rPr>
                <a:t>Redcurrant jelly stool = late sign</a:t>
              </a: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9289116" y="1626870"/>
            <a:ext cx="8486820" cy="5890260"/>
            <a:chOff x="0" y="0"/>
            <a:chExt cx="11315760" cy="7853680"/>
          </a:xfrm>
        </p:grpSpPr>
        <p:sp>
          <p:nvSpPr>
            <p:cNvPr id="12" name="Freeform 12"/>
            <p:cNvSpPr/>
            <p:nvPr/>
          </p:nvSpPr>
          <p:spPr>
            <a:xfrm>
              <a:off x="31679" y="25400"/>
              <a:ext cx="11252402" cy="7802880"/>
            </a:xfrm>
            <a:custGeom>
              <a:avLst/>
              <a:gdLst/>
              <a:ahLst/>
              <a:cxnLst/>
              <a:rect l="l" t="t" r="r" b="b"/>
              <a:pathLst>
                <a:path w="11252402" h="7802880">
                  <a:moveTo>
                    <a:pt x="0" y="0"/>
                  </a:moveTo>
                  <a:lnTo>
                    <a:pt x="11252402" y="0"/>
                  </a:lnTo>
                  <a:lnTo>
                    <a:pt x="11252402" y="7802880"/>
                  </a:lnTo>
                  <a:lnTo>
                    <a:pt x="0" y="7802880"/>
                  </a:lnTo>
                  <a:close/>
                </a:path>
              </a:pathLst>
            </a:custGeom>
            <a:blipFill>
              <a:blip r:embed="rId3"/>
              <a:stretch>
                <a:fillRect l="-23990" t="-325" r="-23881" b="-329"/>
              </a:stretch>
            </a:blipFill>
          </p:spPr>
          <p:txBody>
            <a:bodyPr/>
            <a:lstStyle/>
            <a:p>
              <a:endParaRPr lang="en-PK"/>
            </a:p>
          </p:txBody>
        </p:sp>
        <p:sp>
          <p:nvSpPr>
            <p:cNvPr id="13" name="Freeform 13"/>
            <p:cNvSpPr/>
            <p:nvPr/>
          </p:nvSpPr>
          <p:spPr>
            <a:xfrm>
              <a:off x="0" y="0"/>
              <a:ext cx="11315760" cy="7853680"/>
            </a:xfrm>
            <a:custGeom>
              <a:avLst/>
              <a:gdLst/>
              <a:ahLst/>
              <a:cxnLst/>
              <a:rect l="l" t="t" r="r" b="b"/>
              <a:pathLst>
                <a:path w="11315760" h="7853680">
                  <a:moveTo>
                    <a:pt x="31679" y="0"/>
                  </a:moveTo>
                  <a:lnTo>
                    <a:pt x="11284081" y="0"/>
                  </a:lnTo>
                  <a:cubicBezTo>
                    <a:pt x="11301504" y="0"/>
                    <a:pt x="11315760" y="11430"/>
                    <a:pt x="11315760" y="25400"/>
                  </a:cubicBezTo>
                  <a:lnTo>
                    <a:pt x="11315760" y="7828280"/>
                  </a:lnTo>
                  <a:cubicBezTo>
                    <a:pt x="11315760" y="7842250"/>
                    <a:pt x="11301504" y="7853680"/>
                    <a:pt x="11284081" y="7853680"/>
                  </a:cubicBezTo>
                  <a:lnTo>
                    <a:pt x="31679" y="7853680"/>
                  </a:lnTo>
                  <a:cubicBezTo>
                    <a:pt x="14256" y="7853680"/>
                    <a:pt x="0" y="7842250"/>
                    <a:pt x="0" y="7828280"/>
                  </a:cubicBezTo>
                  <a:lnTo>
                    <a:pt x="0" y="25400"/>
                  </a:lnTo>
                  <a:cubicBezTo>
                    <a:pt x="0" y="11430"/>
                    <a:pt x="14256" y="0"/>
                    <a:pt x="31679" y="0"/>
                  </a:cubicBezTo>
                  <a:moveTo>
                    <a:pt x="31679" y="50800"/>
                  </a:moveTo>
                  <a:lnTo>
                    <a:pt x="31679" y="25400"/>
                  </a:lnTo>
                  <a:lnTo>
                    <a:pt x="63358" y="25400"/>
                  </a:lnTo>
                  <a:lnTo>
                    <a:pt x="63358" y="7828280"/>
                  </a:lnTo>
                  <a:lnTo>
                    <a:pt x="31679" y="7828280"/>
                  </a:lnTo>
                  <a:lnTo>
                    <a:pt x="31679" y="7802880"/>
                  </a:lnTo>
                  <a:lnTo>
                    <a:pt x="11284081" y="7802880"/>
                  </a:lnTo>
                  <a:lnTo>
                    <a:pt x="11284081" y="7828280"/>
                  </a:lnTo>
                  <a:lnTo>
                    <a:pt x="11252402" y="7828280"/>
                  </a:lnTo>
                  <a:lnTo>
                    <a:pt x="11252402" y="25400"/>
                  </a:lnTo>
                  <a:lnTo>
                    <a:pt x="11284081" y="25400"/>
                  </a:lnTo>
                  <a:lnTo>
                    <a:pt x="11284081" y="50800"/>
                  </a:lnTo>
                  <a:lnTo>
                    <a:pt x="31679" y="50800"/>
                  </a:lnTo>
                  <a:close/>
                </a:path>
              </a:pathLst>
            </a:custGeom>
            <a:solidFill>
              <a:srgbClr val="6A1B9A"/>
            </a:solidFill>
          </p:spPr>
          <p:txBody>
            <a:bodyPr/>
            <a:lstStyle/>
            <a:p>
              <a:endParaRPr lang="en-PK"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346710" y="7808214"/>
            <a:ext cx="17594580" cy="1866900"/>
            <a:chOff x="0" y="0"/>
            <a:chExt cx="23459440" cy="2489200"/>
          </a:xfrm>
        </p:grpSpPr>
        <p:sp>
          <p:nvSpPr>
            <p:cNvPr id="15" name="Freeform 15"/>
            <p:cNvSpPr/>
            <p:nvPr/>
          </p:nvSpPr>
          <p:spPr>
            <a:xfrm>
              <a:off x="25400" y="25400"/>
              <a:ext cx="23408639" cy="2438400"/>
            </a:xfrm>
            <a:custGeom>
              <a:avLst/>
              <a:gdLst/>
              <a:ahLst/>
              <a:cxnLst/>
              <a:rect l="l" t="t" r="r" b="b"/>
              <a:pathLst>
                <a:path w="23408639" h="2438400">
                  <a:moveTo>
                    <a:pt x="0" y="0"/>
                  </a:moveTo>
                  <a:lnTo>
                    <a:pt x="23408639" y="0"/>
                  </a:lnTo>
                  <a:lnTo>
                    <a:pt x="23408639" y="2438400"/>
                  </a:lnTo>
                  <a:lnTo>
                    <a:pt x="0" y="24384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PK"/>
            </a:p>
          </p:txBody>
        </p:sp>
        <p:sp>
          <p:nvSpPr>
            <p:cNvPr id="16" name="Freeform 16"/>
            <p:cNvSpPr/>
            <p:nvPr/>
          </p:nvSpPr>
          <p:spPr>
            <a:xfrm>
              <a:off x="0" y="0"/>
              <a:ext cx="23459439" cy="2489200"/>
            </a:xfrm>
            <a:custGeom>
              <a:avLst/>
              <a:gdLst/>
              <a:ahLst/>
              <a:cxnLst/>
              <a:rect l="l" t="t" r="r" b="b"/>
              <a:pathLst>
                <a:path w="23459439" h="2489200">
                  <a:moveTo>
                    <a:pt x="25400" y="0"/>
                  </a:moveTo>
                  <a:lnTo>
                    <a:pt x="23434039" y="0"/>
                  </a:lnTo>
                  <a:cubicBezTo>
                    <a:pt x="23448009" y="0"/>
                    <a:pt x="23459439" y="11430"/>
                    <a:pt x="23459439" y="25400"/>
                  </a:cubicBezTo>
                  <a:lnTo>
                    <a:pt x="23459439" y="2463800"/>
                  </a:lnTo>
                  <a:cubicBezTo>
                    <a:pt x="23459439" y="2477770"/>
                    <a:pt x="23448009" y="2489200"/>
                    <a:pt x="23434039" y="2489200"/>
                  </a:cubicBezTo>
                  <a:lnTo>
                    <a:pt x="25400" y="2489200"/>
                  </a:lnTo>
                  <a:cubicBezTo>
                    <a:pt x="11430" y="2489200"/>
                    <a:pt x="0" y="2477770"/>
                    <a:pt x="0" y="2463800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2463800"/>
                  </a:lnTo>
                  <a:lnTo>
                    <a:pt x="25400" y="2463800"/>
                  </a:lnTo>
                  <a:lnTo>
                    <a:pt x="25400" y="2438400"/>
                  </a:lnTo>
                  <a:lnTo>
                    <a:pt x="23434039" y="2438400"/>
                  </a:lnTo>
                  <a:lnTo>
                    <a:pt x="23434039" y="2463800"/>
                  </a:lnTo>
                  <a:lnTo>
                    <a:pt x="23408639" y="2463800"/>
                  </a:lnTo>
                  <a:lnTo>
                    <a:pt x="23408639" y="25400"/>
                  </a:lnTo>
                  <a:lnTo>
                    <a:pt x="23434039" y="25400"/>
                  </a:lnTo>
                  <a:lnTo>
                    <a:pt x="23434039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6A1B9A"/>
            </a:solidFill>
          </p:spPr>
          <p:txBody>
            <a:bodyPr/>
            <a:lstStyle/>
            <a:p>
              <a:endParaRPr lang="en-PK"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640080" y="7900416"/>
            <a:ext cx="17007840" cy="1645920"/>
            <a:chOff x="0" y="0"/>
            <a:chExt cx="22677120" cy="219456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22677120" cy="2194560"/>
            </a:xfrm>
            <a:custGeom>
              <a:avLst/>
              <a:gdLst/>
              <a:ahLst/>
              <a:cxnLst/>
              <a:rect l="l" t="t" r="r" b="b"/>
              <a:pathLst>
                <a:path w="22677120" h="2194560">
                  <a:moveTo>
                    <a:pt x="0" y="0"/>
                  </a:moveTo>
                  <a:lnTo>
                    <a:pt x="22677120" y="0"/>
                  </a:lnTo>
                  <a:lnTo>
                    <a:pt x="22677120" y="2194560"/>
                  </a:lnTo>
                  <a:lnTo>
                    <a:pt x="0" y="219456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151345" b="-151345"/>
              </a:stretch>
            </a:blipFill>
          </p:spPr>
          <p:txBody>
            <a:bodyPr/>
            <a:lstStyle/>
            <a:p>
              <a:endParaRPr lang="en-PK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0" y="-28575"/>
              <a:ext cx="22677120" cy="222313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4320"/>
                </a:lnSpc>
              </a:pPr>
              <a:r>
                <a:rPr lang="en-US" sz="3600" b="1">
                  <a:solidFill>
                    <a:srgbClr val="6A1B9A"/>
                  </a:solidFill>
                  <a:latin typeface="Arial Bold"/>
                  <a:ea typeface="Arial Bold"/>
                  <a:cs typeface="Arial Bold"/>
                  <a:sym typeface="Arial Bold"/>
                </a:rPr>
                <a:t>TREATMENT: </a:t>
              </a:r>
              <a:r>
                <a:rPr lang="en-US" sz="3600">
                  <a:solidFill>
                    <a:srgbClr val="1A1A2E"/>
                  </a:solidFill>
                  <a:latin typeface="Arial"/>
                  <a:ea typeface="Arial"/>
                  <a:cs typeface="Arial"/>
                  <a:sym typeface="Arial"/>
                </a:rPr>
                <a:t>Air/barium enema &gt;70% success  •  Contraindicated: peritonitis/shock/lead point  •  Surgery if reduction fails  •  Recurrence up to 10%</a:t>
              </a: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1476</Words>
  <Application>Microsoft Macintosh PowerPoint</Application>
  <PresentationFormat>Custom</PresentationFormat>
  <Paragraphs>335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9" baseType="lpstr">
      <vt:lpstr>Arial Bold</vt:lpstr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Prof. Zahid Mahmood</dc:title>
  <cp:lastModifiedBy>Zahid Mahmood</cp:lastModifiedBy>
  <cp:revision>2</cp:revision>
  <dcterms:created xsi:type="dcterms:W3CDTF">2006-08-16T00:00:00Z</dcterms:created>
  <dcterms:modified xsi:type="dcterms:W3CDTF">2026-03-29T04:44:53Z</dcterms:modified>
  <dc:identifier>DAHFTFeD1HU</dc:identifier>
</cp:coreProperties>
</file>