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Starter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Young female with bloody diarrhea</a:t>
            </a:r>
          </a:p>
          <a:p>
            <a:pPr lvl="1"/>
            <a:r>
              <a:t>Abdominal pain and weight loss</a:t>
            </a:r>
          </a:p>
          <a:p>
            <a:pPr lvl="1"/>
            <a:r>
              <a:t>Painful red nodules on legs</a:t>
            </a:r>
          </a:p>
          <a:p>
            <a:pPr lvl="1"/>
            <a:r>
              <a:t>Recurrent symptoms suggest chronic inflammation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Erythema nodosum clinical photograph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Extraintestinal Manifestations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Primary sclerosing cholangitis liver involvement</a:t>
            </a:r>
          </a:p>
          <a:p>
            <a:pPr lvl="1"/>
            <a:r>
              <a:t>Ankylosing spondylitis axial skeleton disease</a:t>
            </a:r>
          </a:p>
          <a:p>
            <a:pPr lvl="1"/>
            <a:r>
              <a:t>Pyoderma gangrenosum painful skin ulcers</a:t>
            </a:r>
          </a:p>
          <a:p>
            <a:pPr lvl="1"/>
            <a:r>
              <a:t>Uveitis causes painful blurred vision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Extraintestinal manifestations composite diagram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Laboratory Workup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Anemia detected on blood count</a:t>
            </a:r>
          </a:p>
          <a:p>
            <a:pPr lvl="1"/>
            <a:r>
              <a:t>Elevated C-reactive protein indicates activity</a:t>
            </a:r>
          </a:p>
          <a:p>
            <a:pPr lvl="1"/>
            <a:r>
              <a:t>Low albumin reflects protein loss</a:t>
            </a:r>
          </a:p>
          <a:p>
            <a:pPr lvl="1"/>
            <a:r>
              <a:t>Fecal calprotectin sensitive inflammation marker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IBD laboratory diagnostic algorithm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Endoscopy – Ulcerative Colitis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Continuous inflammation from rectum proximally</a:t>
            </a:r>
          </a:p>
          <a:p>
            <a:pPr lvl="1"/>
            <a:r>
              <a:t>Loss vascular pattern mucosal friability</a:t>
            </a:r>
          </a:p>
          <a:p>
            <a:pPr lvl="1"/>
            <a:r>
              <a:t>Rectal biopsy mandatory for diagnosis</a:t>
            </a:r>
          </a:p>
          <a:p>
            <a:pPr lvl="1"/>
            <a:r>
              <a:t>Surveillance colonoscopy prevents malignancy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Granular rectal mucosa endoscopic image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Endoscopy – Crohn’s Disease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Aphthous ulcers earliest finding</a:t>
            </a:r>
          </a:p>
          <a:p>
            <a:pPr lvl="1"/>
            <a:r>
              <a:t>Cobblestone appearance advanced disease</a:t>
            </a:r>
          </a:p>
          <a:p>
            <a:pPr lvl="1"/>
            <a:r>
              <a:t>Terminal ileum intubation mandatory</a:t>
            </a:r>
          </a:p>
          <a:p>
            <a:pPr lvl="1"/>
            <a:r>
              <a:t>Strictures prevent complete colonoscopy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Cobblestone endoscopic image terminal ileum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Radiology – Basic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Abdominal radiograph detects perforation</a:t>
            </a:r>
          </a:p>
          <a:p>
            <a:pPr lvl="1"/>
            <a:r>
              <a:t>Toxic megacolon dilated colon loops</a:t>
            </a:r>
          </a:p>
          <a:p>
            <a:pPr lvl="1"/>
            <a:r>
              <a:t>Thumbprinting indicates severe edema</a:t>
            </a:r>
          </a:p>
          <a:p>
            <a:pPr lvl="1"/>
            <a:r>
              <a:t>Lead-pipe colon barium enema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Toxic megacolon abdominal radiograph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Advanced 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CT enterography detects small strictures</a:t>
            </a:r>
          </a:p>
          <a:p>
            <a:pPr lvl="1"/>
            <a:r>
              <a:t>MRI pelvis evaluates perianal fistulae</a:t>
            </a:r>
          </a:p>
          <a:p>
            <a:pPr lvl="1"/>
            <a:r>
              <a:t>Ultrasound detects intraabdominal abscess</a:t>
            </a:r>
          </a:p>
          <a:p>
            <a:pPr lvl="1"/>
            <a:r>
              <a:t>Capsule endoscopy identifies occult ulcers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MRI pelvis perianal fistula classification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Indications for UC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Toxic megacolon medical therapy failure</a:t>
            </a:r>
          </a:p>
          <a:p>
            <a:pPr lvl="1"/>
            <a:r>
              <a:t>Perforation absolute surgical indication</a:t>
            </a:r>
          </a:p>
          <a:p>
            <a:pPr lvl="1"/>
            <a:r>
              <a:t>Massive hemorrhage requires colectomy</a:t>
            </a:r>
          </a:p>
          <a:p>
            <a:pPr lvl="1"/>
            <a:r>
              <a:t>High-grade dysplasia suggests malignancy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Absolute surgical indications summary table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Emergency UC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Subtotal colectomy end ileostomy preferred</a:t>
            </a:r>
          </a:p>
          <a:p>
            <a:pPr lvl="1"/>
            <a:r>
              <a:t>Rectal stump usually retained</a:t>
            </a:r>
          </a:p>
          <a:p>
            <a:pPr lvl="1"/>
            <a:r>
              <a:t>Safe procedure in sepsis</a:t>
            </a:r>
          </a:p>
          <a:p>
            <a:pPr lvl="1"/>
            <a:r>
              <a:t>Avoid primary anastomosis emergency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Subtotal colectomy with end ileostomy diagram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Elective UC 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Proctocolectomy permanent ileostomy curative</a:t>
            </a:r>
          </a:p>
          <a:p>
            <a:pPr lvl="1"/>
            <a:r>
              <a:t>Restorative proctocolectomy ileal pouch</a:t>
            </a:r>
          </a:p>
          <a:p>
            <a:pPr lvl="1"/>
            <a:r>
              <a:t>J-pouch commonest configuration</a:t>
            </a:r>
          </a:p>
          <a:p>
            <a:pPr lvl="1"/>
            <a:r>
              <a:t>Meticulous pelvic nerve preservation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Ileal pouch-anal anastomosis J-pouch diagram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Crohn’s Surgical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Surgery not curative disease</a:t>
            </a:r>
          </a:p>
          <a:p>
            <a:pPr lvl="1"/>
            <a:r>
              <a:t>Operate only for complications</a:t>
            </a:r>
          </a:p>
          <a:p>
            <a:pPr lvl="1"/>
            <a:r>
              <a:t>Internal fistulae causing symptoms</a:t>
            </a:r>
          </a:p>
          <a:p>
            <a:pPr lvl="1"/>
            <a:r>
              <a:t>Persistent obstruction despite therapy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UC vs Crohn surgical goals comparison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Differentiate Ulcerative Colitis and Crohn’s</a:t>
            </a:r>
          </a:p>
          <a:p>
            <a:pPr lvl="1"/>
            <a:r>
              <a:t>Recognize urgent surgical indications early</a:t>
            </a:r>
          </a:p>
          <a:p>
            <a:pPr lvl="1"/>
            <a:r>
              <a:t>List essential diagnostic investigations clearly</a:t>
            </a:r>
          </a:p>
          <a:p>
            <a:pPr lvl="1"/>
            <a:r>
              <a:t>Explain restorative proctocolectomy principles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UC vs Crohn comparison table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Crohn’s Surgical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Preserve maximum bowel length</a:t>
            </a:r>
          </a:p>
          <a:p>
            <a:pPr lvl="1"/>
            <a:r>
              <a:t>Resect only diseased segments</a:t>
            </a:r>
          </a:p>
          <a:p>
            <a:pPr lvl="1"/>
            <a:r>
              <a:t>Wide margins unnecessary here</a:t>
            </a:r>
          </a:p>
          <a:p>
            <a:pPr lvl="1"/>
            <a:r>
              <a:t>Strictureplasty prevents short bowel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Small bowel Crohn strictures operative photo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Strictureplasty Techniques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Heineke-Mikulicz short strictures</a:t>
            </a:r>
          </a:p>
          <a:p>
            <a:pPr lvl="1"/>
            <a:r>
              <a:t>Finney technique longer segments</a:t>
            </a:r>
          </a:p>
          <a:p>
            <a:pPr lvl="1"/>
            <a:r>
              <a:t>Incise longitudinal close transverse</a:t>
            </a:r>
          </a:p>
          <a:p>
            <a:pPr lvl="1"/>
            <a:r>
              <a:t>Prevents short bowel syndrome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Heineke-Mikulicz and Finney strictureplasty diagram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Perianal Crohn’s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Drain sepsis insert silastic seton</a:t>
            </a:r>
          </a:p>
          <a:p>
            <a:pPr lvl="1"/>
            <a:r>
              <a:t>Avoid simple fistulectomy procedure</a:t>
            </a:r>
          </a:p>
          <a:p>
            <a:pPr lvl="1"/>
            <a:r>
              <a:t>Infliximab helps fistula closure</a:t>
            </a:r>
          </a:p>
          <a:p>
            <a:pPr lvl="1"/>
            <a:r>
              <a:t>Proctectomy severe rectal destruction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Silastic seton placement diagram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Tropical Differentials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Intestinal tuberculosis mimics Crohn’s</a:t>
            </a:r>
          </a:p>
          <a:p>
            <a:pPr lvl="1"/>
            <a:r>
              <a:t>Ileocecal involvement common tuberculosis</a:t>
            </a:r>
          </a:p>
          <a:p>
            <a:pPr lvl="1"/>
            <a:r>
              <a:t>Exclude amoebic colitis initially</a:t>
            </a:r>
          </a:p>
          <a:p>
            <a:pPr lvl="1"/>
            <a:r>
              <a:t>Typhoid perforation emergency differential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Crohn vs intestinal tuberculosis comparison table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Other Differentials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Infective colitis acute onset</a:t>
            </a:r>
          </a:p>
          <a:p>
            <a:pPr lvl="1"/>
            <a:r>
              <a:t>Ischemic colitis elderly patients</a:t>
            </a:r>
          </a:p>
          <a:p>
            <a:pPr lvl="1"/>
            <a:r>
              <a:t>Diverticulitis left lower pain</a:t>
            </a:r>
          </a:p>
          <a:p>
            <a:pPr lvl="1"/>
            <a:r>
              <a:t>Radiation proctitis post pelvic therapy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Radiation proctitis endoscopic photograph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Acute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Fulminant colitis bowel necrosis</a:t>
            </a:r>
          </a:p>
          <a:p>
            <a:pPr lvl="1"/>
            <a:r>
              <a:t>Transmural perforation pneumoperitoneum</a:t>
            </a:r>
          </a:p>
          <a:p>
            <a:pPr lvl="1"/>
            <a:r>
              <a:t>Severe hemorrhage urgent intervention</a:t>
            </a:r>
          </a:p>
          <a:p>
            <a:pPr lvl="1"/>
            <a:r>
              <a:t>Portal pyemia pelvic sepsis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CT scan showing pneumoperitoneum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Chronic 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Bowel strictures chronic obstruction</a:t>
            </a:r>
          </a:p>
          <a:p>
            <a:pPr lvl="1"/>
            <a:r>
              <a:t>Enterocutaneous fistulae skin breakdown</a:t>
            </a:r>
          </a:p>
          <a:p>
            <a:pPr lvl="1"/>
            <a:r>
              <a:t>Amyloidosis progressive renal failure</a:t>
            </a:r>
          </a:p>
          <a:p>
            <a:pPr lvl="1"/>
            <a:r>
              <a:t>Gallstones bile salt malabsorption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Enterocutaneous fistula clinical image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Colorectal Cancer Risk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Risk increases eight years</a:t>
            </a:r>
          </a:p>
          <a:p>
            <a:pPr lvl="1"/>
            <a:r>
              <a:t>Pancolitis higher risk proctitis</a:t>
            </a:r>
          </a:p>
          <a:p>
            <a:pPr lvl="1"/>
            <a:r>
              <a:t>Annual surveillance colonoscopy mandatory</a:t>
            </a:r>
          </a:p>
          <a:p>
            <a:pPr lvl="1"/>
            <a:r>
              <a:t>High-grade dysplasia prophylactic colectomy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UC duration vs colorectal cancer risk graph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Stoma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Ileostomy requires specialized care</a:t>
            </a:r>
          </a:p>
          <a:p>
            <a:pPr lvl="1"/>
            <a:r>
              <a:t>High output electrolyte depletion</a:t>
            </a:r>
          </a:p>
          <a:p>
            <a:pPr lvl="1"/>
            <a:r>
              <a:t>Parastomal hernia late complication</a:t>
            </a:r>
          </a:p>
          <a:p>
            <a:pPr lvl="1"/>
            <a:r>
              <a:t>Reversal depends clinical stability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Brooke ileostomy diagram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Pouchitis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Common complication after J-pouch</a:t>
            </a:r>
          </a:p>
          <a:p>
            <a:pPr lvl="1"/>
            <a:r>
              <a:t>Frequency pelvic pain symptoms</a:t>
            </a:r>
          </a:p>
          <a:p>
            <a:pPr lvl="1"/>
            <a:r>
              <a:t>Diagnosed via pouch endoscopy</a:t>
            </a:r>
          </a:p>
          <a:p>
            <a:pPr lvl="1"/>
            <a:r>
              <a:t>Responds to metronidazole therapy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Inflamed ileal pouch endoscopy image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 of IBD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Chronic relapsing immune-mediated intestinal inflammation</a:t>
            </a:r>
          </a:p>
          <a:p>
            <a:pPr lvl="1"/>
            <a:r>
              <a:t>Common in young adult population</a:t>
            </a:r>
          </a:p>
          <a:p>
            <a:pPr lvl="1"/>
            <a:r>
              <a:t>Ulcerative Colitis affects colonic mucosa</a:t>
            </a:r>
          </a:p>
          <a:p>
            <a:pPr lvl="1"/>
            <a:r>
              <a:t>Crohn’s affects entire gastrointestinal tract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IBD lesion distribution diagram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Short Bowel Syndrome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Multiple resections Crohn’s disease</a:t>
            </a:r>
          </a:p>
          <a:p>
            <a:pPr lvl="1"/>
            <a:r>
              <a:t>Severe diarrhea malnutrition</a:t>
            </a:r>
          </a:p>
          <a:p>
            <a:pPr lvl="1"/>
            <a:r>
              <a:t>Requires long-term parenteral nutrition</a:t>
            </a:r>
          </a:p>
          <a:p>
            <a:pPr lvl="1"/>
            <a:r>
              <a:t>Transplantation last therapeutic option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Short bowel syndrome nutritional management table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Viva Pearls – UC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Total proctocolectomy curative</a:t>
            </a:r>
          </a:p>
          <a:p>
            <a:pPr lvl="1"/>
            <a:r>
              <a:t>Backwash ileitis may occur</a:t>
            </a:r>
          </a:p>
          <a:p>
            <a:pPr lvl="1"/>
            <a:r>
              <a:t>Avoid steroids preoperatively</a:t>
            </a:r>
          </a:p>
          <a:p>
            <a:pPr lvl="1"/>
            <a:r>
              <a:t>Smoking protective association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Backwash ileitis diagram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Viva Pearls – Crohn’s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Mouth to anus involvement</a:t>
            </a:r>
          </a:p>
          <a:p>
            <a:pPr lvl="1"/>
            <a:r>
              <a:t>Smoking worsens disease prognosis</a:t>
            </a:r>
          </a:p>
          <a:p>
            <a:pPr lvl="1"/>
            <a:r>
              <a:t>Perianal fistula first manifestation</a:t>
            </a:r>
          </a:p>
          <a:p>
            <a:pPr lvl="1"/>
            <a:r>
              <a:t>Recurrence at anastomosis common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Oral cobblestoning photograph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Multi-Disciplinary Team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Surgeons gastroenterologists radiologists collaborate</a:t>
            </a:r>
          </a:p>
          <a:p>
            <a:pPr lvl="1"/>
            <a:r>
              <a:t>Nutritionists optimize preoperative status</a:t>
            </a:r>
          </a:p>
          <a:p>
            <a:pPr lvl="1"/>
            <a:r>
              <a:t>Psychologists support chronic illness</a:t>
            </a:r>
          </a:p>
          <a:p>
            <a:pPr lvl="1"/>
            <a:r>
              <a:t>Nurses manage stomas biologics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IBD multidisciplinary team diagram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Future Trends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Biologics reduce surgery rates</a:t>
            </a:r>
          </a:p>
          <a:p>
            <a:pPr lvl="1"/>
            <a:r>
              <a:t>Laparoscopy current gold standard</a:t>
            </a:r>
          </a:p>
          <a:p>
            <a:pPr lvl="1"/>
            <a:r>
              <a:t>Robotic surgery improves precision</a:t>
            </a:r>
          </a:p>
          <a:p>
            <a:pPr lvl="1"/>
            <a:r>
              <a:t>Microbiota transplant research ongoing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Robotic surgical console photograph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Final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Early diagnosis prevents complications</a:t>
            </a:r>
          </a:p>
          <a:p>
            <a:pPr lvl="1"/>
            <a:r>
              <a:t>Timely surgery improves outcomes</a:t>
            </a:r>
          </a:p>
          <a:p>
            <a:pPr lvl="1"/>
            <a:r>
              <a:t>Individualized treatment best strategy</a:t>
            </a:r>
          </a:p>
          <a:p>
            <a:pPr lvl="1"/>
            <a:r>
              <a:t>Lifelong follow-up essential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IBD management summary flowchart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 in Pakistan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Increasing incidence in urban populations</a:t>
            </a:r>
          </a:p>
          <a:p>
            <a:pPr lvl="1"/>
            <a:r>
              <a:t>Bimodal age distribution documented worldwide</a:t>
            </a:r>
          </a:p>
          <a:p>
            <a:pPr lvl="1"/>
            <a:r>
              <a:t>Equal gender distribution in UC</a:t>
            </a:r>
          </a:p>
          <a:p>
            <a:pPr lvl="1"/>
            <a:r>
              <a:t>Genetic predisposition plays significant role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Global IBD incidence trend graph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Ulcerative Colitis 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Inflammation limited to mucosa layer</a:t>
            </a:r>
          </a:p>
          <a:p>
            <a:pPr lvl="1"/>
            <a:r>
              <a:t>Rectum almost always initially involved</a:t>
            </a:r>
          </a:p>
          <a:p>
            <a:pPr lvl="1"/>
            <a:r>
              <a:t>Disease spreads proximally continuously</a:t>
            </a:r>
          </a:p>
          <a:p>
            <a:pPr lvl="1"/>
            <a:r>
              <a:t>Crypt abscesses characteristic histological feature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Histology slide showing crypt abscess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Crohn’s Disease Pathology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Transmural inflammation affects entire wall</a:t>
            </a:r>
          </a:p>
          <a:p>
            <a:pPr lvl="1"/>
            <a:r>
              <a:t>Skip lesions alternate healthy mucosa</a:t>
            </a:r>
          </a:p>
          <a:p>
            <a:pPr lvl="1"/>
            <a:r>
              <a:t>Deep fissures create cobblestone appearance</a:t>
            </a:r>
          </a:p>
          <a:p>
            <a:pPr lvl="1"/>
            <a:r>
              <a:t>Non-caseating granulomas diagnostic hallmark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Cobblestone mucosa macroscopic specimen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Morphological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Bowel wall thickening common Crohn’s</a:t>
            </a:r>
          </a:p>
          <a:p>
            <a:pPr lvl="1"/>
            <a:r>
              <a:t>Mesenteric fat wrapping characteristic feature</a:t>
            </a:r>
          </a:p>
          <a:p>
            <a:pPr lvl="1"/>
            <a:r>
              <a:t>UC causes thin friable mucosa</a:t>
            </a:r>
          </a:p>
          <a:p>
            <a:pPr lvl="1"/>
            <a:r>
              <a:t>Pseudopolyps represent regenerating mucosa islands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Mesenteric fat wrapping diagram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Ulcerative Colitis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Bloody diarrhea hallmark presentation</a:t>
            </a:r>
          </a:p>
          <a:p>
            <a:pPr lvl="1"/>
            <a:r>
              <a:t>Tenesmus indicates rectal involvement</a:t>
            </a:r>
          </a:p>
          <a:p>
            <a:pPr lvl="1"/>
            <a:r>
              <a:t>Colicky pain precedes defecation</a:t>
            </a:r>
          </a:p>
          <a:p>
            <a:pPr lvl="1"/>
            <a:r>
              <a:t>Urgency causes fecal incontinence episodes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Truelove-Witts severity classification table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Crohn’s Disease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Chronic abdominal pain watery diarrhea</a:t>
            </a:r>
          </a:p>
          <a:p>
            <a:pPr lvl="1"/>
            <a:r>
              <a:t>Right iliac fossa mass common</a:t>
            </a:r>
          </a:p>
          <a:p>
            <a:pPr lvl="1"/>
            <a:r>
              <a:t>Malabsorption leads significant weight loss</a:t>
            </a:r>
          </a:p>
          <a:p>
            <a:pPr lvl="1"/>
            <a:r>
              <a:t>Perianal disease precedes intestinal symptoms</a:t>
            </a:r>
          </a:p>
        </p:txBody>
      </p:sp>
      <p:sp>
        <p:nvSpPr>
          <p:cNvPr id="4" name="Rectangle 3"/>
          <p:cNvSpPr/>
          <p:nvPr/>
        </p:nvSpPr>
        <p:spPr>
          <a:xfrm>
            <a:off x="5943600" y="1371600"/>
            <a:ext cx="2743200" cy="2743200"/>
          </a:xfrm>
          <a:prstGeom prst="rect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Insert Bailey &amp; Love Image:</a:t>
            </a:r>
          </a:p>
          <a:p>
            <a:r>
              <a:t>Complex perianal fistula photograph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