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36" r:id="rId1"/>
  </p:sldMasterIdLst>
  <p:sldIdLst>
    <p:sldId id="293" r:id="rId2"/>
    <p:sldId id="292" r:id="rId3"/>
    <p:sldId id="257" r:id="rId4"/>
    <p:sldId id="258" r:id="rId5"/>
    <p:sldId id="259" r:id="rId6"/>
    <p:sldId id="260" r:id="rId7"/>
    <p:sldId id="261" r:id="rId8"/>
    <p:sldId id="300" r:id="rId9"/>
    <p:sldId id="297" r:id="rId10"/>
    <p:sldId id="298" r:id="rId11"/>
    <p:sldId id="301" r:id="rId12"/>
    <p:sldId id="262" r:id="rId13"/>
    <p:sldId id="263" r:id="rId14"/>
    <p:sldId id="304" r:id="rId15"/>
    <p:sldId id="264" r:id="rId16"/>
    <p:sldId id="265" r:id="rId17"/>
    <p:sldId id="308" r:id="rId18"/>
    <p:sldId id="307" r:id="rId19"/>
    <p:sldId id="306" r:id="rId20"/>
    <p:sldId id="305" r:id="rId21"/>
    <p:sldId id="266" r:id="rId22"/>
    <p:sldId id="267" r:id="rId23"/>
    <p:sldId id="268" r:id="rId24"/>
    <p:sldId id="269" r:id="rId25"/>
    <p:sldId id="303" r:id="rId26"/>
    <p:sldId id="270" r:id="rId27"/>
    <p:sldId id="271" r:id="rId28"/>
    <p:sldId id="272" r:id="rId29"/>
    <p:sldId id="273" r:id="rId30"/>
    <p:sldId id="296" r:id="rId31"/>
    <p:sldId id="294" r:id="rId32"/>
    <p:sldId id="295" r:id="rId33"/>
    <p:sldId id="274" r:id="rId34"/>
    <p:sldId id="275" r:id="rId35"/>
    <p:sldId id="276" r:id="rId36"/>
    <p:sldId id="302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  <p:sldId id="328" r:id="rId71"/>
    <p:sldId id="329" r:id="rId72"/>
    <p:sldId id="330" r:id="rId73"/>
    <p:sldId id="331" r:id="rId74"/>
    <p:sldId id="332" r:id="rId75"/>
    <p:sldId id="333" r:id="rId76"/>
    <p:sldId id="334" r:id="rId77"/>
    <p:sldId id="335" r:id="rId78"/>
    <p:sldId id="336" r:id="rId79"/>
    <p:sldId id="337" r:id="rId80"/>
    <p:sldId id="338" r:id="rId81"/>
    <p:sldId id="339" r:id="rId82"/>
    <p:sldId id="340" r:id="rId83"/>
    <p:sldId id="341" r:id="rId84"/>
    <p:sldId id="342" r:id="rId85"/>
    <p:sldId id="343" r:id="rId86"/>
    <p:sldId id="344" r:id="rId8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85"/>
    <p:restoredTop sz="94676"/>
  </p:normalViewPr>
  <p:slideViewPr>
    <p:cSldViewPr snapToGrid="0" snapToObjects="1">
      <p:cViewPr varScale="1">
        <p:scale>
          <a:sx n="114" d="100"/>
          <a:sy n="114" d="100"/>
        </p:scale>
        <p:origin x="126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641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559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851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0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24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02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3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190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054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753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552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296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E0BBC-468F-3CCF-D4C8-08F09A6A54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2871787"/>
            <a:ext cx="6858000" cy="617935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Inflammatory Bowel Diseases 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885705-0A19-F8F3-18AA-6C7A41542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349750"/>
            <a:ext cx="6858000" cy="450850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en-GB" sz="2700" b="1" dirty="0">
                <a:latin typeface="Arial" panose="020B0604020202020204" pitchFamily="34" charset="0"/>
                <a:cs typeface="Arial" panose="020B0604020202020204" pitchFamily="34" charset="0"/>
              </a:rPr>
              <a:t>Prof.  Zahid Mahmood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A54E52-5DF2-7F6B-6F31-FA436E553737}"/>
              </a:ext>
            </a:extLst>
          </p:cNvPr>
          <p:cNvSpPr txBox="1"/>
          <p:nvPr/>
        </p:nvSpPr>
        <p:spPr>
          <a:xfrm>
            <a:off x="3075660" y="1703785"/>
            <a:ext cx="356700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ar-SA" sz="3600" b="1" dirty="0">
                <a:solidFill>
                  <a:srgbClr val="000000"/>
                </a:solidFill>
                <a:latin typeface="JAMEEL NOORI NASTALEEQ KASHEEDA" panose="02000503000000020004" pitchFamily="2" charset="-78"/>
              </a:rPr>
              <a:t>بسم الله الرحمن الرحيم</a:t>
            </a:r>
            <a:endParaRPr lang="en-GB" sz="3600" b="1" dirty="0">
              <a:latin typeface="JAMEEL NOORI NASTALEEQ KASHEEDA" panose="02000503000000020004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69347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B9762-B23F-2BAD-EE34-F09C1FA59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 descr="A piece of meat with text overlay&#10;&#10;AI-generated content may be incorrect.">
            <a:extLst>
              <a:ext uri="{FF2B5EF4-FFF2-40B4-BE49-F238E27FC236}">
                <a16:creationId xmlns:a16="http://schemas.microsoft.com/office/drawing/2014/main" id="{A1EEB16B-031D-E12B-4CBC-0F2FA104C4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7969" y="741962"/>
            <a:ext cx="6488062" cy="537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152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53AC5-5BEB-A294-7C43-F7CB76B8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 descr="Close-up of a human organ&#10;&#10;AI-generated content may be incorrect.">
            <a:extLst>
              <a:ext uri="{FF2B5EF4-FFF2-40B4-BE49-F238E27FC236}">
                <a16:creationId xmlns:a16="http://schemas.microsoft.com/office/drawing/2014/main" id="{25CCA7C1-07D8-65A7-FDA9-D5CDE1B39E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2579" y="686206"/>
            <a:ext cx="6214494" cy="561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203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b="1" dirty="0"/>
              <a:t>Morphological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GB" sz="3200" dirty="0"/>
              <a:t>Bowel wall thickening common Crohn’s</a:t>
            </a:r>
          </a:p>
          <a:p>
            <a:pPr lvl="1"/>
            <a:r>
              <a:rPr lang="en-GB" sz="3200" dirty="0"/>
              <a:t>Mesenteric fat wrapping characteristic feature</a:t>
            </a:r>
          </a:p>
          <a:p>
            <a:pPr lvl="1"/>
            <a:r>
              <a:rPr lang="en-GB" sz="3200" dirty="0"/>
              <a:t>UC causes thin friable mucosa</a:t>
            </a:r>
          </a:p>
          <a:p>
            <a:pPr lvl="1"/>
            <a:r>
              <a:rPr lang="en-GB" sz="3200" dirty="0"/>
              <a:t>Pseudo polyps represent regenerating mucosa islands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600" b="1" dirty="0"/>
              <a:t>Ulcerative Colitis Symptoms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GB" sz="3200" dirty="0"/>
              <a:t>Bloody diarrhea hallmark presentation</a:t>
            </a:r>
          </a:p>
          <a:p>
            <a:pPr lvl="1"/>
            <a:r>
              <a:rPr lang="en-GB" sz="3200" dirty="0"/>
              <a:t>Tenesmus indicates rectal involvement</a:t>
            </a:r>
          </a:p>
          <a:p>
            <a:pPr lvl="1"/>
            <a:r>
              <a:rPr lang="en-GB" sz="3200" dirty="0"/>
              <a:t>Colicky pain precedes defecation</a:t>
            </a:r>
          </a:p>
          <a:p>
            <a:pPr lvl="1"/>
            <a:r>
              <a:rPr lang="en-GB" sz="3200" dirty="0"/>
              <a:t>Urgency causes faecal incontinence episodes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91F9F-A443-1D9F-9B41-0988E0AD5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 descr="X-ray of a person's pelvis&#10;&#10;AI-generated content may be incorrect.">
            <a:extLst>
              <a:ext uri="{FF2B5EF4-FFF2-40B4-BE49-F238E27FC236}">
                <a16:creationId xmlns:a16="http://schemas.microsoft.com/office/drawing/2014/main" id="{49219418-881C-DA92-6C1B-62D30827F4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1392" y="365126"/>
            <a:ext cx="4277827" cy="581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634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600" b="1" dirty="0"/>
              <a:t>Crohn’s Disease Symptoms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GB" sz="3200" dirty="0"/>
              <a:t>Chronic abdominal pain watery diarrhea</a:t>
            </a:r>
          </a:p>
          <a:p>
            <a:pPr lvl="1"/>
            <a:r>
              <a:rPr lang="en-GB" sz="3200" dirty="0"/>
              <a:t>Right iliac fossa mass common</a:t>
            </a:r>
          </a:p>
          <a:p>
            <a:pPr lvl="1"/>
            <a:r>
              <a:rPr lang="en-GB" sz="3200" dirty="0"/>
              <a:t>Malabsorption leads significant weight loss</a:t>
            </a:r>
          </a:p>
          <a:p>
            <a:pPr lvl="1"/>
            <a:r>
              <a:rPr lang="en-GB" sz="3200" dirty="0"/>
              <a:t>Perianal disease precedes intestinal symptoms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4000" b="1" dirty="0"/>
              <a:t>Extraintestinal Manifestations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GB" sz="3200" dirty="0"/>
              <a:t>Primary sclerosing cholangitis liver involvement</a:t>
            </a:r>
          </a:p>
          <a:p>
            <a:pPr lvl="1"/>
            <a:r>
              <a:rPr lang="en-GB" sz="3200" dirty="0"/>
              <a:t>Ankylosing spondylitis axial skeleton disease</a:t>
            </a:r>
          </a:p>
          <a:p>
            <a:pPr lvl="1"/>
            <a:r>
              <a:rPr lang="en-GB" sz="3200" dirty="0"/>
              <a:t>Pyoderma gangrenosum painful skin ulcers</a:t>
            </a:r>
          </a:p>
          <a:p>
            <a:pPr lvl="1"/>
            <a:r>
              <a:rPr lang="en-GB" sz="3200" dirty="0"/>
              <a:t>Uveitis causes painful blurred vision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B9275-5754-DE65-07AE-2F227B66F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 descr="A close-up of a wound&#10;&#10;AI-generated content may be incorrect.">
            <a:extLst>
              <a:ext uri="{FF2B5EF4-FFF2-40B4-BE49-F238E27FC236}">
                <a16:creationId xmlns:a16="http://schemas.microsoft.com/office/drawing/2014/main" id="{00E68B4F-765F-E22C-DB14-1400745C8F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4397" y="892098"/>
            <a:ext cx="5375206" cy="461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31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4ABE0-83B8-0172-5799-AB8BF2818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 descr="A close-up of a person's leg&#10;&#10;AI-generated content may be incorrect.">
            <a:extLst>
              <a:ext uri="{FF2B5EF4-FFF2-40B4-BE49-F238E27FC236}">
                <a16:creationId xmlns:a16="http://schemas.microsoft.com/office/drawing/2014/main" id="{FDC9FDF6-DEDD-CB2E-FF1E-E99DEFCEF1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2977" y="1494264"/>
            <a:ext cx="7296972" cy="289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2128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A2D77-B031-116B-1A8F-F6BBB3C03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 descr="Close-up of a person's legs with red spots&#10;&#10;AI-generated content may be incorrect.">
            <a:extLst>
              <a:ext uri="{FF2B5EF4-FFF2-40B4-BE49-F238E27FC236}">
                <a16:creationId xmlns:a16="http://schemas.microsoft.com/office/drawing/2014/main" id="{12941510-E7AC-F6DF-9AED-F14431A962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9100" y="1854994"/>
            <a:ext cx="5765800" cy="429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051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7E6C5-7299-BE98-CB68-7B5D13B6E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PK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800" b="1" dirty="0">
                <a:latin typeface="Arial" panose="020B0604020202020204" pitchFamily="34" charset="0"/>
                <a:cs typeface="Arial" panose="020B0604020202020204" pitchFamily="34" charset="0"/>
              </a:rPr>
              <a:t>Guess Diagnosis </a:t>
            </a:r>
            <a:endParaRPr lang="en-PK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2EB38-506E-6863-2515-DF56EE317D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A 24-year-old woman presents to the surgical OPD with a 3-month history of bloody diarrhea and tenesmus. Rigid sigmoidoscopy shows hyperemic mucosa that bleeds on touch. A mucosal biopsy is performed.</a:t>
            </a:r>
          </a:p>
          <a:p>
            <a:pPr marL="0" indent="0">
              <a:buNone/>
            </a:pP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Ulcerative Colitis </a:t>
            </a:r>
            <a:endParaRPr lang="en-PK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4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FB1CA-D868-4ACB-FC2F-0A8D6EB41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 descr="A close-up of a person's eye&#10;&#10;AI-generated content may be incorrect.">
            <a:extLst>
              <a:ext uri="{FF2B5EF4-FFF2-40B4-BE49-F238E27FC236}">
                <a16:creationId xmlns:a16="http://schemas.microsoft.com/office/drawing/2014/main" id="{ACBAF5A7-C866-6595-E863-9FC5BEA3EE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5169" y="1825625"/>
            <a:ext cx="583366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287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b="1" dirty="0"/>
              <a:t>Laboratory Workup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GB" sz="3200" dirty="0"/>
              <a:t>Anaemia detected on blood count</a:t>
            </a:r>
          </a:p>
          <a:p>
            <a:pPr lvl="1"/>
            <a:r>
              <a:rPr lang="en-GB" sz="3200" dirty="0"/>
              <a:t>Elevated C-reactive protein indicates activity</a:t>
            </a:r>
          </a:p>
          <a:p>
            <a:pPr lvl="1"/>
            <a:r>
              <a:rPr lang="en-GB" sz="3200" dirty="0"/>
              <a:t>Low albumin reflects protein loss</a:t>
            </a:r>
          </a:p>
          <a:p>
            <a:pPr lvl="1"/>
            <a:r>
              <a:rPr lang="en-GB" sz="3200" dirty="0"/>
              <a:t>Faecal calprotectin sensitive inflammation marker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GB" sz="3600" b="1" dirty="0"/>
              <a:t>Endoscopy – Ulcerative Colitis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GB" sz="3200" dirty="0"/>
              <a:t>Continuous inflammation from rectum proximally</a:t>
            </a:r>
          </a:p>
          <a:p>
            <a:pPr lvl="1"/>
            <a:r>
              <a:rPr lang="en-GB" sz="3200" dirty="0"/>
              <a:t>Loss vascular pattern mucosal friability</a:t>
            </a:r>
          </a:p>
          <a:p>
            <a:pPr lvl="1"/>
            <a:r>
              <a:rPr lang="en-GB" sz="3200" dirty="0"/>
              <a:t>Rectal biopsy mandatory for diagnosis</a:t>
            </a:r>
          </a:p>
          <a:p>
            <a:pPr lvl="1"/>
            <a:r>
              <a:rPr lang="en-GB" sz="3200" dirty="0"/>
              <a:t>Surveillance colonoscopy prevents malignancy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600" b="1" dirty="0"/>
              <a:t>Endoscopy – Crohn’s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GB" sz="3200" dirty="0"/>
              <a:t>Aphthous ulcers earliest finding</a:t>
            </a:r>
          </a:p>
          <a:p>
            <a:pPr lvl="1"/>
            <a:r>
              <a:rPr lang="en-GB" sz="3200" dirty="0"/>
              <a:t>Cobblestone appearance advanced disease</a:t>
            </a:r>
          </a:p>
          <a:p>
            <a:pPr lvl="1"/>
            <a:r>
              <a:rPr lang="en-GB" sz="3200" dirty="0"/>
              <a:t>Terminal ileum intubation mandatory</a:t>
            </a:r>
          </a:p>
          <a:p>
            <a:pPr lvl="1"/>
            <a:r>
              <a:rPr lang="en-GB" sz="3200" dirty="0"/>
              <a:t>Strictures prevent complete colonoscopy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b="1" dirty="0"/>
              <a:t>Radiology – Basic Imaging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GB" sz="3600" dirty="0"/>
              <a:t>Abdominal radiograph detects perforation</a:t>
            </a:r>
          </a:p>
          <a:p>
            <a:pPr lvl="1"/>
            <a:r>
              <a:rPr lang="en-GB" sz="3600" dirty="0"/>
              <a:t>Toxic megacolon dilated colon loops</a:t>
            </a:r>
          </a:p>
          <a:p>
            <a:pPr lvl="1"/>
            <a:r>
              <a:rPr lang="en-GB" sz="3600" dirty="0"/>
              <a:t>Thumbprinting indicates severe oedema</a:t>
            </a:r>
          </a:p>
          <a:p>
            <a:pPr lvl="1"/>
            <a:r>
              <a:rPr lang="en-GB" sz="3600" dirty="0"/>
              <a:t>Lead-pipe colon barium enema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8A24F-74DE-F3C3-4BF6-B887597D1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 descr="A x-ray of a person's stomach&#10;&#10;AI-generated content may be incorrect.">
            <a:extLst>
              <a:ext uri="{FF2B5EF4-FFF2-40B4-BE49-F238E27FC236}">
                <a16:creationId xmlns:a16="http://schemas.microsoft.com/office/drawing/2014/main" id="{37361943-929E-3BC7-E523-35CD499E07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3593" y="680225"/>
            <a:ext cx="6278232" cy="532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9609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b="1" dirty="0"/>
              <a:t>Advanced Imaging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GB" sz="3200" dirty="0"/>
              <a:t>CT enterorrhaphy detects small strictures</a:t>
            </a:r>
          </a:p>
          <a:p>
            <a:pPr lvl="1"/>
            <a:r>
              <a:rPr lang="en-GB" sz="3200" dirty="0"/>
              <a:t>MRI pelvis evaluates perianal fistulae</a:t>
            </a:r>
          </a:p>
          <a:p>
            <a:pPr lvl="1"/>
            <a:r>
              <a:rPr lang="en-GB" sz="3200" dirty="0"/>
              <a:t>Ultrasound detects intraabdominal abscess</a:t>
            </a:r>
          </a:p>
          <a:p>
            <a:pPr lvl="1"/>
            <a:r>
              <a:rPr lang="en-GB" sz="3200" dirty="0"/>
              <a:t>Capsule endoscopy identifies occult ulcers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600" b="1" dirty="0"/>
              <a:t>Indications for UC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GB" sz="3200" dirty="0"/>
              <a:t>Toxic megacolon medical therapy failure</a:t>
            </a:r>
          </a:p>
          <a:p>
            <a:pPr lvl="1"/>
            <a:r>
              <a:rPr lang="en-GB" sz="3200" dirty="0"/>
              <a:t>Perforation absolute surgical indication</a:t>
            </a:r>
          </a:p>
          <a:p>
            <a:pPr lvl="1"/>
            <a:r>
              <a:rPr lang="en-GB" sz="3200" dirty="0"/>
              <a:t>Massive haemorrhage requires colectomy</a:t>
            </a:r>
          </a:p>
          <a:p>
            <a:pPr lvl="1"/>
            <a:r>
              <a:rPr lang="en-GB" sz="3200" dirty="0"/>
              <a:t>High-grade dysplasia suggests malignancy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600" b="1" dirty="0"/>
              <a:t>Emergency UC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GB" sz="3600" dirty="0"/>
              <a:t>Subtotal colectomy end ileostomy preferred</a:t>
            </a:r>
          </a:p>
          <a:p>
            <a:pPr lvl="1"/>
            <a:r>
              <a:rPr lang="en-GB" sz="3600" dirty="0"/>
              <a:t>Rectal stump usually retained</a:t>
            </a:r>
          </a:p>
          <a:p>
            <a:pPr lvl="1"/>
            <a:r>
              <a:rPr lang="en-GB" sz="3600" dirty="0"/>
              <a:t>Safe procedure in sepsis</a:t>
            </a:r>
          </a:p>
          <a:p>
            <a:pPr lvl="1"/>
            <a:r>
              <a:rPr lang="en-GB" sz="3600" dirty="0"/>
              <a:t>Avoid primary anastomosis emergency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800" b="1" dirty="0"/>
              <a:t>Elective UC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GB" sz="3200" dirty="0"/>
              <a:t>Proctocolectomy permanent ileostomy curative</a:t>
            </a:r>
          </a:p>
          <a:p>
            <a:pPr lvl="1"/>
            <a:r>
              <a:rPr lang="en-GB" sz="3200" dirty="0"/>
              <a:t>Restorative proctocolectomy ileal pouch</a:t>
            </a:r>
          </a:p>
          <a:p>
            <a:pPr lvl="1"/>
            <a:r>
              <a:rPr lang="en-GB" sz="3200" dirty="0"/>
              <a:t>J-pouch commonest configuration</a:t>
            </a:r>
          </a:p>
          <a:p>
            <a:pPr lvl="1"/>
            <a:r>
              <a:rPr lang="en-GB" sz="3200" dirty="0"/>
              <a:t>Meticulous pelvic nerve preservation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Differentiate Ulcerative Colitis and Crohn’s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Recognize urgent surgical indications early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 essential diagnostic investigations clearly</a:t>
            </a:r>
          </a:p>
          <a:p>
            <a:pPr lvl="1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Explain restorative proctocolectomy principles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A4644-09F6-0D74-969E-77CEA077F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E1FFE-2D9A-8613-BCD2-2DD435CBEE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259342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6F9F87B-0439-8567-A153-3E925BB4053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721052" y="501225"/>
            <a:ext cx="3244850" cy="555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6064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person's body&#10;&#10;AI-generated content may be incorrect.">
            <a:extLst>
              <a:ext uri="{FF2B5EF4-FFF2-40B4-BE49-F238E27FC236}">
                <a16:creationId xmlns:a16="http://schemas.microsoft.com/office/drawing/2014/main" id="{F42321C8-E927-46E0-4A14-F20B34ED0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104" y="0"/>
            <a:ext cx="59737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126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600" b="1" dirty="0"/>
              <a:t>Crohn’s Surgical Indications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GB" sz="3200" dirty="0"/>
              <a:t>Surgery not curative disease</a:t>
            </a:r>
          </a:p>
          <a:p>
            <a:pPr lvl="1"/>
            <a:r>
              <a:rPr lang="en-GB" sz="3200" dirty="0"/>
              <a:t>Operate only for complications</a:t>
            </a:r>
          </a:p>
          <a:p>
            <a:pPr lvl="1"/>
            <a:r>
              <a:rPr lang="en-GB" sz="3200" dirty="0"/>
              <a:t>Internal fistulae causing symptoms</a:t>
            </a:r>
          </a:p>
          <a:p>
            <a:pPr lvl="1"/>
            <a:r>
              <a:rPr lang="en-GB" sz="3200" dirty="0"/>
              <a:t>Persistent obstruction despite therapy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b="1" dirty="0"/>
              <a:t>Crohn’s Surgical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GB" sz="3200" dirty="0"/>
              <a:t>Preserve maximum bowel length</a:t>
            </a:r>
          </a:p>
          <a:p>
            <a:pPr lvl="1"/>
            <a:r>
              <a:rPr lang="en-GB" sz="3200" dirty="0"/>
              <a:t>Resect only diseased segments</a:t>
            </a:r>
          </a:p>
          <a:p>
            <a:pPr lvl="1"/>
            <a:r>
              <a:rPr lang="en-GB" sz="3200" dirty="0"/>
              <a:t>Wide margins unnecessary here</a:t>
            </a:r>
          </a:p>
          <a:p>
            <a:pPr lvl="1"/>
            <a:r>
              <a:rPr lang="en-GB" sz="3200" dirty="0"/>
              <a:t>Strictureplasty prevents short bowel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sz="4800" dirty="0"/>
              <a:t>Strictureplasty Techniques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GB" sz="3200" dirty="0"/>
              <a:t>Heineke-Mikulicz short strictures</a:t>
            </a:r>
          </a:p>
          <a:p>
            <a:pPr lvl="1"/>
            <a:r>
              <a:rPr lang="en-GB" sz="3200" dirty="0"/>
              <a:t>Finney technique longer segments</a:t>
            </a:r>
          </a:p>
          <a:p>
            <a:pPr lvl="1"/>
            <a:r>
              <a:rPr lang="en-GB" sz="3200" dirty="0"/>
              <a:t>Incise longitudinal close transverse</a:t>
            </a:r>
          </a:p>
          <a:p>
            <a:pPr lvl="1"/>
            <a:r>
              <a:rPr lang="en-GB" sz="3200" dirty="0"/>
              <a:t>Prevents short bowel syndrome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A856-4184-9FCC-24C1-EB47A7765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 descr="A close-up of several intestines&#10;&#10;AI-generated content may be incorrect.">
            <a:extLst>
              <a:ext uri="{FF2B5EF4-FFF2-40B4-BE49-F238E27FC236}">
                <a16:creationId xmlns:a16="http://schemas.microsoft.com/office/drawing/2014/main" id="{0E091FA2-0684-A42E-56E0-024CFE4182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307" y="747132"/>
            <a:ext cx="7019217" cy="5028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2128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GB" sz="3600" b="1" dirty="0"/>
              <a:t>Perianal Crohn’s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GB" sz="3600" dirty="0"/>
              <a:t>Drain sepsis insert silastic seton</a:t>
            </a:r>
          </a:p>
          <a:p>
            <a:pPr lvl="1"/>
            <a:r>
              <a:rPr lang="en-GB" sz="3200" dirty="0"/>
              <a:t>Avoid simple fistulectomy procedure</a:t>
            </a:r>
          </a:p>
          <a:p>
            <a:pPr lvl="1"/>
            <a:r>
              <a:rPr lang="en-GB" sz="3200" dirty="0"/>
              <a:t>Infliximab helps fistula closure</a:t>
            </a:r>
          </a:p>
          <a:p>
            <a:pPr lvl="1"/>
            <a:r>
              <a:rPr lang="en-GB" sz="3200" dirty="0"/>
              <a:t>Proctectomy severe rectal destruction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b="1" dirty="0"/>
              <a:t>Tropical Differentials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GB" sz="3200" dirty="0"/>
              <a:t>Intestinal tuberculosis mimics Crohn’s</a:t>
            </a:r>
          </a:p>
          <a:p>
            <a:pPr lvl="1"/>
            <a:r>
              <a:rPr lang="en-GB" sz="3200" dirty="0"/>
              <a:t>Ileocecal involvement common tuberculosis</a:t>
            </a:r>
          </a:p>
          <a:p>
            <a:pPr lvl="1"/>
            <a:r>
              <a:rPr lang="en-GB" sz="3200" dirty="0"/>
              <a:t>Exclude amoebic colitis initially</a:t>
            </a:r>
          </a:p>
          <a:p>
            <a:pPr lvl="1"/>
            <a:r>
              <a:rPr lang="en-GB" sz="3200" dirty="0"/>
              <a:t>Typhoid perforation emergency differential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GB" sz="4800" b="1" dirty="0"/>
              <a:t>Other Differentials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GB" sz="3600" dirty="0"/>
              <a:t>Infective colitis acute onset</a:t>
            </a:r>
          </a:p>
          <a:p>
            <a:pPr lvl="1"/>
            <a:r>
              <a:rPr lang="en-GB" sz="3200" dirty="0"/>
              <a:t>Ischemic colitis elderly patients</a:t>
            </a:r>
          </a:p>
          <a:p>
            <a:pPr lvl="1"/>
            <a:r>
              <a:rPr lang="en-GB" sz="3200" dirty="0"/>
              <a:t>Diverticulitis left lower pain</a:t>
            </a:r>
          </a:p>
          <a:p>
            <a:pPr lvl="1"/>
            <a:r>
              <a:rPr lang="en-GB" sz="3200" dirty="0"/>
              <a:t>Radiation proctitis post pelvic therapy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 of IBD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Chronic relapsing immune-mediated intestinal inflammation</a:t>
            </a:r>
          </a:p>
          <a:p>
            <a:pPr lvl="1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Common in young adult population</a:t>
            </a:r>
          </a:p>
          <a:p>
            <a:pPr lvl="1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Ulcerative Colitis affects colonic mucosa</a:t>
            </a:r>
          </a:p>
          <a:p>
            <a:pPr lvl="1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Crohn’s affects entire gastrointestinal tract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b="1" dirty="0"/>
              <a:t>Acute 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GB" sz="3600" dirty="0"/>
              <a:t>Fulminant colitis bowel necrosis</a:t>
            </a:r>
          </a:p>
          <a:p>
            <a:pPr lvl="1"/>
            <a:r>
              <a:rPr lang="en-GB" sz="3600" dirty="0"/>
              <a:t>Transmural perforation pneumoperitoneum</a:t>
            </a:r>
          </a:p>
          <a:p>
            <a:pPr lvl="1"/>
            <a:r>
              <a:rPr lang="en-GB" sz="3600" dirty="0"/>
              <a:t>Severe haemorrhage urgent intervention</a:t>
            </a:r>
          </a:p>
          <a:p>
            <a:pPr lvl="1"/>
            <a:r>
              <a:rPr lang="en-GB" sz="3600" dirty="0"/>
              <a:t>Portal pyaemia pelvic sepsis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b="1" dirty="0"/>
              <a:t>Chronic 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GB" sz="3600" dirty="0"/>
              <a:t>Bowel strictures chronic obstruction</a:t>
            </a:r>
          </a:p>
          <a:p>
            <a:pPr lvl="1"/>
            <a:r>
              <a:rPr lang="en-GB" sz="3200" dirty="0"/>
              <a:t>Enterocutaneous fistulae skin breakdown</a:t>
            </a:r>
          </a:p>
          <a:p>
            <a:pPr lvl="1"/>
            <a:r>
              <a:rPr lang="en-GB" sz="3200" dirty="0"/>
              <a:t>Amyloidosis progressive renal failure</a:t>
            </a:r>
          </a:p>
          <a:p>
            <a:pPr lvl="1"/>
            <a:r>
              <a:rPr lang="en-GB" sz="3200" dirty="0"/>
              <a:t>Gallstones bile salt malabsorption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sz="4800" b="1" dirty="0"/>
              <a:t>Colorectal Cancer Risk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GB" sz="3200" dirty="0"/>
              <a:t>Risk increases eight years</a:t>
            </a:r>
          </a:p>
          <a:p>
            <a:pPr lvl="1"/>
            <a:r>
              <a:rPr lang="en-GB" sz="3200" dirty="0"/>
              <a:t>Pancolitis higher risk proctitis</a:t>
            </a:r>
          </a:p>
          <a:p>
            <a:pPr lvl="1"/>
            <a:r>
              <a:rPr lang="en-GB" sz="3200" dirty="0"/>
              <a:t>Annual surveillance colonoscopy mandatory</a:t>
            </a:r>
          </a:p>
          <a:p>
            <a:pPr lvl="1"/>
            <a:r>
              <a:rPr lang="en-GB" sz="3200" dirty="0"/>
              <a:t>High-grade dysplasia prophylactic colectomy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b="1" dirty="0"/>
              <a:t>Stoma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GB" sz="3600" dirty="0"/>
              <a:t>Ileostomy requires specialized care</a:t>
            </a:r>
          </a:p>
          <a:p>
            <a:pPr lvl="1"/>
            <a:r>
              <a:rPr lang="en-GB" sz="3200" dirty="0"/>
              <a:t>High output electrolyte depletion</a:t>
            </a:r>
          </a:p>
          <a:p>
            <a:pPr lvl="1"/>
            <a:r>
              <a:rPr lang="en-GB" sz="3200" dirty="0"/>
              <a:t>Parastomal hernia late complication</a:t>
            </a:r>
          </a:p>
          <a:p>
            <a:pPr lvl="1"/>
            <a:r>
              <a:rPr lang="en-GB" sz="3200" dirty="0"/>
              <a:t>Reversal depends clinical stability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GB" sz="4800" b="1" dirty="0"/>
              <a:t>Pouchitis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GB" sz="3600" dirty="0"/>
              <a:t>Common complication after J-pouch</a:t>
            </a:r>
          </a:p>
          <a:p>
            <a:pPr lvl="1"/>
            <a:r>
              <a:rPr lang="en-GB" sz="3200" dirty="0"/>
              <a:t>Frequency pelvic pain symptoms</a:t>
            </a:r>
          </a:p>
          <a:p>
            <a:pPr lvl="1"/>
            <a:r>
              <a:rPr lang="en-GB" sz="3200" dirty="0"/>
              <a:t>Diagnosed via pouch endoscopy</a:t>
            </a:r>
          </a:p>
          <a:p>
            <a:pPr lvl="1"/>
            <a:r>
              <a:rPr lang="en-GB" sz="3200" dirty="0"/>
              <a:t>Responds to metronidazole therapy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sz="4000" b="1" dirty="0"/>
              <a:t>Short Bowel Syndrome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GB" sz="3600" dirty="0"/>
              <a:t>Multiple resections Crohn’s disease</a:t>
            </a:r>
          </a:p>
          <a:p>
            <a:pPr lvl="1"/>
            <a:r>
              <a:rPr lang="en-GB" sz="3200" dirty="0"/>
              <a:t>Severe diarrhea malnutrition</a:t>
            </a:r>
          </a:p>
          <a:p>
            <a:pPr lvl="1"/>
            <a:r>
              <a:rPr lang="en-GB" sz="3200" dirty="0"/>
              <a:t>Requires long-term parenteral nutrition</a:t>
            </a:r>
          </a:p>
          <a:p>
            <a:pPr lvl="1"/>
            <a:r>
              <a:rPr lang="en-GB" sz="3200" dirty="0"/>
              <a:t>Transplantation last therapeutic option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GB" sz="4000" b="1" dirty="0"/>
              <a:t>Viva Pearls – UC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GB" sz="3600" dirty="0"/>
              <a:t>Total proctocolectomy curative</a:t>
            </a:r>
          </a:p>
          <a:p>
            <a:pPr lvl="1"/>
            <a:r>
              <a:rPr lang="en-GB" sz="3600" dirty="0"/>
              <a:t>Backwash ileitis may occur</a:t>
            </a:r>
          </a:p>
          <a:p>
            <a:pPr lvl="1"/>
            <a:r>
              <a:rPr lang="en-GB" sz="3600" dirty="0"/>
              <a:t>Avoid steroids preoperatively</a:t>
            </a:r>
          </a:p>
          <a:p>
            <a:pPr lvl="1"/>
            <a:r>
              <a:rPr lang="en-GB" sz="3600" dirty="0"/>
              <a:t>Smoking protective association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sz="4800" b="1" dirty="0"/>
              <a:t>Viva Pearls – Crohn’s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GB" sz="3200" dirty="0"/>
              <a:t>Mouth to anus involvement</a:t>
            </a:r>
          </a:p>
          <a:p>
            <a:pPr lvl="1"/>
            <a:r>
              <a:rPr lang="en-GB" sz="2800" dirty="0"/>
              <a:t>Smoking worsens disease prognosis</a:t>
            </a:r>
          </a:p>
          <a:p>
            <a:pPr lvl="1"/>
            <a:r>
              <a:rPr lang="en-GB" sz="2800" dirty="0"/>
              <a:t>Perianal fistula first manifestation</a:t>
            </a:r>
          </a:p>
          <a:p>
            <a:pPr lvl="1"/>
            <a:r>
              <a:rPr lang="en-GB" sz="2800" dirty="0"/>
              <a:t>Recurrence at anastomosis common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sz="4000" b="1" dirty="0"/>
              <a:t>Multi-Disciplinary Team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GB" sz="3200" dirty="0"/>
              <a:t>Surgeons, gastroenterologists, radiologists collaborate</a:t>
            </a:r>
          </a:p>
          <a:p>
            <a:pPr lvl="1"/>
            <a:r>
              <a:rPr lang="en-GB" sz="3200" dirty="0"/>
              <a:t>Nutritionists optimize preoperative status</a:t>
            </a:r>
          </a:p>
          <a:p>
            <a:pPr lvl="1"/>
            <a:r>
              <a:rPr lang="en-GB" sz="3200" dirty="0"/>
              <a:t>Psychologists support chronic illness</a:t>
            </a:r>
          </a:p>
          <a:p>
            <a:pPr lvl="1"/>
            <a:r>
              <a:rPr lang="en-GB" sz="3200" dirty="0"/>
              <a:t>Nurses manage stomas biologics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GB" b="1" dirty="0"/>
              <a:t>Future Trends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GB" sz="3200" dirty="0"/>
              <a:t>Biologics reduce surgery rates</a:t>
            </a:r>
          </a:p>
          <a:p>
            <a:pPr lvl="1"/>
            <a:r>
              <a:rPr lang="en-GB" sz="3200" dirty="0"/>
              <a:t>Laparoscopy current gold standard</a:t>
            </a:r>
          </a:p>
          <a:p>
            <a:pPr lvl="1"/>
            <a:r>
              <a:rPr lang="en-GB" sz="3200" dirty="0"/>
              <a:t>Robotic surgery improves precision</a:t>
            </a:r>
          </a:p>
          <a:p>
            <a:pPr lvl="1"/>
            <a:r>
              <a:rPr lang="en-GB" sz="3200" dirty="0"/>
              <a:t>Microbiota transplant research ongoing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Epidemiology in Pakistan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GB" sz="2400" dirty="0"/>
              <a:t>Increasing incidence in urban populations</a:t>
            </a:r>
          </a:p>
          <a:p>
            <a:pPr lvl="1"/>
            <a:r>
              <a:rPr lang="en-GB" sz="2400" dirty="0"/>
              <a:t>Bimodal age distribution documented worldwide</a:t>
            </a:r>
          </a:p>
          <a:p>
            <a:pPr lvl="1"/>
            <a:r>
              <a:rPr lang="en-GB" sz="2400" dirty="0"/>
              <a:t>Equal gender distribution in UC</a:t>
            </a:r>
          </a:p>
          <a:p>
            <a:pPr lvl="1"/>
            <a:r>
              <a:rPr lang="en-GB" sz="2400" dirty="0"/>
              <a:t>Genetic predisposition plays significant role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GB" b="1" dirty="0"/>
              <a:t>Final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GB" sz="3200" dirty="0"/>
              <a:t>Early diagnosis prevents complications</a:t>
            </a:r>
          </a:p>
          <a:p>
            <a:pPr lvl="1"/>
            <a:r>
              <a:rPr lang="en-GB" sz="3200" dirty="0"/>
              <a:t>Timely surgery improves outcomes</a:t>
            </a:r>
          </a:p>
          <a:p>
            <a:pPr lvl="1"/>
            <a:r>
              <a:rPr lang="en-GB" sz="3200" dirty="0"/>
              <a:t>Individualized treatment best strategy</a:t>
            </a:r>
          </a:p>
          <a:p>
            <a:pPr lvl="1"/>
            <a:r>
              <a:rPr lang="en-GB" sz="3200" dirty="0"/>
              <a:t>Lifelong follow-up essential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0762E-5171-113A-C079-4C5307952ED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9728" y="624468"/>
            <a:ext cx="6726972" cy="5552495"/>
          </a:xfrm>
        </p:spPr>
        <p:txBody>
          <a:bodyPr>
            <a:normAutofit/>
          </a:bodyPr>
          <a:lstStyle/>
          <a:p>
            <a:r>
              <a:rPr lang="en-GB" sz="2400" dirty="0"/>
              <a:t>1. A 24-year-old male presents with a 6-month history of diarrhea, weight loss, and a painful mass in the right iliac fossa. Colonoscopy reveals skip lesions and a "cobblestone" appearance. What is the most likely diagnosis?</a:t>
            </a:r>
          </a:p>
          <a:p>
            <a:r>
              <a:rPr lang="en-GB" sz="2400" dirty="0"/>
              <a:t> A. Abdominal Tuberculosis </a:t>
            </a:r>
          </a:p>
          <a:p>
            <a:r>
              <a:rPr lang="en-GB" sz="2400" dirty="0"/>
              <a:t>B. Amoebic Liver Abscess </a:t>
            </a:r>
          </a:p>
          <a:p>
            <a:r>
              <a:rPr lang="en-GB" sz="2400" dirty="0"/>
              <a:t>C. Appendicular Mass </a:t>
            </a:r>
          </a:p>
          <a:p>
            <a:r>
              <a:rPr lang="en-GB" sz="2400" dirty="0"/>
              <a:t>D. Crohn's Disease </a:t>
            </a:r>
          </a:p>
          <a:p>
            <a:r>
              <a:rPr lang="en-GB" sz="2400" dirty="0"/>
              <a:t>E. Ulcerative Colitis </a:t>
            </a:r>
          </a:p>
          <a:p>
            <a:r>
              <a:rPr lang="en-GB" sz="2400" dirty="0"/>
              <a:t>Key: D</a:t>
            </a:r>
            <a:endParaRPr lang="en-PK" sz="2400" dirty="0"/>
          </a:p>
        </p:txBody>
      </p:sp>
    </p:spTree>
    <p:extLst>
      <p:ext uri="{BB962C8B-B14F-4D97-AF65-F5344CB8AC3E}">
        <p14:creationId xmlns:p14="http://schemas.microsoft.com/office/powerpoint/2010/main" val="165903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FE662-234E-8124-10D7-530D68AC3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24468"/>
            <a:ext cx="7886700" cy="5552495"/>
          </a:xfrm>
        </p:spPr>
        <p:txBody>
          <a:bodyPr>
            <a:normAutofit/>
          </a:bodyPr>
          <a:lstStyle/>
          <a:p>
            <a:r>
              <a:rPr lang="en-GB" sz="2400" dirty="0"/>
              <a:t>2. A 30-year-old female with known Ulcerative Colitis for 10 years presents with high-grade fever, abdominal distension, and severe tenderness. An X-ray shows a colonic diameter of 8 cm. What is the next best step in management? </a:t>
            </a:r>
          </a:p>
          <a:p>
            <a:r>
              <a:rPr lang="en-GB" sz="2400" dirty="0"/>
              <a:t>A. Barium Enema study </a:t>
            </a:r>
          </a:p>
          <a:p>
            <a:r>
              <a:rPr lang="en-GB" sz="2400" dirty="0"/>
              <a:t>B. Emergency Total Proctocolectomy</a:t>
            </a:r>
          </a:p>
          <a:p>
            <a:r>
              <a:rPr lang="en-GB" sz="2400" dirty="0"/>
              <a:t> C. Intravenous Hydrocortisone administration </a:t>
            </a:r>
          </a:p>
          <a:p>
            <a:r>
              <a:rPr lang="en-GB" sz="2400" dirty="0"/>
              <a:t>D. Loop Ileostomy formation </a:t>
            </a:r>
          </a:p>
          <a:p>
            <a:r>
              <a:rPr lang="en-GB" sz="2400" dirty="0"/>
              <a:t>E. Permanent End Sigmoid Colostomy</a:t>
            </a:r>
          </a:p>
          <a:p>
            <a:r>
              <a:rPr lang="en-GB" sz="2400" dirty="0"/>
              <a:t> Key: B</a:t>
            </a:r>
            <a:endParaRPr lang="en-PK" sz="2400" dirty="0"/>
          </a:p>
        </p:txBody>
      </p:sp>
    </p:spTree>
    <p:extLst>
      <p:ext uri="{BB962C8B-B14F-4D97-AF65-F5344CB8AC3E}">
        <p14:creationId xmlns:p14="http://schemas.microsoft.com/office/powerpoint/2010/main" val="2947567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5BDE6-9271-3CDC-F6DD-B734E3EBEB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47493"/>
            <a:ext cx="7886700" cy="5329470"/>
          </a:xfrm>
        </p:spPr>
        <p:txBody>
          <a:bodyPr/>
          <a:lstStyle/>
          <a:p>
            <a:r>
              <a:rPr lang="en-GB" dirty="0"/>
              <a:t>3. A patient diagnosed with Crohn's disease is found to have a 4 cm fibrous stricture in the mid-jejunum causing intermittent obstruction. What is the preferred surgical procedure?</a:t>
            </a:r>
          </a:p>
          <a:p>
            <a:r>
              <a:rPr lang="en-GB" dirty="0"/>
              <a:t> A. Anterior Resection</a:t>
            </a:r>
          </a:p>
          <a:p>
            <a:r>
              <a:rPr lang="en-GB" dirty="0"/>
              <a:t> B. Ileocolectomy </a:t>
            </a:r>
          </a:p>
          <a:p>
            <a:r>
              <a:rPr lang="en-GB" dirty="0"/>
              <a:t>C. Left Hemicolectomy </a:t>
            </a:r>
          </a:p>
          <a:p>
            <a:r>
              <a:rPr lang="en-GB" dirty="0"/>
              <a:t>D. Panproctocolectomy </a:t>
            </a:r>
          </a:p>
          <a:p>
            <a:r>
              <a:rPr lang="en-GB" dirty="0"/>
              <a:t>E. Strictureplasty </a:t>
            </a:r>
          </a:p>
          <a:p>
            <a:r>
              <a:rPr lang="en-GB" dirty="0"/>
              <a:t>Key: E</a:t>
            </a:r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293315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3EC9D-5138-8B21-27FD-C743AB4F7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680224"/>
            <a:ext cx="7886700" cy="5496739"/>
          </a:xfrm>
        </p:spPr>
        <p:txBody>
          <a:bodyPr/>
          <a:lstStyle/>
          <a:p>
            <a:r>
              <a:rPr lang="en-GB" dirty="0"/>
              <a:t>4. A 20-year-old male presents with recurrent perianal discharge and multiple external openings around the anus. Examination reveals deep oral ulcers. Which investigation is most specific for this suspected condition?</a:t>
            </a:r>
          </a:p>
          <a:p>
            <a:r>
              <a:rPr lang="en-GB" dirty="0"/>
              <a:t> A. Abdominal Ultrasound </a:t>
            </a:r>
          </a:p>
          <a:p>
            <a:r>
              <a:rPr lang="en-GB" dirty="0"/>
              <a:t>B. Biopsy showing Granulomas </a:t>
            </a:r>
          </a:p>
          <a:p>
            <a:r>
              <a:rPr lang="en-GB" dirty="0"/>
              <a:t>C. Carinal Angle measurement </a:t>
            </a:r>
          </a:p>
          <a:p>
            <a:r>
              <a:rPr lang="en-GB" dirty="0"/>
              <a:t>D. Serum Albumin levels </a:t>
            </a:r>
          </a:p>
          <a:p>
            <a:r>
              <a:rPr lang="en-GB" dirty="0"/>
              <a:t>E. White Cell Count </a:t>
            </a:r>
          </a:p>
          <a:p>
            <a:r>
              <a:rPr lang="en-GB" dirty="0"/>
              <a:t>Key: B</a:t>
            </a:r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258173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10FAE6-B8C6-F825-4AA7-4E43E6ADB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14039"/>
            <a:ext cx="7886700" cy="5362924"/>
          </a:xfrm>
        </p:spPr>
        <p:txBody>
          <a:bodyPr/>
          <a:lstStyle/>
          <a:p>
            <a:r>
              <a:rPr lang="en-GB" dirty="0"/>
              <a:t>5. A 28-year-old female with Ulcerative Colitis undergoes a restorative proctocolectomy. Which of the following is the most common long-term functional complication?</a:t>
            </a:r>
          </a:p>
          <a:p>
            <a:r>
              <a:rPr lang="en-GB" dirty="0"/>
              <a:t> A. Gallstones</a:t>
            </a:r>
          </a:p>
          <a:p>
            <a:r>
              <a:rPr lang="en-GB" dirty="0"/>
              <a:t> B. Nephrolithiasis </a:t>
            </a:r>
          </a:p>
          <a:p>
            <a:r>
              <a:rPr lang="en-GB" dirty="0"/>
              <a:t>C. Pouchitis</a:t>
            </a:r>
          </a:p>
          <a:p>
            <a:r>
              <a:rPr lang="en-GB" dirty="0"/>
              <a:t> D. Small bowel volvulus</a:t>
            </a:r>
          </a:p>
          <a:p>
            <a:r>
              <a:rPr lang="en-GB" dirty="0"/>
              <a:t> E. Vitamin B12 deficiency </a:t>
            </a:r>
          </a:p>
          <a:p>
            <a:r>
              <a:rPr lang="en-GB" dirty="0"/>
              <a:t>Key: C</a:t>
            </a:r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1545416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69ABD-82E2-94B8-8AE2-E4D13B93C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58644"/>
            <a:ext cx="7886700" cy="5318319"/>
          </a:xfrm>
        </p:spPr>
        <p:txBody>
          <a:bodyPr/>
          <a:lstStyle/>
          <a:p>
            <a:r>
              <a:rPr lang="en-GB" dirty="0"/>
              <a:t>6. A 22-year-old male with a 5-year history of Crohn's disease presents with a 2-day history of vomiting and absolute constipation. X-ray shows dilated small bowel loops. What is the most likely cause?</a:t>
            </a:r>
          </a:p>
          <a:p>
            <a:r>
              <a:rPr lang="en-GB" dirty="0"/>
              <a:t> A. Adhesion formation </a:t>
            </a:r>
          </a:p>
          <a:p>
            <a:r>
              <a:rPr lang="en-GB" dirty="0"/>
              <a:t>B. Fibrotic stricture </a:t>
            </a:r>
          </a:p>
          <a:p>
            <a:r>
              <a:rPr lang="en-GB" dirty="0"/>
              <a:t>C. Intussusception </a:t>
            </a:r>
          </a:p>
          <a:p>
            <a:r>
              <a:rPr lang="en-GB" dirty="0"/>
              <a:t>D. Malignant transformation </a:t>
            </a:r>
          </a:p>
          <a:p>
            <a:r>
              <a:rPr lang="en-GB" dirty="0"/>
              <a:t>E. Paralytic ileus</a:t>
            </a:r>
          </a:p>
          <a:p>
            <a:r>
              <a:rPr lang="en-GB" dirty="0"/>
              <a:t> Key: B</a:t>
            </a:r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105285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8B598-FEF1-F5B7-F24B-A3DA0F24F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747132"/>
            <a:ext cx="7886700" cy="5429831"/>
          </a:xfrm>
        </p:spPr>
        <p:txBody>
          <a:bodyPr/>
          <a:lstStyle/>
          <a:p>
            <a:r>
              <a:rPr lang="en-GB" dirty="0"/>
              <a:t>7. A patient with Ulcerative Colitis is being monitored for disease activity. Which non-invasive test is most useful for detecting an impending flare-up? </a:t>
            </a:r>
          </a:p>
          <a:p>
            <a:r>
              <a:rPr lang="en-GB" dirty="0"/>
              <a:t>A. Barium swallow </a:t>
            </a:r>
          </a:p>
          <a:p>
            <a:r>
              <a:rPr lang="en-GB" dirty="0"/>
              <a:t>B. </a:t>
            </a:r>
            <a:r>
              <a:rPr lang="en-GB" dirty="0" err="1"/>
              <a:t>Fecal</a:t>
            </a:r>
            <a:r>
              <a:rPr lang="en-GB" dirty="0"/>
              <a:t> calprotectin </a:t>
            </a:r>
          </a:p>
          <a:p>
            <a:r>
              <a:rPr lang="en-GB" dirty="0"/>
              <a:t>C. Serum amylase </a:t>
            </a:r>
          </a:p>
          <a:p>
            <a:r>
              <a:rPr lang="en-GB" dirty="0"/>
              <a:t>D. Urea breath test</a:t>
            </a:r>
          </a:p>
          <a:p>
            <a:r>
              <a:rPr lang="en-GB" dirty="0"/>
              <a:t> E. White cell count </a:t>
            </a:r>
          </a:p>
          <a:p>
            <a:r>
              <a:rPr lang="en-GB" dirty="0"/>
              <a:t>Key: B</a:t>
            </a:r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162349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52EC7-1FF4-6CD7-F140-52BB7A9BBA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847493"/>
            <a:ext cx="7886700" cy="5329470"/>
          </a:xfrm>
        </p:spPr>
        <p:txBody>
          <a:bodyPr>
            <a:normAutofit/>
          </a:bodyPr>
          <a:lstStyle/>
          <a:p>
            <a:r>
              <a:rPr lang="en-GB" dirty="0"/>
              <a:t>8. During a viva, you are asked which feature most strongly suggests Crohn's disease over Ulcerative Colitis on a biopsy specimen. Which is it?</a:t>
            </a:r>
          </a:p>
          <a:p>
            <a:r>
              <a:rPr lang="en-GB" dirty="0"/>
              <a:t> A. Crypt abscess </a:t>
            </a:r>
          </a:p>
          <a:p>
            <a:r>
              <a:rPr lang="en-GB" dirty="0"/>
              <a:t>B. Goblet cell depletion </a:t>
            </a:r>
          </a:p>
          <a:p>
            <a:r>
              <a:rPr lang="en-GB" dirty="0"/>
              <a:t>C. Mucosal friability </a:t>
            </a:r>
          </a:p>
          <a:p>
            <a:r>
              <a:rPr lang="en-GB" dirty="0"/>
              <a:t>D. Non-caseating granuloma </a:t>
            </a:r>
          </a:p>
          <a:p>
            <a:r>
              <a:rPr lang="en-GB" dirty="0"/>
              <a:t>E. Superficial ulceration </a:t>
            </a:r>
          </a:p>
          <a:p>
            <a:r>
              <a:rPr lang="en-GB" dirty="0"/>
              <a:t>Key: D</a:t>
            </a:r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1062405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6AFA47-5C7C-3BE5-60E7-050758543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780585"/>
            <a:ext cx="7886700" cy="5396378"/>
          </a:xfrm>
        </p:spPr>
        <p:txBody>
          <a:bodyPr>
            <a:normAutofit/>
          </a:bodyPr>
          <a:lstStyle/>
          <a:p>
            <a:r>
              <a:rPr lang="en-GB" dirty="0"/>
              <a:t>9. A 29-year-old woman with Ulcerative Colitis presents with a heart rate of 120 bpm, temperature of 101°F, and a dilated colon of 7.5 cm on X-ray. What is the diagnosis?</a:t>
            </a:r>
          </a:p>
          <a:p>
            <a:r>
              <a:rPr lang="en-GB" dirty="0"/>
              <a:t> A. Amoebic colitis</a:t>
            </a:r>
          </a:p>
          <a:p>
            <a:r>
              <a:rPr lang="en-GB" dirty="0"/>
              <a:t> B. Hirschsprung's disease </a:t>
            </a:r>
          </a:p>
          <a:p>
            <a:r>
              <a:rPr lang="en-GB" dirty="0"/>
              <a:t>C. Ischemic colitis </a:t>
            </a:r>
          </a:p>
          <a:p>
            <a:r>
              <a:rPr lang="en-GB" dirty="0"/>
              <a:t>D. Sigmoid volvulus </a:t>
            </a:r>
          </a:p>
          <a:p>
            <a:r>
              <a:rPr lang="en-GB" dirty="0"/>
              <a:t>E. Toxic megacolon </a:t>
            </a:r>
          </a:p>
          <a:p>
            <a:r>
              <a:rPr lang="en-GB" dirty="0"/>
              <a:t>Key: E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4293061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Ulcerative Colitis Pathology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GB" sz="3200" dirty="0"/>
              <a:t>Inflammation limited to mucosa layer</a:t>
            </a:r>
          </a:p>
          <a:p>
            <a:pPr lvl="1"/>
            <a:r>
              <a:rPr lang="en-GB" sz="3200" dirty="0"/>
              <a:t>Rectum almost always initially involved</a:t>
            </a:r>
          </a:p>
          <a:p>
            <a:pPr lvl="1"/>
            <a:r>
              <a:rPr lang="en-GB" sz="3200" dirty="0"/>
              <a:t>Disease spreads proximally continuously</a:t>
            </a:r>
          </a:p>
          <a:p>
            <a:pPr lvl="1"/>
            <a:r>
              <a:rPr lang="en-GB" sz="3200" dirty="0"/>
              <a:t>Crypt abscesses characteristic histological feature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31D8F-976C-5FE4-7CF5-B2A48FE25C4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6340" y="724829"/>
            <a:ext cx="7050359" cy="5452134"/>
          </a:xfrm>
        </p:spPr>
        <p:txBody>
          <a:bodyPr/>
          <a:lstStyle/>
          <a:p>
            <a:r>
              <a:rPr lang="en-GB" dirty="0"/>
              <a:t>10. Which surgical procedure is considered the "gold standard" elective surgery for a 25-year-old patient with Ulcerative Colitis who wishes to avoid a permanent stoma?</a:t>
            </a:r>
          </a:p>
          <a:p>
            <a:r>
              <a:rPr lang="en-GB" dirty="0"/>
              <a:t> A. Abdominoperineal resection</a:t>
            </a:r>
          </a:p>
          <a:p>
            <a:r>
              <a:rPr lang="en-GB" dirty="0"/>
              <a:t> B. Hartmann's procedure</a:t>
            </a:r>
          </a:p>
          <a:p>
            <a:r>
              <a:rPr lang="en-GB" dirty="0"/>
              <a:t> C. Ileal pouch-anal anastomosis </a:t>
            </a:r>
          </a:p>
          <a:p>
            <a:r>
              <a:rPr lang="en-GB" dirty="0"/>
              <a:t>D. Right hemicolectomy</a:t>
            </a:r>
          </a:p>
          <a:p>
            <a:r>
              <a:rPr lang="en-GB" dirty="0"/>
              <a:t> E. Subtotal colectomy</a:t>
            </a:r>
          </a:p>
          <a:p>
            <a:r>
              <a:rPr lang="en-GB" dirty="0"/>
              <a:t> Key: C</a:t>
            </a:r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3699373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BBC21-A5DF-EC59-E6CC-FAA6793858D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59726" y="747132"/>
            <a:ext cx="6726973" cy="5429831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11. </a:t>
            </a:r>
            <a:r>
              <a:rPr lang="en-GB" dirty="0"/>
              <a:t> A 24-year-old woman presents to the surgical OPD with a 3-month history of bloody diarrhea and tenesmus. Rigid sigmoidoscopy shows hyperemic mucosa that bleeds on touch. A mucosal biopsy is performed. What is the most likely histological finding? </a:t>
            </a:r>
          </a:p>
          <a:p>
            <a:r>
              <a:rPr lang="en-GB" dirty="0"/>
              <a:t>A. Crypt abscesses </a:t>
            </a:r>
          </a:p>
          <a:p>
            <a:r>
              <a:rPr lang="en-GB" dirty="0"/>
              <a:t>B. Fissuring ulcers</a:t>
            </a:r>
          </a:p>
          <a:p>
            <a:r>
              <a:rPr lang="en-GB" dirty="0"/>
              <a:t>C. Non-caseating granulomas</a:t>
            </a:r>
          </a:p>
          <a:p>
            <a:r>
              <a:rPr lang="en-GB" dirty="0"/>
              <a:t>D. Skip lesions</a:t>
            </a:r>
          </a:p>
          <a:p>
            <a:r>
              <a:rPr lang="en-GB" dirty="0"/>
              <a:t>E. Transmural inflammation</a:t>
            </a:r>
          </a:p>
          <a:p>
            <a:r>
              <a:rPr lang="en-GB" b="1" dirty="0"/>
              <a:t>Key:</a:t>
            </a:r>
            <a:r>
              <a:rPr lang="en-GB" dirty="0"/>
              <a:t> A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157089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691D7-FC50-0330-CCB8-B54B45CD3DB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73043" y="657922"/>
            <a:ext cx="6445405" cy="5519041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/>
              <a:t>12:</a:t>
            </a:r>
            <a:r>
              <a:rPr lang="en-GB" dirty="0"/>
              <a:t> A 30-year-old man presents with chronic abdominal pain, weight loss, and watery diarrhea. Colonoscopy reveals areas of normal-looking mucosa interspersed with deep linear ulcers in the ascending colon.</a:t>
            </a:r>
          </a:p>
          <a:p>
            <a:pPr marL="0" indent="0">
              <a:buNone/>
            </a:pPr>
            <a:r>
              <a:rPr lang="en-GB" dirty="0"/>
              <a:t> What is the most characteristic macroscopic feature of this condition? </a:t>
            </a:r>
          </a:p>
          <a:p>
            <a:r>
              <a:rPr lang="en-GB" dirty="0"/>
              <a:t>A. Continuous involvement</a:t>
            </a:r>
          </a:p>
          <a:p>
            <a:r>
              <a:rPr lang="en-GB" dirty="0"/>
              <a:t>B. Lead-pipe appearance</a:t>
            </a:r>
          </a:p>
          <a:p>
            <a:r>
              <a:rPr lang="en-GB" dirty="0"/>
              <a:t>C. Mucosal friability</a:t>
            </a:r>
          </a:p>
          <a:p>
            <a:r>
              <a:rPr lang="en-GB" dirty="0"/>
              <a:t>D. Pseudopolyps</a:t>
            </a:r>
          </a:p>
          <a:p>
            <a:r>
              <a:rPr lang="en-GB" dirty="0"/>
              <a:t>E. Skip lesions </a:t>
            </a:r>
          </a:p>
          <a:p>
            <a:r>
              <a:rPr lang="en-GB" b="1" dirty="0"/>
              <a:t>Key:</a:t>
            </a:r>
            <a:r>
              <a:rPr lang="en-GB" dirty="0"/>
              <a:t> E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2671731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C08F2-09CB-8723-D5DB-F7B1DFE0356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71600" y="702527"/>
            <a:ext cx="6515100" cy="5474436"/>
          </a:xfrm>
        </p:spPr>
        <p:txBody>
          <a:bodyPr>
            <a:normAutofit/>
          </a:bodyPr>
          <a:lstStyle/>
          <a:p>
            <a:r>
              <a:rPr lang="en-GB" b="1" dirty="0"/>
              <a:t>13. </a:t>
            </a:r>
            <a:r>
              <a:rPr lang="en-GB" dirty="0"/>
              <a:t> A 45-year-old man with long-standing Ulcerative Colitis presents with jaundice and generalized pruritus. Laboratory tests show a cholestatic pattern of liver enzymes. What is the most likely associated condition? </a:t>
            </a:r>
          </a:p>
          <a:p>
            <a:r>
              <a:rPr lang="en-GB" dirty="0"/>
              <a:t>A. Amoebic liver abscess</a:t>
            </a:r>
          </a:p>
          <a:p>
            <a:r>
              <a:rPr lang="en-GB" dirty="0"/>
              <a:t>B. Cholelithiasis</a:t>
            </a:r>
          </a:p>
          <a:p>
            <a:r>
              <a:rPr lang="en-GB" dirty="0"/>
              <a:t>C. Hepatocellular carcinoma</a:t>
            </a:r>
          </a:p>
          <a:p>
            <a:r>
              <a:rPr lang="en-GB" dirty="0"/>
              <a:t>D. Hydatid cyst</a:t>
            </a:r>
          </a:p>
          <a:p>
            <a:r>
              <a:rPr lang="en-GB" dirty="0"/>
              <a:t>E. Primary sclerosing cholangitis </a:t>
            </a:r>
          </a:p>
          <a:p>
            <a:r>
              <a:rPr lang="en-GB" b="1" dirty="0"/>
              <a:t>Key:</a:t>
            </a:r>
            <a:r>
              <a:rPr lang="en-GB" dirty="0"/>
              <a:t> E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360859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98302-A530-A749-C2E2-3ED92194843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26634" y="702527"/>
            <a:ext cx="6660066" cy="5474436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/>
              <a:t>14. </a:t>
            </a:r>
            <a:r>
              <a:rPr lang="en-GB" dirty="0"/>
              <a:t> A 22-year-old woman undergoes surgery for suspected appendicitis. Intraoperatively, the appendix is normal, but the terminal ileum is thickened and "fat wrapping" is noted on the mesenteric border. </a:t>
            </a:r>
          </a:p>
          <a:p>
            <a:pPr marL="0" indent="0">
              <a:buNone/>
            </a:pPr>
            <a:r>
              <a:rPr lang="en-GB" dirty="0"/>
              <a:t> What is the most likely diagnosis?</a:t>
            </a:r>
          </a:p>
          <a:p>
            <a:r>
              <a:rPr lang="en-GB" dirty="0"/>
              <a:t>A. Abdominal Tuberculosis</a:t>
            </a:r>
          </a:p>
          <a:p>
            <a:r>
              <a:rPr lang="en-GB" dirty="0"/>
              <a:t>B. Carcinoid </a:t>
            </a:r>
            <a:r>
              <a:rPr lang="en-GB" dirty="0" err="1"/>
              <a:t>tumor</a:t>
            </a:r>
            <a:endParaRPr lang="en-GB" dirty="0"/>
          </a:p>
          <a:p>
            <a:r>
              <a:rPr lang="en-GB" dirty="0"/>
              <a:t>C. Crohn's disease </a:t>
            </a:r>
          </a:p>
          <a:p>
            <a:r>
              <a:rPr lang="en-GB" dirty="0"/>
              <a:t>D. Meckel's diverticulitis</a:t>
            </a:r>
          </a:p>
          <a:p>
            <a:r>
              <a:rPr lang="en-GB" dirty="0"/>
              <a:t>E. Ulcerative colitis</a:t>
            </a:r>
          </a:p>
          <a:p>
            <a:r>
              <a:rPr lang="en-GB" b="1" dirty="0"/>
              <a:t>Key:</a:t>
            </a:r>
            <a:r>
              <a:rPr lang="en-GB" dirty="0"/>
              <a:t> C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19374542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F54F8-F8E5-7C3C-E555-297730151CE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91376" y="613317"/>
            <a:ext cx="7195324" cy="5563646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15. </a:t>
            </a:r>
            <a:r>
              <a:rPr lang="en-GB" dirty="0"/>
              <a:t> A 28-year-old man with a 5-year history of IBD is found to have inflammation strictly limited to the rectum. He complains of mucus discharge and tenesmus but no systemic symptoms.</a:t>
            </a:r>
          </a:p>
          <a:p>
            <a:pPr marL="0" indent="0">
              <a:buNone/>
            </a:pPr>
            <a:r>
              <a:rPr lang="en-GB" dirty="0"/>
              <a:t> What is the correct term for this distribution? </a:t>
            </a:r>
          </a:p>
          <a:p>
            <a:r>
              <a:rPr lang="en-GB" dirty="0"/>
              <a:t>A. Backwash ileitis</a:t>
            </a:r>
          </a:p>
          <a:p>
            <a:r>
              <a:rPr lang="en-GB" dirty="0"/>
              <a:t>B. Left-sided colitis</a:t>
            </a:r>
          </a:p>
          <a:p>
            <a:r>
              <a:rPr lang="en-GB" dirty="0"/>
              <a:t>C. Pancolitis</a:t>
            </a:r>
          </a:p>
          <a:p>
            <a:r>
              <a:rPr lang="en-GB" dirty="0"/>
              <a:t>D. Proctitis </a:t>
            </a:r>
          </a:p>
          <a:p>
            <a:r>
              <a:rPr lang="en-GB" dirty="0"/>
              <a:t>E. Regional enteritis</a:t>
            </a:r>
          </a:p>
          <a:p>
            <a:r>
              <a:rPr lang="en-GB" b="1" dirty="0"/>
              <a:t>Key:</a:t>
            </a:r>
            <a:r>
              <a:rPr lang="en-GB" dirty="0"/>
              <a:t> D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3274284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DA6ECB-4B1A-2135-5DA8-6DAA2E31CB4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82750" y="914400"/>
            <a:ext cx="6503949" cy="5262563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/>
              <a:t>16. </a:t>
            </a:r>
            <a:r>
              <a:rPr lang="en-GB" dirty="0"/>
              <a:t> A 35-year-old woman with known Ulcerative Colitis presents with 8 bloody stools per day, a pulse rate of 110 bpm, and a temperature of 38.5°C. Her haemoglobin is 9 g/dL. </a:t>
            </a:r>
          </a:p>
          <a:p>
            <a:pPr marL="0" indent="0">
              <a:buNone/>
            </a:pPr>
            <a:r>
              <a:rPr lang="en-GB" dirty="0"/>
              <a:t> According to Truelove and Witts criteria, how is her disease categorized? </a:t>
            </a:r>
          </a:p>
          <a:p>
            <a:r>
              <a:rPr lang="en-GB" dirty="0"/>
              <a:t>A. Fulminant</a:t>
            </a:r>
          </a:p>
          <a:p>
            <a:r>
              <a:rPr lang="en-GB" dirty="0"/>
              <a:t>B. Indeterminate</a:t>
            </a:r>
          </a:p>
          <a:p>
            <a:r>
              <a:rPr lang="en-GB" dirty="0"/>
              <a:t>C. Mild</a:t>
            </a:r>
          </a:p>
          <a:p>
            <a:r>
              <a:rPr lang="en-GB" dirty="0"/>
              <a:t>D. Moderate</a:t>
            </a:r>
          </a:p>
          <a:p>
            <a:r>
              <a:rPr lang="en-GB" dirty="0"/>
              <a:t>E. Severe </a:t>
            </a:r>
          </a:p>
          <a:p>
            <a:r>
              <a:rPr lang="en-GB" b="1" dirty="0"/>
              <a:t>Key:</a:t>
            </a:r>
            <a:r>
              <a:rPr lang="en-GB" dirty="0"/>
              <a:t> E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542179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CB556-B5F7-B879-95B4-DC69FCDA753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38146" y="646771"/>
            <a:ext cx="6548554" cy="5530192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/>
              <a:t>17. </a:t>
            </a:r>
            <a:r>
              <a:rPr lang="en-GB" dirty="0"/>
              <a:t> A 40-year-old man admitted for acute severe colitis develops sudden abdominal distension and severe pain. A plain abdominal radiograph shows a transverse colon diameter of 8 cm with mucosal thumbprinting. </a:t>
            </a:r>
          </a:p>
          <a:p>
            <a:pPr marL="0" indent="0">
              <a:buNone/>
            </a:pPr>
            <a:r>
              <a:rPr lang="en-GB" dirty="0"/>
              <a:t> What is the most appropriate next step in management? </a:t>
            </a:r>
          </a:p>
          <a:p>
            <a:r>
              <a:rPr lang="en-GB" dirty="0"/>
              <a:t>A. Barium enema</a:t>
            </a:r>
          </a:p>
          <a:p>
            <a:r>
              <a:rPr lang="en-GB" dirty="0"/>
              <a:t>B. Colonoscopy</a:t>
            </a:r>
          </a:p>
          <a:p>
            <a:r>
              <a:rPr lang="en-GB" dirty="0"/>
              <a:t>C. Emergency surgery </a:t>
            </a:r>
          </a:p>
          <a:p>
            <a:r>
              <a:rPr lang="en-GB" dirty="0"/>
              <a:t>D. Intravenous antibiotics</a:t>
            </a:r>
          </a:p>
          <a:p>
            <a:r>
              <a:rPr lang="en-GB" dirty="0"/>
              <a:t>E. Total parenteral nutrition</a:t>
            </a:r>
          </a:p>
          <a:p>
            <a:r>
              <a:rPr lang="en-GB" b="1" dirty="0"/>
              <a:t>Key:</a:t>
            </a:r>
            <a:r>
              <a:rPr lang="en-GB" dirty="0"/>
              <a:t> C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303166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2F0D8-2185-0C7A-C625-29F25380B3E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81668" y="791737"/>
            <a:ext cx="6805032" cy="5385226"/>
          </a:xfrm>
        </p:spPr>
        <p:txBody>
          <a:bodyPr>
            <a:normAutofit fontScale="92500"/>
          </a:bodyPr>
          <a:lstStyle/>
          <a:p>
            <a:r>
              <a:rPr lang="en-GB" b="1" dirty="0"/>
              <a:t>18. </a:t>
            </a:r>
            <a:r>
              <a:rPr lang="en-GB" dirty="0"/>
              <a:t> A patient with fulminant colitis is being monitored. The clinical team notices a sudden decrease in stool frequency despite increasing abdominal pain and tachycardia. </a:t>
            </a:r>
          </a:p>
          <a:p>
            <a:pPr marL="0" indent="0">
              <a:buNone/>
            </a:pPr>
            <a:r>
              <a:rPr lang="en-GB" dirty="0"/>
              <a:t> What does this clinical change most likely indicate? </a:t>
            </a:r>
          </a:p>
          <a:p>
            <a:r>
              <a:rPr lang="en-GB" dirty="0"/>
              <a:t>A. Clinical remission</a:t>
            </a:r>
          </a:p>
          <a:p>
            <a:r>
              <a:rPr lang="en-GB" dirty="0"/>
              <a:t>B. Impending perforation </a:t>
            </a:r>
          </a:p>
          <a:p>
            <a:r>
              <a:rPr lang="en-GB" dirty="0"/>
              <a:t>C. Resolution of inflammation</a:t>
            </a:r>
          </a:p>
          <a:p>
            <a:r>
              <a:rPr lang="en-GB" dirty="0"/>
              <a:t>D. Response to steroids</a:t>
            </a:r>
          </a:p>
          <a:p>
            <a:r>
              <a:rPr lang="en-GB" dirty="0"/>
              <a:t>E. Small bowel obstruction</a:t>
            </a:r>
          </a:p>
          <a:p>
            <a:r>
              <a:rPr lang="en-GB" b="1" dirty="0"/>
              <a:t>Key:</a:t>
            </a:r>
            <a:r>
              <a:rPr lang="en-GB" dirty="0"/>
              <a:t> B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3456519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648E4-5441-2DEF-6751-0B416A82563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81668" y="713678"/>
            <a:ext cx="6805032" cy="5463285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19. </a:t>
            </a:r>
            <a:r>
              <a:rPr lang="en-GB" dirty="0"/>
              <a:t> A 25-year-old woman is hospitalized with her first attack of acute severe colitis. She is started on intensive medical therapy including intravenous steroids. </a:t>
            </a:r>
          </a:p>
          <a:p>
            <a:pPr marL="0" indent="0">
              <a:buNone/>
            </a:pPr>
            <a:r>
              <a:rPr lang="en-GB" dirty="0"/>
              <a:t> What is the expected remission rate with this treatment? </a:t>
            </a:r>
          </a:p>
          <a:p>
            <a:r>
              <a:rPr lang="en-GB" dirty="0"/>
              <a:t>A. 10%</a:t>
            </a:r>
          </a:p>
          <a:p>
            <a:r>
              <a:rPr lang="en-GB" dirty="0"/>
              <a:t>B. 30%</a:t>
            </a:r>
          </a:p>
          <a:p>
            <a:r>
              <a:rPr lang="en-GB" dirty="0"/>
              <a:t>C. 50%</a:t>
            </a:r>
          </a:p>
          <a:p>
            <a:r>
              <a:rPr lang="en-GB" dirty="0"/>
              <a:t>D. 70% </a:t>
            </a:r>
          </a:p>
          <a:p>
            <a:r>
              <a:rPr lang="en-GB" dirty="0"/>
              <a:t>E. 90%</a:t>
            </a:r>
          </a:p>
          <a:p>
            <a:r>
              <a:rPr lang="en-GB" b="1" dirty="0"/>
              <a:t>Key:</a:t>
            </a:r>
            <a:r>
              <a:rPr lang="en-GB" dirty="0"/>
              <a:t> D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121454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Crohn’s Disease Pathology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GB" sz="3200" dirty="0"/>
              <a:t>Transmural inflammation affects entire wall</a:t>
            </a:r>
          </a:p>
          <a:p>
            <a:pPr lvl="1"/>
            <a:r>
              <a:rPr lang="en-GB" sz="3200" dirty="0"/>
              <a:t>Skip lesions alternate healthy mucosa</a:t>
            </a:r>
          </a:p>
          <a:p>
            <a:pPr lvl="1"/>
            <a:r>
              <a:rPr lang="en-GB" sz="3200" dirty="0"/>
              <a:t>Deep fissures create cobblestone appearance</a:t>
            </a:r>
          </a:p>
          <a:p>
            <a:pPr lvl="1"/>
            <a:r>
              <a:rPr lang="en-GB" sz="3200" dirty="0"/>
              <a:t>Non-caseating granulomas diagnostic hallmark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6128B-433C-96E7-45DC-C606A8ED873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70156" y="646771"/>
            <a:ext cx="6916544" cy="5530192"/>
          </a:xfrm>
        </p:spPr>
        <p:txBody>
          <a:bodyPr>
            <a:normAutofit/>
          </a:bodyPr>
          <a:lstStyle/>
          <a:p>
            <a:r>
              <a:rPr lang="en-GB" b="1" dirty="0"/>
              <a:t>20.</a:t>
            </a:r>
            <a:r>
              <a:rPr lang="en-GB" dirty="0"/>
              <a:t> A patient on long-term high-dose steroids for IBD is suspected of having a colonic perforation.</a:t>
            </a:r>
          </a:p>
          <a:p>
            <a:pPr marL="0" indent="0">
              <a:buNone/>
            </a:pPr>
            <a:r>
              <a:rPr lang="en-GB" dirty="0"/>
              <a:t> Why might the diagnosis be clinically challenging in this patient? </a:t>
            </a:r>
          </a:p>
          <a:p>
            <a:r>
              <a:rPr lang="en-GB" dirty="0"/>
              <a:t>A. Perforation is retroperitoneal</a:t>
            </a:r>
          </a:p>
          <a:p>
            <a:r>
              <a:rPr lang="en-GB" dirty="0"/>
              <a:t>B. Radiographs are always normal</a:t>
            </a:r>
          </a:p>
          <a:p>
            <a:r>
              <a:rPr lang="en-GB" dirty="0"/>
              <a:t>C. Steroids mask physical signs </a:t>
            </a:r>
          </a:p>
          <a:p>
            <a:r>
              <a:rPr lang="en-GB" dirty="0"/>
              <a:t>D. Steroids prevent pain</a:t>
            </a:r>
          </a:p>
          <a:p>
            <a:r>
              <a:rPr lang="en-GB" dirty="0"/>
              <a:t>E. Symptoms are usually mild</a:t>
            </a:r>
          </a:p>
          <a:p>
            <a:r>
              <a:rPr lang="en-GB" b="1" dirty="0"/>
              <a:t>Key:</a:t>
            </a:r>
            <a:r>
              <a:rPr lang="en-GB" dirty="0"/>
              <a:t> C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2426718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05A8F-6F57-190E-174C-389D851E17B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60448" y="713678"/>
            <a:ext cx="6526251" cy="5463285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21. </a:t>
            </a:r>
            <a:r>
              <a:rPr lang="en-GB" dirty="0"/>
              <a:t> A 50-year-old man has had pan-ulcerative colitis for 20 years. He is currently in clinical remission. </a:t>
            </a:r>
          </a:p>
          <a:p>
            <a:pPr marL="0" indent="0">
              <a:buNone/>
            </a:pPr>
            <a:r>
              <a:rPr lang="en-GB" dirty="0"/>
              <a:t> What is his approximate risk of developing colorectal cancer at this stage? </a:t>
            </a:r>
          </a:p>
          <a:p>
            <a:r>
              <a:rPr lang="en-GB" dirty="0"/>
              <a:t>A. 1%</a:t>
            </a:r>
          </a:p>
          <a:p>
            <a:r>
              <a:rPr lang="en-GB" dirty="0"/>
              <a:t>B. 5%</a:t>
            </a:r>
          </a:p>
          <a:p>
            <a:r>
              <a:rPr lang="en-GB" dirty="0"/>
              <a:t>C. 10-15% </a:t>
            </a:r>
          </a:p>
          <a:p>
            <a:r>
              <a:rPr lang="en-GB" dirty="0"/>
              <a:t>D. 30%</a:t>
            </a:r>
          </a:p>
          <a:p>
            <a:r>
              <a:rPr lang="en-GB" dirty="0"/>
              <a:t>E. 50%</a:t>
            </a:r>
          </a:p>
          <a:p>
            <a:r>
              <a:rPr lang="en-GB" b="1" dirty="0"/>
              <a:t>Key:</a:t>
            </a:r>
            <a:r>
              <a:rPr lang="en-GB" dirty="0"/>
              <a:t> C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319839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0E49D-A6E0-21A7-5ED4-7F5E6C66912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03610" y="970156"/>
            <a:ext cx="6883090" cy="5206807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22. </a:t>
            </a:r>
            <a:r>
              <a:rPr lang="en-GB" dirty="0"/>
              <a:t> A 32-year-old woman with pancolitis of 12 years' duration is referred for cancer screening. </a:t>
            </a:r>
          </a:p>
          <a:p>
            <a:pPr marL="0" indent="0">
              <a:buNone/>
            </a:pPr>
            <a:r>
              <a:rPr lang="en-GB" dirty="0"/>
              <a:t> What is the most appropriate screening method? </a:t>
            </a:r>
          </a:p>
          <a:p>
            <a:r>
              <a:rPr lang="en-GB" dirty="0"/>
              <a:t>A. Annual CT scan</a:t>
            </a:r>
          </a:p>
          <a:p>
            <a:r>
              <a:rPr lang="en-GB" dirty="0"/>
              <a:t>B. Barium enema every 2 years</a:t>
            </a:r>
          </a:p>
          <a:p>
            <a:r>
              <a:rPr lang="en-GB" dirty="0"/>
              <a:t>C. Carcinoembryonic antigen (CEA) levels</a:t>
            </a:r>
          </a:p>
          <a:p>
            <a:r>
              <a:rPr lang="en-GB" dirty="0"/>
              <a:t>D. Colonoscopy with chromoendoscopy </a:t>
            </a:r>
          </a:p>
          <a:p>
            <a:r>
              <a:rPr lang="en-GB" dirty="0"/>
              <a:t>E. Faecal occult blood test</a:t>
            </a:r>
          </a:p>
          <a:p>
            <a:r>
              <a:rPr lang="en-GB" b="1" dirty="0"/>
              <a:t>Key:</a:t>
            </a:r>
            <a:r>
              <a:rPr lang="en-GB" dirty="0"/>
              <a:t> D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339660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6155E-AD1B-6C67-867E-DA3CE337171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26994" y="691376"/>
            <a:ext cx="6559705" cy="5485587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23. </a:t>
            </a:r>
            <a:r>
              <a:rPr lang="en-GB" dirty="0"/>
              <a:t> A 26-year-old man with acute bloody diarrhea is suspected of having Ulcerative Colitis. A stool specimen is sent for analysis. </a:t>
            </a:r>
          </a:p>
          <a:p>
            <a:pPr marL="0" indent="0">
              <a:buNone/>
            </a:pPr>
            <a:r>
              <a:rPr lang="en-GB" dirty="0"/>
              <a:t> Which organism must be excluded as it mimics acute severe UC? </a:t>
            </a:r>
          </a:p>
          <a:p>
            <a:r>
              <a:rPr lang="en-GB" dirty="0"/>
              <a:t>A. Campylobacter </a:t>
            </a:r>
          </a:p>
          <a:p>
            <a:r>
              <a:rPr lang="en-GB" dirty="0"/>
              <a:t>B. Clostridium botulinum</a:t>
            </a:r>
          </a:p>
          <a:p>
            <a:r>
              <a:rPr lang="en-GB" dirty="0"/>
              <a:t>C. Escherichia coli</a:t>
            </a:r>
          </a:p>
          <a:p>
            <a:r>
              <a:rPr lang="en-GB" dirty="0"/>
              <a:t>D. Helicobacter pylori</a:t>
            </a:r>
          </a:p>
          <a:p>
            <a:r>
              <a:rPr lang="en-GB" dirty="0"/>
              <a:t>E. Staphylococcus aureus</a:t>
            </a:r>
          </a:p>
          <a:p>
            <a:r>
              <a:rPr lang="en-GB" b="1" dirty="0"/>
              <a:t>Key:</a:t>
            </a:r>
            <a:r>
              <a:rPr lang="en-GB" dirty="0"/>
              <a:t> A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310895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53F318-E2A2-D6B8-A383-59E72600862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48214" y="735980"/>
            <a:ext cx="6838485" cy="5440983"/>
          </a:xfrm>
        </p:spPr>
        <p:txBody>
          <a:bodyPr>
            <a:normAutofit/>
          </a:bodyPr>
          <a:lstStyle/>
          <a:p>
            <a:r>
              <a:rPr lang="en-GB" b="1" dirty="0"/>
              <a:t>24. </a:t>
            </a:r>
            <a:r>
              <a:rPr lang="en-GB" dirty="0"/>
              <a:t> A patient is admitted with a severe acute flare of Ulcerative Colitis.</a:t>
            </a:r>
          </a:p>
          <a:p>
            <a:pPr marL="0" indent="0">
              <a:buNone/>
            </a:pPr>
            <a:r>
              <a:rPr lang="en-GB" dirty="0"/>
              <a:t> Which investigation is generally contraindicated in this setting due to the high risk of perforation? </a:t>
            </a:r>
          </a:p>
          <a:p>
            <a:r>
              <a:rPr lang="en-GB" dirty="0"/>
              <a:t>A. Abdominal Ultrasound</a:t>
            </a:r>
          </a:p>
          <a:p>
            <a:r>
              <a:rPr lang="en-GB" dirty="0"/>
              <a:t>B. CT </a:t>
            </a:r>
            <a:r>
              <a:rPr lang="en-GB" dirty="0" err="1"/>
              <a:t>enterography</a:t>
            </a:r>
            <a:endParaRPr lang="en-GB" dirty="0"/>
          </a:p>
          <a:p>
            <a:r>
              <a:rPr lang="en-GB" dirty="0"/>
              <a:t>C. Full colonoscopy </a:t>
            </a:r>
          </a:p>
          <a:p>
            <a:r>
              <a:rPr lang="en-GB" i="1" dirty="0"/>
              <a:t>D. Rigid sigmoidoscopy</a:t>
            </a:r>
            <a:endParaRPr lang="en-GB" dirty="0"/>
          </a:p>
          <a:p>
            <a:r>
              <a:rPr lang="en-GB" i="1" dirty="0"/>
              <a:t>E. Supine abdominal X-ray</a:t>
            </a:r>
            <a:endParaRPr lang="en-GB" dirty="0"/>
          </a:p>
          <a:p>
            <a:r>
              <a:rPr lang="en-GB" b="1" dirty="0"/>
              <a:t>Key:</a:t>
            </a:r>
            <a:r>
              <a:rPr lang="en-GB" dirty="0"/>
              <a:t> C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2529117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551E2-C04C-3359-48AB-FD7BCF3D5B5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70156" y="724829"/>
            <a:ext cx="6916544" cy="54521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25.  A surgical registrar is assessing a patient’s response to treatment for Ulcerative Colitis to decide on the need for surgery.</a:t>
            </a:r>
          </a:p>
          <a:p>
            <a:pPr marL="0" indent="0">
              <a:buNone/>
            </a:pPr>
            <a:r>
              <a:rPr lang="en-GB" dirty="0"/>
              <a:t> Which scoring system is most widely used to measure disease progression or response? </a:t>
            </a:r>
          </a:p>
          <a:p>
            <a:r>
              <a:rPr lang="en-GB" dirty="0"/>
              <a:t>A. APACHE II</a:t>
            </a:r>
          </a:p>
          <a:p>
            <a:r>
              <a:rPr lang="en-GB" dirty="0"/>
              <a:t>B. Child-Pugh</a:t>
            </a:r>
          </a:p>
          <a:p>
            <a:r>
              <a:rPr lang="en-GB" dirty="0"/>
              <a:t>C. Glasgow Coma Scale</a:t>
            </a:r>
          </a:p>
          <a:p>
            <a:r>
              <a:rPr lang="en-GB" dirty="0"/>
              <a:t>D. Mayo score </a:t>
            </a:r>
          </a:p>
          <a:p>
            <a:r>
              <a:rPr lang="en-GB" dirty="0"/>
              <a:t>E. Rockall score</a:t>
            </a:r>
          </a:p>
          <a:p>
            <a:r>
              <a:rPr lang="en-GB" b="1" dirty="0"/>
              <a:t>Key:</a:t>
            </a:r>
            <a:r>
              <a:rPr lang="en-GB" dirty="0"/>
              <a:t> D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94025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F24E7-3133-2710-E667-01B5D8FDDB6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48936" y="735980"/>
            <a:ext cx="6637763" cy="5440983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26. </a:t>
            </a:r>
            <a:r>
              <a:rPr lang="en-GB" dirty="0"/>
              <a:t> A 29-year-old man with refractory acute severe colitis is scheduled for emergency surgery. </a:t>
            </a:r>
          </a:p>
          <a:p>
            <a:pPr marL="0" indent="0">
              <a:buNone/>
            </a:pPr>
            <a:r>
              <a:rPr lang="en-GB" dirty="0"/>
              <a:t> What is the safest surgical procedure in this emergency situation? </a:t>
            </a:r>
          </a:p>
          <a:p>
            <a:r>
              <a:rPr lang="en-GB" dirty="0"/>
              <a:t>A. Abdominoperineal resection</a:t>
            </a:r>
          </a:p>
          <a:p>
            <a:r>
              <a:rPr lang="en-GB" dirty="0"/>
              <a:t>B. Left hemicolectomy</a:t>
            </a:r>
          </a:p>
          <a:p>
            <a:r>
              <a:rPr lang="en-GB" dirty="0"/>
              <a:t>C. Proctocolectomy with J-pouch</a:t>
            </a:r>
          </a:p>
          <a:p>
            <a:r>
              <a:rPr lang="en-GB" dirty="0"/>
              <a:t>D. Right hemicolectomy</a:t>
            </a:r>
          </a:p>
          <a:p>
            <a:r>
              <a:rPr lang="en-GB" dirty="0"/>
              <a:t>E. Subtotal colectomy and end-ileostomy </a:t>
            </a:r>
          </a:p>
          <a:p>
            <a:r>
              <a:rPr lang="en-GB" b="1" dirty="0"/>
              <a:t>Key:</a:t>
            </a:r>
            <a:r>
              <a:rPr lang="en-GB" dirty="0"/>
              <a:t> E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2451655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E107DE-02C8-DF44-2274-C54F2088C90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25190" y="892098"/>
            <a:ext cx="7061510" cy="5284865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27. </a:t>
            </a:r>
            <a:r>
              <a:rPr lang="en-GB" dirty="0"/>
              <a:t> During an emergency subtotal colectomy for toxic megacolon, the junior resident suggests performing a concurrent proctectomy. </a:t>
            </a:r>
          </a:p>
          <a:p>
            <a:pPr marL="0" indent="0">
              <a:buNone/>
            </a:pPr>
            <a:r>
              <a:rPr lang="en-GB" dirty="0"/>
              <a:t> Why is proctectomy generally avoided in the emergency setting? </a:t>
            </a:r>
          </a:p>
          <a:p>
            <a:r>
              <a:rPr lang="en-GB" dirty="0"/>
              <a:t>A. High risk of </a:t>
            </a:r>
            <a:r>
              <a:rPr lang="en-GB" dirty="0" err="1"/>
              <a:t>fecal</a:t>
            </a:r>
            <a:r>
              <a:rPr lang="en-GB" dirty="0"/>
              <a:t> incontinence</a:t>
            </a:r>
          </a:p>
          <a:p>
            <a:r>
              <a:rPr lang="en-GB" dirty="0"/>
              <a:t>B. Increased risk of pelvic nerve injury </a:t>
            </a:r>
          </a:p>
          <a:p>
            <a:r>
              <a:rPr lang="en-GB" dirty="0"/>
              <a:t>C. Pelvic dissection is easier later</a:t>
            </a:r>
          </a:p>
          <a:p>
            <a:r>
              <a:rPr lang="en-GB" dirty="0"/>
              <a:t>D. Proctectomy is never needed in UC</a:t>
            </a:r>
          </a:p>
          <a:p>
            <a:r>
              <a:rPr lang="en-GB" dirty="0"/>
              <a:t>E. Rectum is always healthy in UC</a:t>
            </a:r>
          </a:p>
          <a:p>
            <a:r>
              <a:rPr lang="en-GB" b="1" dirty="0"/>
              <a:t>Key:</a:t>
            </a:r>
            <a:r>
              <a:rPr lang="en-GB" dirty="0"/>
              <a:t> B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150807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BFAFFD-96D9-F53D-0446-9ABE45E8335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70879" y="691376"/>
            <a:ext cx="6924906" cy="5485587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/>
              <a:t>28.</a:t>
            </a:r>
            <a:r>
              <a:rPr lang="en-GB" dirty="0"/>
              <a:t> An 18-year-old student with Ulcerative Colitis is finding it difficult to maintain remission without high doses of steroids, which have caused significant weight gain and moon face. </a:t>
            </a:r>
          </a:p>
          <a:p>
            <a:pPr marL="0" indent="0">
              <a:buNone/>
            </a:pPr>
            <a:r>
              <a:rPr lang="en-GB" dirty="0"/>
              <a:t> What is this specific indication for surgery called? </a:t>
            </a:r>
          </a:p>
          <a:p>
            <a:r>
              <a:rPr lang="en-GB" dirty="0"/>
              <a:t>A. Acute severe disease</a:t>
            </a:r>
          </a:p>
          <a:p>
            <a:r>
              <a:rPr lang="en-GB" dirty="0"/>
              <a:t>B. Fulminating disease</a:t>
            </a:r>
          </a:p>
          <a:p>
            <a:r>
              <a:rPr lang="en-GB" dirty="0"/>
              <a:t>C. Growth retardation</a:t>
            </a:r>
          </a:p>
          <a:p>
            <a:r>
              <a:rPr lang="en-GB" dirty="0"/>
              <a:t>D. Neoplastic change</a:t>
            </a:r>
          </a:p>
          <a:p>
            <a:r>
              <a:rPr lang="en-GB" dirty="0"/>
              <a:t>E. Steroid-dependent disease </a:t>
            </a:r>
          </a:p>
          <a:p>
            <a:r>
              <a:rPr lang="en-GB" b="1" dirty="0"/>
              <a:t>Key:</a:t>
            </a:r>
            <a:r>
              <a:rPr lang="en-GB" dirty="0"/>
              <a:t> E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1892542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55C26-FFF6-710D-0340-EFFDEFABEC8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04332" y="802888"/>
            <a:ext cx="6682368" cy="5374075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29.  A 22-year-old woman has fully recovered from an emergency subtotal colectomy. She now wants to undergo restorative surgery to avoid a permanent stoma. </a:t>
            </a:r>
          </a:p>
          <a:p>
            <a:pPr marL="0" indent="0">
              <a:buNone/>
            </a:pPr>
            <a:r>
              <a:rPr lang="en-GB" dirty="0"/>
              <a:t> What is the most common elective restorative procedure? </a:t>
            </a:r>
          </a:p>
          <a:p>
            <a:r>
              <a:rPr lang="en-GB" dirty="0"/>
              <a:t>A. Abdominoperineal resection</a:t>
            </a:r>
          </a:p>
          <a:p>
            <a:r>
              <a:rPr lang="en-GB" dirty="0"/>
              <a:t>B. Hartmann’s procedure</a:t>
            </a:r>
          </a:p>
          <a:p>
            <a:r>
              <a:rPr lang="en-GB" dirty="0"/>
              <a:t>C. Ileal pouch-anal anastomosis (IPAA) </a:t>
            </a:r>
          </a:p>
          <a:p>
            <a:r>
              <a:rPr lang="en-GB" dirty="0"/>
              <a:t>D. Ileorectal anastomosis</a:t>
            </a:r>
          </a:p>
          <a:p>
            <a:r>
              <a:rPr lang="en-GB" dirty="0"/>
              <a:t>E. Permanent end-ileostomy</a:t>
            </a:r>
          </a:p>
          <a:p>
            <a:r>
              <a:rPr lang="en-GB" b="1" dirty="0"/>
              <a:t>Key:</a:t>
            </a:r>
            <a:r>
              <a:rPr lang="en-GB" dirty="0"/>
              <a:t> C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817708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2A9E9-FE9A-6F62-3480-DA0B7E001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400" dirty="0"/>
              <a:t>Crohn’s disease of the terminal ileum illustrating </a:t>
            </a:r>
            <a:br>
              <a:rPr lang="en-GB" sz="2400" dirty="0"/>
            </a:br>
            <a:r>
              <a:rPr lang="en-GB" sz="2400" dirty="0"/>
              <a:t>longitudinal ulceration and cobblestone mucosa.</a:t>
            </a:r>
            <a:br>
              <a:rPr lang="en-GB" sz="2400" dirty="0"/>
            </a:br>
            <a:endParaRPr lang="en-PK" sz="2400" dirty="0"/>
          </a:p>
        </p:txBody>
      </p:sp>
      <p:pic>
        <p:nvPicPr>
          <p:cNvPr id="5" name="Content Placeholder 4" descr="A close-up of a large intestine&#10;&#10;AI-generated content may be incorrect.">
            <a:extLst>
              <a:ext uri="{FF2B5EF4-FFF2-40B4-BE49-F238E27FC236}">
                <a16:creationId xmlns:a16="http://schemas.microsoft.com/office/drawing/2014/main" id="{E5A4CEC8-2258-3AA5-3326-910CD152C6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9278" y="1825625"/>
            <a:ext cx="572544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6569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EA26B-07F2-3561-52B6-7C439E26D3F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15844" y="691376"/>
            <a:ext cx="6735336" cy="5485587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30. </a:t>
            </a:r>
            <a:r>
              <a:rPr lang="en-GB" dirty="0"/>
              <a:t> A newly diagnosed 20-year-old patient with Ulcerative Colitis asks about the likelihood of needing surgery in the future. </a:t>
            </a:r>
          </a:p>
          <a:p>
            <a:pPr marL="0" indent="0">
              <a:buNone/>
            </a:pPr>
            <a:r>
              <a:rPr lang="en-GB" dirty="0"/>
              <a:t> What is the approximate lifetime risk of colectomy for a patient with UC? </a:t>
            </a:r>
          </a:p>
          <a:p>
            <a:r>
              <a:rPr lang="en-GB" dirty="0"/>
              <a:t>A. 5%</a:t>
            </a:r>
          </a:p>
          <a:p>
            <a:r>
              <a:rPr lang="en-GB" dirty="0"/>
              <a:t>B. 20% </a:t>
            </a:r>
          </a:p>
          <a:p>
            <a:r>
              <a:rPr lang="en-GB" dirty="0"/>
              <a:t>C. 40%</a:t>
            </a:r>
          </a:p>
          <a:p>
            <a:r>
              <a:rPr lang="en-GB" dirty="0"/>
              <a:t>D. 60%</a:t>
            </a:r>
          </a:p>
          <a:p>
            <a:r>
              <a:rPr lang="en-GB" dirty="0"/>
              <a:t>E. 80%</a:t>
            </a:r>
          </a:p>
          <a:p>
            <a:r>
              <a:rPr lang="en-GB" b="1" dirty="0"/>
              <a:t>Key:</a:t>
            </a:r>
            <a:r>
              <a:rPr lang="en-GB" dirty="0"/>
              <a:t> B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149686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23EDD2-9F40-33B4-93F8-72AF5E5AB69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338146" y="735980"/>
            <a:ext cx="6548554" cy="5440983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31. </a:t>
            </a:r>
            <a:r>
              <a:rPr lang="en-GB" dirty="0"/>
              <a:t> A surgeon is planning an elective operation for a patient with Crohn's disease of the small bowel.</a:t>
            </a:r>
          </a:p>
          <a:p>
            <a:pPr marL="0" indent="0">
              <a:buNone/>
            </a:pPr>
            <a:r>
              <a:rPr lang="en-GB" dirty="0"/>
              <a:t> What is the primary principle of surgical management in Crohn’s disease? </a:t>
            </a:r>
          </a:p>
          <a:p>
            <a:r>
              <a:rPr lang="en-GB" dirty="0"/>
              <a:t>A. Cure the disease permanently</a:t>
            </a:r>
          </a:p>
          <a:p>
            <a:r>
              <a:rPr lang="en-GB" dirty="0"/>
              <a:t>B. Perform wide resection margins</a:t>
            </a:r>
          </a:p>
          <a:p>
            <a:r>
              <a:rPr lang="en-GB" dirty="0"/>
              <a:t>C. Preserve as much bowel as possible </a:t>
            </a:r>
          </a:p>
          <a:p>
            <a:r>
              <a:rPr lang="en-GB" dirty="0"/>
              <a:t>D. Remove the entire colon</a:t>
            </a:r>
          </a:p>
          <a:p>
            <a:r>
              <a:rPr lang="en-GB" dirty="0"/>
              <a:t>E. Resect all skip lesions</a:t>
            </a:r>
          </a:p>
          <a:p>
            <a:r>
              <a:rPr lang="en-GB" b="1" dirty="0"/>
              <a:t>Key:</a:t>
            </a:r>
            <a:r>
              <a:rPr lang="en-GB" dirty="0"/>
              <a:t> C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2042108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BFB40-C926-59EC-FD5E-B47298B422B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48215" y="646771"/>
            <a:ext cx="7203687" cy="5530192"/>
          </a:xfrm>
        </p:spPr>
        <p:txBody>
          <a:bodyPr>
            <a:normAutofit/>
          </a:bodyPr>
          <a:lstStyle/>
          <a:p>
            <a:r>
              <a:rPr lang="en-GB" b="1" dirty="0"/>
              <a:t>32. </a:t>
            </a:r>
            <a:r>
              <a:rPr lang="en-GB" dirty="0"/>
              <a:t> A patient with long-standing Crohn's disease presents with signs of intestinal obstruction. </a:t>
            </a:r>
          </a:p>
          <a:p>
            <a:pPr marL="0" indent="0">
              <a:buNone/>
            </a:pPr>
            <a:r>
              <a:rPr lang="en-GB" dirty="0"/>
              <a:t> What is a common indication for elective surgery in this patient? </a:t>
            </a:r>
          </a:p>
          <a:p>
            <a:r>
              <a:rPr lang="en-GB" dirty="0"/>
              <a:t>A. Fibrotic strictures </a:t>
            </a:r>
          </a:p>
          <a:p>
            <a:r>
              <a:rPr lang="en-GB" dirty="0"/>
              <a:t>B. Frequent watery stools</a:t>
            </a:r>
          </a:p>
          <a:p>
            <a:r>
              <a:rPr lang="en-GB" dirty="0"/>
              <a:t>C. Mild abdominal pain</a:t>
            </a:r>
          </a:p>
          <a:p>
            <a:r>
              <a:rPr lang="en-GB" dirty="0"/>
              <a:t>D. Mucus in stool</a:t>
            </a:r>
          </a:p>
          <a:p>
            <a:r>
              <a:rPr lang="en-GB" dirty="0"/>
              <a:t>E. Sudden bloody diarrhea</a:t>
            </a:r>
          </a:p>
          <a:p>
            <a:r>
              <a:rPr lang="en-GB" b="1" dirty="0"/>
              <a:t>Key:</a:t>
            </a:r>
            <a:r>
              <a:rPr lang="en-GB" dirty="0"/>
              <a:t> A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3875391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B0A4B-4B8D-AB50-559E-E8B852E9745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48576" y="568712"/>
            <a:ext cx="6738124" cy="5608251"/>
          </a:xfrm>
        </p:spPr>
        <p:txBody>
          <a:bodyPr>
            <a:normAutofit/>
          </a:bodyPr>
          <a:lstStyle/>
          <a:p>
            <a:r>
              <a:rPr lang="en-GB" b="1" dirty="0"/>
              <a:t>33. </a:t>
            </a:r>
            <a:r>
              <a:rPr lang="en-GB" dirty="0"/>
              <a:t> A patient is found to have an isolated segment of diseased colon. The multidisciplinary team is discussing resection. </a:t>
            </a:r>
          </a:p>
          <a:p>
            <a:pPr marL="0" indent="0">
              <a:buNone/>
            </a:pPr>
            <a:r>
              <a:rPr lang="en-GB" dirty="0"/>
              <a:t> For which condition is a segmental colectomy a recognized elective option? </a:t>
            </a:r>
          </a:p>
          <a:p>
            <a:r>
              <a:rPr lang="en-GB" dirty="0"/>
              <a:t>A. Backwash ileitis</a:t>
            </a:r>
          </a:p>
          <a:p>
            <a:r>
              <a:rPr lang="en-GB" dirty="0"/>
              <a:t>B. Crohn’s colitis </a:t>
            </a:r>
          </a:p>
          <a:p>
            <a:r>
              <a:rPr lang="en-GB" dirty="0"/>
              <a:t>C. Indeterminate colitis</a:t>
            </a:r>
          </a:p>
          <a:p>
            <a:r>
              <a:rPr lang="en-GB" dirty="0"/>
              <a:t>D. Pancolitis</a:t>
            </a:r>
          </a:p>
          <a:p>
            <a:r>
              <a:rPr lang="en-GB" dirty="0"/>
              <a:t>E. Ulcerative colitis</a:t>
            </a:r>
          </a:p>
          <a:p>
            <a:r>
              <a:rPr lang="en-GB" b="1" dirty="0"/>
              <a:t>Key:</a:t>
            </a:r>
            <a:r>
              <a:rPr lang="en-GB" dirty="0"/>
              <a:t> B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223870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65657-1B5E-1DAD-E4B2-3038508ECA6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69434" y="591015"/>
            <a:ext cx="7117266" cy="5585948"/>
          </a:xfrm>
        </p:spPr>
        <p:txBody>
          <a:bodyPr>
            <a:normAutofit/>
          </a:bodyPr>
          <a:lstStyle/>
          <a:p>
            <a:r>
              <a:rPr lang="en-GB" b="1" dirty="0"/>
              <a:t>34. </a:t>
            </a:r>
            <a:r>
              <a:rPr lang="en-GB" dirty="0"/>
              <a:t> A malnourished patient with IBD is being prepared for elective surgery. </a:t>
            </a:r>
          </a:p>
          <a:p>
            <a:pPr marL="0" indent="0">
              <a:buNone/>
            </a:pPr>
            <a:r>
              <a:rPr lang="en-GB" dirty="0"/>
              <a:t> In which situation is nutritional optimization unlikely to be successful until the primary issue is addressed? </a:t>
            </a:r>
          </a:p>
          <a:p>
            <a:r>
              <a:rPr lang="en-GB" dirty="0"/>
              <a:t>A. </a:t>
            </a:r>
            <a:r>
              <a:rPr lang="en-GB" dirty="0" err="1"/>
              <a:t>Anemia</a:t>
            </a:r>
            <a:endParaRPr lang="en-GB" dirty="0"/>
          </a:p>
          <a:p>
            <a:r>
              <a:rPr lang="en-GB" dirty="0"/>
              <a:t>B. Presence of active infection </a:t>
            </a:r>
          </a:p>
          <a:p>
            <a:r>
              <a:rPr lang="en-GB" dirty="0"/>
              <a:t>C. Steroid dependence</a:t>
            </a:r>
          </a:p>
          <a:p>
            <a:r>
              <a:rPr lang="en-GB" dirty="0"/>
              <a:t>D. Vitamin deficiency</a:t>
            </a:r>
          </a:p>
          <a:p>
            <a:r>
              <a:rPr lang="en-GB" dirty="0"/>
              <a:t>E. Weight loss</a:t>
            </a:r>
          </a:p>
          <a:p>
            <a:r>
              <a:rPr lang="en-GB" b="1" dirty="0"/>
              <a:t>Key:</a:t>
            </a:r>
            <a:r>
              <a:rPr lang="en-GB" dirty="0"/>
              <a:t> B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1307188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9AE773-699E-0479-6AC9-705738DC4F5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03610" y="691376"/>
            <a:ext cx="6883090" cy="5485587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35. </a:t>
            </a:r>
            <a:r>
              <a:rPr lang="en-GB" dirty="0"/>
              <a:t> A patient is being prepared for a subtotal colectomy and is anxious about the stoma. </a:t>
            </a:r>
          </a:p>
          <a:p>
            <a:pPr marL="0" indent="0">
              <a:buNone/>
            </a:pPr>
            <a:r>
              <a:rPr lang="en-GB" dirty="0"/>
              <a:t> Which member of the MDT should be introduced early to provide specialized support and </a:t>
            </a:r>
            <a:r>
              <a:rPr lang="en-GB" dirty="0" err="1"/>
              <a:t>counseling</a:t>
            </a:r>
            <a:r>
              <a:rPr lang="en-GB" dirty="0"/>
              <a:t>? </a:t>
            </a:r>
          </a:p>
          <a:p>
            <a:r>
              <a:rPr lang="en-GB" dirty="0"/>
              <a:t>A. Clinical psychologist</a:t>
            </a:r>
          </a:p>
          <a:p>
            <a:r>
              <a:rPr lang="en-GB" dirty="0"/>
              <a:t>B. Interventional radiologist</a:t>
            </a:r>
          </a:p>
          <a:p>
            <a:r>
              <a:rPr lang="en-GB" dirty="0"/>
              <a:t>C. Pathologist</a:t>
            </a:r>
          </a:p>
          <a:p>
            <a:r>
              <a:rPr lang="en-GB" dirty="0"/>
              <a:t>D. Stoma therapist </a:t>
            </a:r>
          </a:p>
          <a:p>
            <a:r>
              <a:rPr lang="en-GB" dirty="0"/>
              <a:t>E. Surgical registrar</a:t>
            </a:r>
          </a:p>
          <a:p>
            <a:r>
              <a:rPr lang="en-GB" b="1" dirty="0"/>
              <a:t>Key:</a:t>
            </a:r>
            <a:r>
              <a:rPr lang="en-GB" dirty="0"/>
              <a:t> D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18697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751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834DA-F784-12CA-E98B-848F7C2E7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 descr="A close-up of a large intestine&#10;&#10;AI-generated content may be incorrect.">
            <a:extLst>
              <a:ext uri="{FF2B5EF4-FFF2-40B4-BE49-F238E27FC236}">
                <a16:creationId xmlns:a16="http://schemas.microsoft.com/office/drawing/2014/main" id="{647D1591-AB8A-17EC-E45A-3902544423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0510" y="536245"/>
            <a:ext cx="6245051" cy="5785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157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1503</TotalTime>
  <Words>2890</Words>
  <Application>Microsoft Macintosh PowerPoint</Application>
  <PresentationFormat>On-screen Show (4:3)</PresentationFormat>
  <Paragraphs>446</Paragraphs>
  <Slides>86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90" baseType="lpstr">
      <vt:lpstr>Arial</vt:lpstr>
      <vt:lpstr>JAMEEL NOORI NASTALEEQ KASHEEDA</vt:lpstr>
      <vt:lpstr>Times New Roman</vt:lpstr>
      <vt:lpstr>Office 2013 - 2022 Theme</vt:lpstr>
      <vt:lpstr>Inflammatory Bowel Diseases  </vt:lpstr>
      <vt:lpstr> Guess Diagnosis </vt:lpstr>
      <vt:lpstr>Learning Outcomes</vt:lpstr>
      <vt:lpstr>Definition of IBD</vt:lpstr>
      <vt:lpstr>Epidemiology in Pakistan</vt:lpstr>
      <vt:lpstr>Ulcerative Colitis Pathology</vt:lpstr>
      <vt:lpstr>Crohn’s Disease Pathology</vt:lpstr>
      <vt:lpstr>Crohn’s disease of the terminal ileum illustrating  longitudinal ulceration and cobblestone mucosa. </vt:lpstr>
      <vt:lpstr>PowerPoint Presentation</vt:lpstr>
      <vt:lpstr>PowerPoint Presentation</vt:lpstr>
      <vt:lpstr>PowerPoint Presentation</vt:lpstr>
      <vt:lpstr>Morphological Changes</vt:lpstr>
      <vt:lpstr>Ulcerative Colitis Symptoms</vt:lpstr>
      <vt:lpstr>PowerPoint Presentation</vt:lpstr>
      <vt:lpstr>Crohn’s Disease Symptoms</vt:lpstr>
      <vt:lpstr>Extraintestinal Manifestations</vt:lpstr>
      <vt:lpstr>PowerPoint Presentation</vt:lpstr>
      <vt:lpstr>PowerPoint Presentation</vt:lpstr>
      <vt:lpstr>PowerPoint Presentation</vt:lpstr>
      <vt:lpstr>PowerPoint Presentation</vt:lpstr>
      <vt:lpstr>Laboratory Workup</vt:lpstr>
      <vt:lpstr>Endoscopy – Ulcerative Colitis</vt:lpstr>
      <vt:lpstr>Endoscopy – Crohn’s Disease</vt:lpstr>
      <vt:lpstr>Radiology – Basic Imaging</vt:lpstr>
      <vt:lpstr>PowerPoint Presentation</vt:lpstr>
      <vt:lpstr>Advanced Imaging</vt:lpstr>
      <vt:lpstr>Indications for UC Surgery</vt:lpstr>
      <vt:lpstr>Emergency UC Surgery</vt:lpstr>
      <vt:lpstr>Elective UC Surgery</vt:lpstr>
      <vt:lpstr>PowerPoint Presentation</vt:lpstr>
      <vt:lpstr>PowerPoint Presentation</vt:lpstr>
      <vt:lpstr>PowerPoint Presentation</vt:lpstr>
      <vt:lpstr>Crohn’s Surgical Indications</vt:lpstr>
      <vt:lpstr>Crohn’s Surgical Principles</vt:lpstr>
      <vt:lpstr>Strictureplasty Techniques</vt:lpstr>
      <vt:lpstr>PowerPoint Presentation</vt:lpstr>
      <vt:lpstr>Perianal Crohn’s Management</vt:lpstr>
      <vt:lpstr>Tropical Differentials</vt:lpstr>
      <vt:lpstr>Other Differentials</vt:lpstr>
      <vt:lpstr>Acute Complications</vt:lpstr>
      <vt:lpstr>Chronic Complications</vt:lpstr>
      <vt:lpstr>Colorectal Cancer Risk</vt:lpstr>
      <vt:lpstr>Stoma Management</vt:lpstr>
      <vt:lpstr>Pouchitis</vt:lpstr>
      <vt:lpstr>Short Bowel Syndrome</vt:lpstr>
      <vt:lpstr>Viva Pearls – UC</vt:lpstr>
      <vt:lpstr>Viva Pearls – Crohn’s</vt:lpstr>
      <vt:lpstr>Multi-Disciplinary Team</vt:lpstr>
      <vt:lpstr>Future Trends</vt:lpstr>
      <vt:lpstr>Final Summary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Zahid Mahmood</cp:lastModifiedBy>
  <cp:revision>37</cp:revision>
  <dcterms:created xsi:type="dcterms:W3CDTF">2013-01-27T09:14:16Z</dcterms:created>
  <dcterms:modified xsi:type="dcterms:W3CDTF">2026-03-10T02:52:12Z</dcterms:modified>
  <cp:category/>
</cp:coreProperties>
</file>