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6"/>
  </p:normalViewPr>
  <p:slideViewPr>
    <p:cSldViewPr snapToGrid="0" snapToObjects="1">
      <p:cViewPr varScale="1">
        <p:scale>
          <a:sx n="114" d="100"/>
          <a:sy n="114" d="100"/>
        </p:scale>
        <p:origin x="175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Inflammatory Bowel Disease (IBD)</a:t>
            </a:r>
          </a:p>
          <a:p>
            <a:r>
              <a:t>Ulcerative Colitis &amp; Crohn’s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For Final Year MBBS Students</a:t>
            </a:r>
          </a:p>
          <a:p>
            <a:r>
              <a:t>Based on Bailey &amp; Love’s Short Practice of Surgery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Chronic diarrhea</a:t>
            </a:r>
          </a:p>
          <a:p>
            <a:r>
              <a:t>Abdominal pain</a:t>
            </a:r>
          </a:p>
          <a:p>
            <a:r>
              <a:t>Weight loss</a:t>
            </a:r>
          </a:p>
          <a:p>
            <a:r>
              <a:t>Fatigue</a:t>
            </a:r>
          </a:p>
          <a:p>
            <a:r>
              <a:t>Rectal bleeding</a:t>
            </a:r>
          </a:p>
          <a:p>
            <a:r>
              <a:t>Extraintestinal manifestations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History Taking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Duration of diarrhea</a:t>
            </a:r>
          </a:p>
          <a:p>
            <a:r>
              <a:t>Blood in stool</a:t>
            </a:r>
          </a:p>
          <a:p>
            <a:r>
              <a:t>Abdominal pain location</a:t>
            </a:r>
          </a:p>
          <a:p>
            <a:r>
              <a:t>Weight loss</a:t>
            </a:r>
          </a:p>
          <a:p>
            <a:r>
              <a:t>Fever</a:t>
            </a:r>
          </a:p>
          <a:p>
            <a:r>
              <a:t>Family history of IBD</a:t>
            </a:r>
          </a:p>
          <a:p>
            <a:r>
              <a:t>Previous similar episodes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Physical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Abdominal tenderness</a:t>
            </a:r>
          </a:p>
          <a:p>
            <a:r>
              <a:t>Weight loss</a:t>
            </a:r>
          </a:p>
          <a:p>
            <a:r>
              <a:t>Pallor due to anemia</a:t>
            </a:r>
          </a:p>
          <a:p>
            <a:r>
              <a:t>Fever</a:t>
            </a:r>
          </a:p>
          <a:p>
            <a:r>
              <a:t>Perianal disease (Crohn’s)</a:t>
            </a:r>
          </a:p>
          <a:p>
            <a:r>
              <a:t>Severe cases may show abdominal distension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Important 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CBC – anemia</a:t>
            </a:r>
          </a:p>
          <a:p>
            <a:r>
              <a:t>CRP and ESR – inflammation</a:t>
            </a:r>
          </a:p>
          <a:p>
            <a:r>
              <a:t>Stool examination</a:t>
            </a:r>
          </a:p>
          <a:p>
            <a:r>
              <a:t>Colonoscopy with biopsy</a:t>
            </a:r>
          </a:p>
          <a:p>
            <a:r>
              <a:t>CT scan</a:t>
            </a:r>
          </a:p>
          <a:p>
            <a:r>
              <a:t>MRI enterography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Colonoscopy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UC: continuous mucosal inflammation</a:t>
            </a:r>
          </a:p>
          <a:p>
            <a:r>
              <a:t>Loss of vascular pattern</a:t>
            </a:r>
          </a:p>
          <a:p>
            <a:r>
              <a:t>Pseudopolyps</a:t>
            </a:r>
          </a:p>
          <a:p>
            <a:r>
              <a:t>Crohn’s: skip lesions</a:t>
            </a:r>
          </a:p>
          <a:p>
            <a:r>
              <a:t>Deep ulcers</a:t>
            </a:r>
          </a:p>
          <a:p>
            <a:r>
              <a:t>Cobblestone appearance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Diagnostic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Clinical features</a:t>
            </a:r>
          </a:p>
          <a:p>
            <a:r>
              <a:t>Endoscopic findings</a:t>
            </a:r>
          </a:p>
          <a:p>
            <a:r>
              <a:t>Histopathology</a:t>
            </a:r>
          </a:p>
          <a:p>
            <a:r>
              <a:t>Imaging</a:t>
            </a:r>
          </a:p>
          <a:p>
            <a:r>
              <a:t>No single test confirms IBD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Differential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Infective colitis</a:t>
            </a:r>
          </a:p>
          <a:p>
            <a:r>
              <a:t>Irritable bowel syndrome</a:t>
            </a:r>
          </a:p>
          <a:p>
            <a:r>
              <a:t>Intestinal tuberculosis</a:t>
            </a:r>
          </a:p>
          <a:p>
            <a:r>
              <a:t>Colorectal cancer</a:t>
            </a:r>
          </a:p>
          <a:p>
            <a:r>
              <a:t>Ischemic colitis</a:t>
            </a:r>
          </a:p>
          <a:p>
            <a:r>
              <a:t>TB must be excluded in Pakistan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Severe bleeding</a:t>
            </a:r>
          </a:p>
          <a:p>
            <a:r>
              <a:t>Toxic megacolon</a:t>
            </a:r>
          </a:p>
          <a:p>
            <a:r>
              <a:t>Strictures</a:t>
            </a:r>
          </a:p>
          <a:p>
            <a:r>
              <a:t>Fistula formation</a:t>
            </a:r>
          </a:p>
          <a:p>
            <a:r>
              <a:t>Arthritis</a:t>
            </a:r>
          </a:p>
          <a:p>
            <a:r>
              <a:t>Skin lesions</a:t>
            </a:r>
          </a:p>
          <a:p>
            <a:r>
              <a:t>Eye inflammation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Medical treatment (first line)</a:t>
            </a:r>
          </a:p>
          <a:p>
            <a:r>
              <a:t>Surgical treatment for complications or refractory disease</a:t>
            </a:r>
          </a:p>
          <a:p>
            <a:r>
              <a:t>Requires multidisciplinary care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Conservative / Medical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Aminosalicylates (5‑ASA)</a:t>
            </a:r>
          </a:p>
          <a:p>
            <a:r>
              <a:t>Corticosteroids</a:t>
            </a:r>
          </a:p>
          <a:p>
            <a:r>
              <a:t>Immunosuppressants</a:t>
            </a:r>
          </a:p>
          <a:p>
            <a:r>
              <a:t>Biologic therapy</a:t>
            </a:r>
          </a:p>
          <a:p>
            <a:r>
              <a:t>Induce remission</a:t>
            </a:r>
          </a:p>
          <a:p>
            <a:r>
              <a:t>Maintain remission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800" dirty="0"/>
              <a:t>Define inflammatory bowel disease</a:t>
            </a:r>
          </a:p>
          <a:p>
            <a:r>
              <a:rPr sz="2800" dirty="0"/>
              <a:t>Differentiate Ulcerative Colitis and Crohn’s Disease</a:t>
            </a:r>
          </a:p>
          <a:p>
            <a:r>
              <a:rPr sz="2800" dirty="0"/>
              <a:t>Understand pathophysiology of IBD</a:t>
            </a:r>
          </a:p>
          <a:p>
            <a:r>
              <a:rPr sz="2800" dirty="0"/>
              <a:t>Recognize clinical presentation</a:t>
            </a:r>
          </a:p>
          <a:p>
            <a:r>
              <a:rPr sz="2800" dirty="0"/>
              <a:t>Know investigations used for diagnosis</a:t>
            </a:r>
          </a:p>
          <a:p>
            <a:r>
              <a:rPr sz="2800" dirty="0"/>
              <a:t>Understand principles of medical and surgical management</a:t>
            </a:r>
          </a:p>
          <a:p>
            <a:r>
              <a:rPr sz="2800" dirty="0"/>
              <a:t>Identify complications of IBD</a:t>
            </a:r>
          </a:p>
          <a:p>
            <a:r>
              <a:rPr sz="2800" dirty="0"/>
              <a:t>Prepare for UHS theory, viva and OSCE questions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Surgical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Indications: failure of medical therapy</a:t>
            </a:r>
          </a:p>
          <a:p>
            <a:r>
              <a:t>Severe complications</a:t>
            </a:r>
          </a:p>
          <a:p>
            <a:r>
              <a:t>Cancer risk</a:t>
            </a:r>
          </a:p>
          <a:p>
            <a:r>
              <a:t>UC: total proctocolectomy with ileal pouch‑anal anastomosis</a:t>
            </a:r>
          </a:p>
          <a:p>
            <a:r>
              <a:t>Crohn’s: segmental bowel resection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Important Operative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Preserve bowel length</a:t>
            </a:r>
          </a:p>
          <a:p>
            <a:r>
              <a:t>Avoid extensive resections in Crohn’s disease</a:t>
            </a:r>
          </a:p>
          <a:p>
            <a:r>
              <a:t>Control sepsis and fistulas</a:t>
            </a:r>
          </a:p>
          <a:p>
            <a:r>
              <a:t>Protect nutritional status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Postoperative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Nutritional support</a:t>
            </a:r>
          </a:p>
          <a:p>
            <a:r>
              <a:t>Monitor for complications</a:t>
            </a:r>
          </a:p>
          <a:p>
            <a:r>
              <a:t>Infection control</a:t>
            </a:r>
          </a:p>
          <a:p>
            <a:r>
              <a:t>Long‑term follow‑up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 /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IBD is a chronic relapsing inflammatory disorder of the gastrointestinal tract</a:t>
            </a:r>
          </a:p>
          <a:p>
            <a:r>
              <a:t>Two main types: Ulcerative Colitis and Crohn’s Disease</a:t>
            </a:r>
          </a:p>
          <a:p>
            <a:r>
              <a:t>Characterized by periods of remission and relapse</a:t>
            </a:r>
          </a:p>
          <a:p>
            <a:r>
              <a:t>Exact cause remains unknown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Epidemiology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Common in Europe and North America</a:t>
            </a:r>
          </a:p>
          <a:p>
            <a:r>
              <a:t>Increasing incidence in Asia including Pakistan</a:t>
            </a:r>
          </a:p>
          <a:p>
            <a:r>
              <a:t>Usually presents in young adults (15–35 years)</a:t>
            </a:r>
          </a:p>
          <a:p>
            <a:r>
              <a:t>Slight female predominance in Crohn’s disease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Relevant Surgical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Colon</a:t>
            </a:r>
          </a:p>
          <a:p>
            <a:r>
              <a:t>Rectum</a:t>
            </a:r>
          </a:p>
          <a:p>
            <a:r>
              <a:t>Terminal ileum</a:t>
            </a:r>
          </a:p>
          <a:p>
            <a:r>
              <a:t>Small intestine</a:t>
            </a:r>
          </a:p>
          <a:p>
            <a:r>
              <a:t>Ulcerative colitis → colon only</a:t>
            </a:r>
          </a:p>
          <a:p>
            <a:r>
              <a:t>Crohn’s disease → any part of GI tract (mouth to anus)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Etiology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Exact cause unknown</a:t>
            </a:r>
          </a:p>
          <a:p>
            <a:r>
              <a:t>Genetic factors</a:t>
            </a:r>
          </a:p>
          <a:p>
            <a:r>
              <a:t>Immune dysregulation</a:t>
            </a:r>
          </a:p>
          <a:p>
            <a:r>
              <a:t>Environmental triggers</a:t>
            </a:r>
          </a:p>
          <a:p>
            <a:r>
              <a:t>Gut microbiota imbalance</a:t>
            </a:r>
          </a:p>
          <a:p>
            <a:r>
              <a:t>Considered an autoimmune inflammatory disease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Pathophysiology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Abnormal immune response to intestinal flora</a:t>
            </a:r>
          </a:p>
          <a:p>
            <a:r>
              <a:t>Activation of inflammatory cytokines</a:t>
            </a:r>
          </a:p>
          <a:p>
            <a:r>
              <a:t>Chronic mucosal inflammation</a:t>
            </a:r>
          </a:p>
          <a:p>
            <a:r>
              <a:t>Tissue damage and ulceration</a:t>
            </a:r>
          </a:p>
          <a:p>
            <a:r>
              <a:t>UC: mucosal inflammation only</a:t>
            </a:r>
          </a:p>
          <a:p>
            <a:r>
              <a:t>Crohn’s: transmural inflammation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Risk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Family history of IBD</a:t>
            </a:r>
          </a:p>
          <a:p>
            <a:r>
              <a:t>Smoking (risk for Crohn’s disease)</a:t>
            </a:r>
          </a:p>
          <a:p>
            <a:r>
              <a:t>Western diet</a:t>
            </a:r>
          </a:p>
          <a:p>
            <a:r>
              <a:t>Antibiotic exposure</a:t>
            </a:r>
          </a:p>
          <a:p>
            <a:r>
              <a:t>Altered gut microbiome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IBD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Ulcerative Colitis: colon and rectum only</a:t>
            </a:r>
          </a:p>
          <a:p>
            <a:r>
              <a:t>Continuous inflammation</a:t>
            </a:r>
          </a:p>
          <a:p>
            <a:r>
              <a:t>Starts in rectum</a:t>
            </a:r>
          </a:p>
          <a:p>
            <a:r>
              <a:t>Crohn’s Disease: skip lesions</a:t>
            </a:r>
          </a:p>
          <a:p>
            <a:r>
              <a:t>Transmural inflammation</a:t>
            </a:r>
          </a:p>
          <a:p>
            <a:r>
              <a:t>May affect entire GI tract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488</Words>
  <Application>Microsoft Macintosh PowerPoint</Application>
  <PresentationFormat>On-screen Show (4:3)</PresentationFormat>
  <Paragraphs>141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Inflammatory Bowel Disease (IBD) Ulcerative Colitis &amp; Crohn’s Disease</vt:lpstr>
      <vt:lpstr>Learning Objectives</vt:lpstr>
      <vt:lpstr>Introduction / Definition</vt:lpstr>
      <vt:lpstr>Epidemiology</vt:lpstr>
      <vt:lpstr>Relevant Surgical Anatomy</vt:lpstr>
      <vt:lpstr>Etiology</vt:lpstr>
      <vt:lpstr>Pathophysiology</vt:lpstr>
      <vt:lpstr>Risk Factors</vt:lpstr>
      <vt:lpstr>Types of IBD</vt:lpstr>
      <vt:lpstr>Clinical Features</vt:lpstr>
      <vt:lpstr>History Taking Points</vt:lpstr>
      <vt:lpstr>Physical Examination</vt:lpstr>
      <vt:lpstr>Important Investigations</vt:lpstr>
      <vt:lpstr>Colonoscopy Findings</vt:lpstr>
      <vt:lpstr>Diagnostic Criteria</vt:lpstr>
      <vt:lpstr>Differential Diagnosis</vt:lpstr>
      <vt:lpstr>Complications</vt:lpstr>
      <vt:lpstr>Management Overview</vt:lpstr>
      <vt:lpstr>Conservative / Medical Management</vt:lpstr>
      <vt:lpstr>Surgical Treatment</vt:lpstr>
      <vt:lpstr>Important Operative Principles</vt:lpstr>
      <vt:lpstr>Postoperative Care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Zahid Mahmood</cp:lastModifiedBy>
  <cp:revision>2</cp:revision>
  <dcterms:created xsi:type="dcterms:W3CDTF">2013-01-27T09:14:16Z</dcterms:created>
  <dcterms:modified xsi:type="dcterms:W3CDTF">2026-03-08T11:20:46Z</dcterms:modified>
  <cp:category/>
</cp:coreProperties>
</file>