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75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Inflammatory Bowel Disease (IBD)</a:t>
            </a:r>
          </a:p>
          <a:p>
            <a:r>
              <a:t>Ulcerative Colitis &amp; Crohn’s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Final Year MBBS Surgery Lecture</a:t>
            </a:r>
          </a:p>
          <a:p>
            <a:r>
              <a:t>Based on Bailey &amp; Love’s Short Practice of Surgery</a:t>
            </a:r>
          </a:p>
          <a:p>
            <a:r>
              <a:t>Exam focused for UHS students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UC vs Crohn's Disease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Ulcerative colitis: colon only</a:t>
            </a:r>
          </a:p>
          <a:p>
            <a:r>
              <a:t>Crohn's disease: any GI segment</a:t>
            </a:r>
          </a:p>
          <a:p>
            <a:r>
              <a:t>UC: continuous lesions</a:t>
            </a:r>
          </a:p>
          <a:p>
            <a:r>
              <a:t>Crohn's: skip lesions</a:t>
            </a:r>
          </a:p>
          <a:p>
            <a:r>
              <a:t>UC: mucosal inflammation</a:t>
            </a:r>
          </a:p>
          <a:p>
            <a:r>
              <a:t>Crohn's: transmural inflammation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Chronic diarrhea</a:t>
            </a:r>
          </a:p>
          <a:p>
            <a:r>
              <a:t>Abdominal pain</a:t>
            </a:r>
          </a:p>
          <a:p>
            <a:r>
              <a:t>Rectal bleeding</a:t>
            </a:r>
          </a:p>
          <a:p>
            <a:r>
              <a:t>Weight loss</a:t>
            </a:r>
          </a:p>
          <a:p>
            <a:r>
              <a:t>Fatigue</a:t>
            </a:r>
          </a:p>
          <a:p>
            <a:r>
              <a:t>Extraintestinal manifestations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History Taking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Duration of diarrhea</a:t>
            </a:r>
          </a:p>
          <a:p>
            <a:r>
              <a:t>Blood in stool</a:t>
            </a:r>
          </a:p>
          <a:p>
            <a:r>
              <a:t>Abdominal pain site</a:t>
            </a:r>
          </a:p>
          <a:p>
            <a:r>
              <a:t>Weight loss</a:t>
            </a:r>
          </a:p>
          <a:p>
            <a:r>
              <a:t>Fever</a:t>
            </a:r>
          </a:p>
          <a:p>
            <a:r>
              <a:t>Family history of IBD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Abdominal tenderness</a:t>
            </a:r>
          </a:p>
          <a:p>
            <a:r>
              <a:t>Pallor (anemia)</a:t>
            </a:r>
          </a:p>
          <a:p>
            <a:r>
              <a:t>Weight loss</a:t>
            </a:r>
          </a:p>
          <a:p>
            <a:r>
              <a:t>Perianal disease (Crohn's)</a:t>
            </a:r>
          </a:p>
          <a:p>
            <a:r>
              <a:t>Abdominal distension in severe cases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CBC – anemia</a:t>
            </a:r>
          </a:p>
          <a:p>
            <a:r>
              <a:t>CRP / ESR – inflammation</a:t>
            </a:r>
          </a:p>
          <a:p>
            <a:r>
              <a:t>Stool examination</a:t>
            </a:r>
          </a:p>
          <a:p>
            <a:r>
              <a:t>Colonoscopy with biopsy</a:t>
            </a:r>
          </a:p>
          <a:p>
            <a:r>
              <a:t>CT abdomen</a:t>
            </a:r>
          </a:p>
          <a:p>
            <a:r>
              <a:t>MRI enterography</a:t>
            </a:r>
          </a:p>
          <a:p>
            <a:r>
              <a:t>Insert colonoscopy image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Colonoscopy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UC: continuous inflammation</a:t>
            </a:r>
          </a:p>
          <a:p>
            <a:r>
              <a:t>Loss of vascular pattern</a:t>
            </a:r>
          </a:p>
          <a:p>
            <a:r>
              <a:t>Pseudopolyps</a:t>
            </a:r>
          </a:p>
          <a:p>
            <a:r>
              <a:t>Crohn’s: cobblestone appearance</a:t>
            </a:r>
          </a:p>
          <a:p>
            <a:r>
              <a:t>Deep ulcers</a:t>
            </a:r>
          </a:p>
          <a:p>
            <a:r>
              <a:t>Skip lesions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Infective colitis</a:t>
            </a:r>
          </a:p>
          <a:p>
            <a:r>
              <a:t>Irritable bowel syndrome</a:t>
            </a:r>
          </a:p>
          <a:p>
            <a:r>
              <a:t>Intestinal tuberculosis</a:t>
            </a:r>
          </a:p>
          <a:p>
            <a:r>
              <a:t>Colorectal carcinoma</a:t>
            </a:r>
          </a:p>
          <a:p>
            <a:r>
              <a:t>Ischemic colitis</a:t>
            </a:r>
          </a:p>
          <a:p>
            <a:r>
              <a:t>Important in Pakistan: exclude intestinal TB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Severe bleeding</a:t>
            </a:r>
          </a:p>
          <a:p>
            <a:r>
              <a:t>Toxic megacolon</a:t>
            </a:r>
          </a:p>
          <a:p>
            <a:r>
              <a:t>Strictures</a:t>
            </a:r>
          </a:p>
          <a:p>
            <a:r>
              <a:t>Fistula formation</a:t>
            </a:r>
          </a:p>
          <a:p>
            <a:r>
              <a:t>Arthritis</a:t>
            </a:r>
          </a:p>
          <a:p>
            <a:r>
              <a:t>Skin lesions</a:t>
            </a:r>
          </a:p>
          <a:p>
            <a:r>
              <a:t>Eye involvement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Medical treatment first line</a:t>
            </a:r>
          </a:p>
          <a:p>
            <a:r>
              <a:t>Surgery for complications or refractory disease</a:t>
            </a:r>
          </a:p>
          <a:p>
            <a:r>
              <a:t>Multidisciplinary care required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Medical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Aminosalicylates (5‑ASA)</a:t>
            </a:r>
          </a:p>
          <a:p>
            <a:r>
              <a:t>Corticosteroids</a:t>
            </a:r>
          </a:p>
          <a:p>
            <a:r>
              <a:t>Immunosuppressants</a:t>
            </a:r>
          </a:p>
          <a:p>
            <a:r>
              <a:t>Biologic therapy</a:t>
            </a:r>
          </a:p>
          <a:p>
            <a:r>
              <a:t>Goal: induce and maintain remission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Define inflammatory bowel disease</a:t>
            </a:r>
          </a:p>
          <a:p>
            <a:r>
              <a:t>Differentiate Ulcerative Colitis and Crohn’s Disease</a:t>
            </a:r>
          </a:p>
          <a:p>
            <a:r>
              <a:t>Understand pathophysiology</a:t>
            </a:r>
          </a:p>
          <a:p>
            <a:r>
              <a:t>Recognize clinical presentation</a:t>
            </a:r>
          </a:p>
          <a:p>
            <a:r>
              <a:t>Know investigations for diagnosis</a:t>
            </a:r>
          </a:p>
          <a:p>
            <a:r>
              <a:t>Understand medical and surgical management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Indications: failed medical therapy</a:t>
            </a:r>
          </a:p>
          <a:p>
            <a:r>
              <a:t>Severe complications</a:t>
            </a:r>
          </a:p>
          <a:p>
            <a:r>
              <a:t>Cancer risk</a:t>
            </a:r>
          </a:p>
          <a:p>
            <a:r>
              <a:t>UC: total proctocolectomy with ileal pouch-anal anastomosis</a:t>
            </a:r>
          </a:p>
          <a:p>
            <a:r>
              <a:t>Crohn’s: segmental resection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Operative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Preserve bowel length</a:t>
            </a:r>
          </a:p>
          <a:p>
            <a:r>
              <a:t>Avoid extensive resections in Crohn’s</a:t>
            </a:r>
          </a:p>
          <a:p>
            <a:r>
              <a:t>Control sepsis and fistulas</a:t>
            </a:r>
          </a:p>
          <a:p>
            <a:r>
              <a:t>Optimize nutrition before surgery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Nutritional support</a:t>
            </a:r>
          </a:p>
          <a:p>
            <a:r>
              <a:t>Monitor complications</a:t>
            </a:r>
          </a:p>
          <a:p>
            <a:r>
              <a:t>Infection control</a:t>
            </a:r>
          </a:p>
          <a:p>
            <a:r>
              <a:t>Regular follow‑up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/ 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Differentiate UC vs Crohn’s disease</a:t>
            </a:r>
          </a:p>
          <a:p>
            <a:r>
              <a:t>Explain toxic megacolon</a:t>
            </a:r>
          </a:p>
          <a:p>
            <a:r>
              <a:t>Indications for surgery in UC</a:t>
            </a:r>
          </a:p>
          <a:p>
            <a:r>
              <a:t>Interpret colonoscopy images</a:t>
            </a:r>
          </a:p>
          <a:p>
            <a:r>
              <a:t>Common short notes: IBD complications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Revision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Which disease shows skip lesions? – Crohn’s disease</a:t>
            </a:r>
          </a:p>
          <a:p>
            <a:r>
              <a:t>Which disease affects colon only? – Ulcerative colitis</a:t>
            </a:r>
          </a:p>
          <a:p>
            <a:r>
              <a:t>Transmural inflammation occurs in? – Crohn’s disease</a:t>
            </a:r>
          </a:p>
          <a:p>
            <a:r>
              <a:t>Toxic megacolon is complication of? – Ulcerative colitis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IBD includes Ulcerative Colitis and Crohn’s Disease</a:t>
            </a:r>
          </a:p>
          <a:p>
            <a:r>
              <a:t>Chronic inflammatory disorder of GI tract</a:t>
            </a:r>
          </a:p>
          <a:p>
            <a:r>
              <a:t>Diagnosis: clinical + endoscopy + histology</a:t>
            </a:r>
          </a:p>
          <a:p>
            <a:r>
              <a:t>Medical therapy first line</a:t>
            </a:r>
          </a:p>
          <a:p>
            <a:r>
              <a:t>Surgery indicated for complications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IBD = chronic relapsing inflammatory disorder of GI tract</a:t>
            </a:r>
          </a:p>
          <a:p>
            <a:r>
              <a:t>Main types: Ulcerative Colitis and Crohn’s Disease</a:t>
            </a:r>
          </a:p>
          <a:p>
            <a:r>
              <a:t>Periods of relapse and remission</a:t>
            </a:r>
          </a:p>
          <a:p>
            <a:r>
              <a:t>Exact etiology remains unknown</a:t>
            </a:r>
          </a:p>
          <a:p>
            <a:r>
              <a:t>Insert image: diagram of gastrointestinal tract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06537" cy="4525963"/>
          </a:xfrm>
        </p:spPr>
        <p:txBody>
          <a:bodyPr/>
          <a:lstStyle/>
          <a:p>
            <a:r>
              <a:rPr dirty="0"/>
              <a:t>Common in Europe and North America</a:t>
            </a:r>
          </a:p>
          <a:p>
            <a:r>
              <a:rPr dirty="0"/>
              <a:t>Increasing incidence in Asia including Pakistan</a:t>
            </a:r>
          </a:p>
          <a:p>
            <a:r>
              <a:rPr dirty="0"/>
              <a:t>Peak age: 15–35 years</a:t>
            </a:r>
          </a:p>
          <a:p>
            <a:r>
              <a:rPr dirty="0"/>
              <a:t>Slight female predominance in Crohn’s disease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Relevant Surgical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445727" cy="4525963"/>
          </a:xfrm>
        </p:spPr>
        <p:txBody>
          <a:bodyPr/>
          <a:lstStyle/>
          <a:p>
            <a:r>
              <a:rPr dirty="0"/>
              <a:t>Colon</a:t>
            </a:r>
          </a:p>
          <a:p>
            <a:r>
              <a:rPr dirty="0"/>
              <a:t>Rectum</a:t>
            </a:r>
          </a:p>
          <a:p>
            <a:r>
              <a:rPr dirty="0"/>
              <a:t>Terminal ileum</a:t>
            </a:r>
          </a:p>
          <a:p>
            <a:r>
              <a:rPr dirty="0"/>
              <a:t>Small intestine</a:t>
            </a:r>
          </a:p>
          <a:p>
            <a:r>
              <a:rPr dirty="0"/>
              <a:t>Insert image: colon anatomy diagram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687122" cy="4525963"/>
          </a:xfrm>
        </p:spPr>
        <p:txBody>
          <a:bodyPr/>
          <a:lstStyle/>
          <a:p>
            <a:r>
              <a:rPr dirty="0"/>
              <a:t>Multifactorial disease</a:t>
            </a:r>
          </a:p>
          <a:p>
            <a:r>
              <a:rPr dirty="0"/>
              <a:t>Genetic susceptibility</a:t>
            </a:r>
          </a:p>
          <a:p>
            <a:r>
              <a:rPr dirty="0"/>
              <a:t>Immune dysregulation</a:t>
            </a:r>
          </a:p>
          <a:p>
            <a:r>
              <a:rPr dirty="0"/>
              <a:t>Environmental factors</a:t>
            </a:r>
          </a:p>
          <a:p>
            <a:r>
              <a:rPr dirty="0"/>
              <a:t>Altered intestinal microbiota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Immune response against intestinal flora</a:t>
            </a:r>
          </a:p>
          <a:p>
            <a:r>
              <a:t>Release of inflammatory cytokines</a:t>
            </a:r>
          </a:p>
          <a:p>
            <a:r>
              <a:t>Mucosal damage and ulceration</a:t>
            </a:r>
          </a:p>
          <a:p>
            <a:r>
              <a:t>UC: mucosal inflammation</a:t>
            </a:r>
          </a:p>
          <a:p>
            <a:r>
              <a:t>Crohn’s: transmural inflammation</a:t>
            </a:r>
          </a:p>
          <a:p>
            <a:r>
              <a:t>Insert diagram: intestinal inflammation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Family history</a:t>
            </a:r>
          </a:p>
          <a:p>
            <a:r>
              <a:t>Smoking (Crohn’s disease)</a:t>
            </a:r>
          </a:p>
          <a:p>
            <a:r>
              <a:t>Dietary factors</a:t>
            </a:r>
          </a:p>
          <a:p>
            <a:r>
              <a:t>Antibiotic exposure</a:t>
            </a:r>
          </a:p>
          <a:p>
            <a:r>
              <a:t>Microbiome alteration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IBD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Ulcerative colitis affects colon only</a:t>
            </a:r>
          </a:p>
          <a:p>
            <a:r>
              <a:t>Continuous inflammation starting at rectum</a:t>
            </a:r>
          </a:p>
          <a:p>
            <a:r>
              <a:t>Crohn’s disease shows skip lesions</a:t>
            </a:r>
          </a:p>
          <a:p>
            <a:r>
              <a:t>Transmural inflammation</a:t>
            </a:r>
          </a:p>
          <a:p>
            <a:r>
              <a:t>May affect entire GI tract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544</Words>
  <Application>Microsoft Macintosh PowerPoint</Application>
  <PresentationFormat>On-screen Show (4:3)</PresentationFormat>
  <Paragraphs>154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Inflammatory Bowel Disease (IBD) Ulcerative Colitis &amp; Crohn’s Disease</vt:lpstr>
      <vt:lpstr>Learning Objectives</vt:lpstr>
      <vt:lpstr>Introduction</vt:lpstr>
      <vt:lpstr>Epidemiology</vt:lpstr>
      <vt:lpstr>Relevant Surgical Anatomy</vt:lpstr>
      <vt:lpstr>Etiology</vt:lpstr>
      <vt:lpstr>Pathophysiology</vt:lpstr>
      <vt:lpstr>Risk Factors</vt:lpstr>
      <vt:lpstr>Types of IBD</vt:lpstr>
      <vt:lpstr>UC vs Crohn's Disease Comparison</vt:lpstr>
      <vt:lpstr>Clinical Features</vt:lpstr>
      <vt:lpstr>History Taking Points</vt:lpstr>
      <vt:lpstr>Physical Examination</vt:lpstr>
      <vt:lpstr>Investigations</vt:lpstr>
      <vt:lpstr>Colonoscopy Findings</vt:lpstr>
      <vt:lpstr>Differential Diagnosis</vt:lpstr>
      <vt:lpstr>Complications</vt:lpstr>
      <vt:lpstr>Management Overview</vt:lpstr>
      <vt:lpstr>Medical Treatment</vt:lpstr>
      <vt:lpstr>Surgical Treatment</vt:lpstr>
      <vt:lpstr>Operative Principles</vt:lpstr>
      <vt:lpstr>Postoperative Care</vt:lpstr>
      <vt:lpstr>OSCE / Viva Points</vt:lpstr>
      <vt:lpstr>MCQ Revision Slide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2</cp:revision>
  <dcterms:created xsi:type="dcterms:W3CDTF">2013-01-27T09:14:16Z</dcterms:created>
  <dcterms:modified xsi:type="dcterms:W3CDTF">2026-03-08T12:36:16Z</dcterms:modified>
  <cp:category/>
</cp:coreProperties>
</file>