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47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بِسْمِ اللَّهِ الرَّحْمَٰنِ الرَّحِيمِ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457200" y="39319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name of Allah, the Most Gracious, the Most Merciful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03120"/>
            <a:ext cx="11247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&amp; Epispadias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457200" y="338328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Congenital Anomalies of the Urethra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4805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Zahid Mahmood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512064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MBBS, FCPS — General &amp; Laparoscopic Surgeon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hypospadias the opening is underneath.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epispadias the opening is on top.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affects about one in 300 boys.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circumcise these babies at birth.</a:t>
            </a:r>
            <a:endParaRPr lang="en-US" sz="30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foreskin is needed to repair them.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Outcomes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hypospadias and epispadias.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classic triad of hypospadias.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 the two anomalies clearly.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why circumcision is forbidden.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the timing and aims of surgery.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Definition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common congenital penile anomaly.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urethral opening is on the underside.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lies short of the normal tip.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Due to incomplete fusion of urethral folds.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Seen in about one in 300 boys.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The Classic Triad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Ventral ectopic urethral opening.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Ventral curvature of the penis (chordee).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Hooded, deficient foreskin underneath.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Excess foreskin on the dorsal side.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three features occur together.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Types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by the position of the opening.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Glanular and coronal — near the tip.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Distal and midshaft — along the shaft.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Penoscrotal and perineal — more severe.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cases are distal and mild.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Associated Problems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Undescended testis may coexist.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Inguinal hernia may be present.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Severe cases may need a karyotype.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checks for a sex development disorder.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 the testes in every case.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Clinical Features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urinary stream sprays or points down.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boy may need to sit to void.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Chordee bends the erect penis.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can affect later sexual function.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cosmetic and psychological concerns.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Management Principles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circumcise the baby.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foreskin is needed for repair.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between six and eighteen months.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surgery before school age.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early to a paediatric surgeon.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Surgical Repair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Straighten the penis — correct the chordee.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Rebuild the urethra to reach the tip.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 the glans and new opening.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Snodgrass repair suits distal cases.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Severe cases need a staged repair.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Complications of Repair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Urethrocutaneous fistula is the commonest.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Narrowing of the new opening (stenosis).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Urethral stricture may develop.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Wound breakdown can occur.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boys need a second operation.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— Definition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rare congenital penile anomaly.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urethral opening is on the upper surface.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dorsal side of the penis.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part of the exstrophy complex.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less common than hypospadias.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— Types &amp; Features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Glanular, penile and penopubic types.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penis curves upward (dorsal chordee).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pubic bones are widely separated.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epispadias often causes incontinence.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bladder neck may be deficient.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— Management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 is surgical reconstruction.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Rebuild the urethra on the dorsum.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the upward curvature.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the bladder neck for continence.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Surgery is complex and often staged.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vs Epispadias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opening underneath (ventral).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— opening on top (dorsal).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bends the penis downward.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bends it upward, may leak urine.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is common; epispadias is rare.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Golden Rule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circumcise a baby with these.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foreskin is precious tissue.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used to rebuild the urethra.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Circumcision wastes it and harms repair.</a:t>
            </a:r>
            <a:endParaRPr lang="en-US" sz="2800" dirty="0"/>
          </a:p>
          <a:p>
            <a:pPr algn="l" marL="279400" indent="-2794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first, operate later.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Take-Home Message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Hypospadias — ventral opening, chordee, hooded foreskin.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Epispadias — dorsal opening, often with incontinence.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circumcise; save the foreskin for repair.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between six and eighteen months.</a:t>
            </a:r>
            <a:endParaRPr lang="en-US" sz="2800" dirty="0"/>
          </a:p>
          <a:p>
            <a:pPr algn="l" marL="279400" indent="-279400"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examine the testes as well.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457200" y="356616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Single-Best-Answer Questions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newborn boy has the urethral opening on the ventral shaft, downward curvature, and a hooded foreskin. The diagnosis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Epispadias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Hypospadias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Phimosis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Micropenis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Isolated chordee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boy with distal hypospadias is brought to the clinic for routine circumcision. The correct advice to the parents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Proceed with circumcision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Do not circumcise — foreskin needed for repair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Circumcise the dorsal skin only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Delay circumcision by one year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Circumcise at puberty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weeks after hypospadias repair, urine leaks from a small opening on the shaft. The most likely complication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Meatal stenosis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Urethrocutaneous fistula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Urethral stricture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Diverticulum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Wound infection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 of a 6-month-old with distal hypospadias ask about timing. The ideal age for surgical repair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At birth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6–18 months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At 5 years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At puberty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In adulthood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baby has the urethral opening on the dorsal (upper) surface of the penis with upward curvature. The diagnosis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Hypospadias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Epispadias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Isolated chordee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Phimosis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Paraphimosis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child with complete penopubic epispadias leaks urine continuously. This incontinence is due to a: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Urethral stricture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Deficient bladder neck sphincter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Meatal stenosis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Bladder stone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Urinary infection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neonate has severe penoscrotal hypospadias with bilateral impalpable testes. The most important next step is: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Immediate repair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Circumcision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Karyotype to exclude a sex development disorder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Discharge and review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Start testosterone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C</a:t>
            </a:r>
            <a:endParaRPr lang="en-US" sz="2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boy has distal penile hypospadias with a healthy urethral plate. A commonly used single-stage repair is the: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Fowler–Stephens procedure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Snodgrass (tubularised incised plate) repair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Orchidopexy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Circumcision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Bladder neck reconstruction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underlying developmental defect in hypospadias is failure of fusion of the: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Genital tubercle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Urethral (urogenital) folds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Labioscrotal swellings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Mesonephric ducts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Paramesonephric ducts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boy with hypospadias, the penis characteristically curves: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10607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Upward (dorsal)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Downward (ventral)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To the left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To the right</a:t>
            </a:r>
            <a:endParaRPr lang="en-US" sz="23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It does not curve</a:t>
            </a:r>
            <a:endParaRPr lang="en-US" sz="23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 B</a:t>
            </a:r>
            <a:endParaRPr lang="en-US" sz="2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7373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wise surgeon protects what nature gave —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remove what you may need to rebuild.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every child, plan before you cut,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let patience guide your hands.”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56692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Zahid Mahmood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Hypospadias &amp; Epispadias</dc:title>
  <dc:subject>PptxGenJS Presentation</dc:subject>
  <dc:creator>Prof. Zahid Mahmood</dc:creator>
  <cp:lastModifiedBy>Prof. Zahid Mahmood</cp:lastModifiedBy>
  <cp:revision>1</cp:revision>
  <dcterms:created xsi:type="dcterms:W3CDTF">2026-07-12T04:02:13Z</dcterms:created>
  <dcterms:modified xsi:type="dcterms:W3CDTF">2026-07-12T04:02:13Z</dcterms:modified>
</cp:coreProperties>
</file>