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Title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Haemorrhoids (Piles)</a:t>
            </a:r>
          </a:p>
          <a:p>
            <a:pPr>
              <a:defRPr sz="2200"/>
            </a:pPr>
            <a:r>
              <a:t>Professor Dr Zahid Mahmood</a:t>
            </a:r>
          </a:p>
          <a:p>
            <a:pPr>
              <a:defRPr sz="2200"/>
            </a:pPr>
            <a:r>
              <a:t>General &amp; Laparoscopic Surgeon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Grade I: bleeding only</a:t>
            </a:r>
          </a:p>
          <a:p>
            <a:pPr>
              <a:defRPr sz="2200"/>
            </a:pPr>
            <a:r>
              <a:t>Grade II: prolapse reduces spontaneously</a:t>
            </a:r>
          </a:p>
          <a:p>
            <a:pPr>
              <a:defRPr sz="2200"/>
            </a:pPr>
            <a:r>
              <a:t>Grade III: manual reduction</a:t>
            </a:r>
          </a:p>
          <a:p>
            <a:pPr>
              <a:defRPr sz="2200"/>
            </a:pPr>
            <a:r>
              <a:t>Grade IV: irreducible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External Haemorrhoids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Below dentate line</a:t>
            </a:r>
          </a:p>
          <a:p>
            <a:pPr>
              <a:defRPr sz="2200"/>
            </a:pPr>
            <a:r>
              <a:t>Painful if thrombosed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Bleeding</a:t>
            </a:r>
          </a:p>
          <a:p>
            <a:pPr>
              <a:defRPr sz="2200"/>
            </a:pPr>
            <a:r>
              <a:t>Prolapse</a:t>
            </a:r>
          </a:p>
          <a:p>
            <a:pPr>
              <a:defRPr sz="2200"/>
            </a:pPr>
            <a:r>
              <a:t>Pain</a:t>
            </a:r>
          </a:p>
          <a:p>
            <a:pPr>
              <a:defRPr sz="2200"/>
            </a:pPr>
            <a:r>
              <a:t>Pruritus</a:t>
            </a:r>
          </a:p>
          <a:p>
            <a:pPr>
              <a:defRPr sz="2200"/>
            </a:pPr>
            <a:r>
              <a:t>Mucus discharge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Anal fissure</a:t>
            </a:r>
          </a:p>
          <a:p>
            <a:pPr>
              <a:defRPr sz="2200"/>
            </a:pPr>
            <a:r>
              <a:t>Rectal carcinoma</a:t>
            </a:r>
          </a:p>
          <a:p>
            <a:pPr>
              <a:defRPr sz="2200"/>
            </a:pPr>
            <a:r>
              <a:t>Polyps</a:t>
            </a:r>
          </a:p>
          <a:p>
            <a:pPr>
              <a:defRPr sz="2200"/>
            </a:pPr>
            <a:r>
              <a:t>IBD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Inspection</a:t>
            </a:r>
          </a:p>
          <a:p>
            <a:pPr>
              <a:defRPr sz="2200"/>
            </a:pPr>
            <a:r>
              <a:t>Digital rectal examination</a:t>
            </a:r>
          </a:p>
          <a:p>
            <a:pPr>
              <a:defRPr sz="2200"/>
            </a:pPr>
            <a:r>
              <a:t>Proctoscopy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Proctoscopy</a:t>
            </a:r>
          </a:p>
          <a:p>
            <a:pPr>
              <a:defRPr sz="2200"/>
            </a:pPr>
            <a:r>
              <a:t>Sigmoidoscopy</a:t>
            </a:r>
          </a:p>
          <a:p>
            <a:pPr>
              <a:defRPr sz="2200"/>
            </a:pPr>
            <a:r>
              <a:t>Colonoscopy</a:t>
            </a:r>
          </a:p>
          <a:p>
            <a:pPr>
              <a:defRPr sz="2200"/>
            </a:pPr>
            <a:r>
              <a:t>CBC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Conservative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High-fiber diet</a:t>
            </a:r>
          </a:p>
          <a:p>
            <a:pPr>
              <a:defRPr sz="2200"/>
            </a:pPr>
            <a:r>
              <a:t>Fluids</a:t>
            </a:r>
          </a:p>
          <a:p>
            <a:pPr>
              <a:defRPr sz="2200"/>
            </a:pPr>
            <a:r>
              <a:t>Avoid straining</a:t>
            </a:r>
          </a:p>
          <a:p>
            <a:pPr>
              <a:defRPr sz="2200"/>
            </a:pPr>
            <a:r>
              <a:t>Stool softeners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Bulk laxatives</a:t>
            </a:r>
          </a:p>
          <a:p>
            <a:pPr>
              <a:defRPr sz="2200"/>
            </a:pPr>
            <a:r>
              <a:t>Sitz bath</a:t>
            </a:r>
          </a:p>
          <a:p>
            <a:pPr>
              <a:defRPr sz="2200"/>
            </a:pPr>
            <a:r>
              <a:t>Topical agents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Rubber Band Ligation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Most common office procedure</a:t>
            </a:r>
          </a:p>
          <a:p>
            <a:pPr>
              <a:defRPr sz="2200"/>
            </a:pPr>
            <a:r>
              <a:t>Used for Grade I–II disease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Injection Sclerotherapy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Causes fibrosis</a:t>
            </a:r>
          </a:p>
          <a:p>
            <a:pPr>
              <a:defRPr sz="2200"/>
            </a:pPr>
            <a:r>
              <a:t>Used for early haemorrhoids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Define haemorrhoids</a:t>
            </a:r>
          </a:p>
          <a:p>
            <a:pPr>
              <a:defRPr sz="2200"/>
            </a:pPr>
            <a:r>
              <a:t>Describe anatomy of anal cushions</a:t>
            </a:r>
          </a:p>
          <a:p>
            <a:pPr>
              <a:defRPr sz="2200"/>
            </a:pPr>
            <a:r>
              <a:t>Explain etiopathogenesis</a:t>
            </a:r>
          </a:p>
          <a:p>
            <a:pPr>
              <a:defRPr sz="2200"/>
            </a:pPr>
            <a:r>
              <a:t>Discuss management options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Infrared Coagulation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OPD procedure</a:t>
            </a:r>
          </a:p>
          <a:p>
            <a:pPr>
              <a:defRPr sz="2200"/>
            </a:pPr>
            <a:r>
              <a:t>Minimal pain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Hemorrhoidectomy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Grade III–IV disease</a:t>
            </a:r>
          </a:p>
          <a:p>
            <a:pPr>
              <a:defRPr sz="2200"/>
            </a:pPr>
            <a:r>
              <a:t>Milligan-Morgan</a:t>
            </a:r>
          </a:p>
          <a:p>
            <a:pPr>
              <a:defRPr sz="2200"/>
            </a:pPr>
            <a:r>
              <a:t>Ferguson procedure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Stapled Hemorrhoidopexy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Less pain</a:t>
            </a:r>
          </a:p>
          <a:p>
            <a:pPr>
              <a:defRPr sz="2200"/>
            </a:pPr>
            <a:r>
              <a:t>Faster recovery</a:t>
            </a:r>
          </a:p>
          <a:p>
            <a:pPr>
              <a:defRPr sz="2200"/>
            </a:pPr>
            <a:r>
              <a:t>Higher recurrence risk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Doppler-Guided Artery Ligation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Arterial ligation using Doppler guidance</a:t>
            </a:r>
          </a:p>
          <a:p>
            <a:pPr>
              <a:defRPr sz="2200"/>
            </a:pPr>
            <a:r>
              <a:t>Less postoperative pain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 of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Pain</a:t>
            </a:r>
          </a:p>
          <a:p>
            <a:pPr>
              <a:defRPr sz="2200"/>
            </a:pPr>
            <a:r>
              <a:t>Bleeding</a:t>
            </a:r>
          </a:p>
          <a:p>
            <a:pPr>
              <a:defRPr sz="2200"/>
            </a:pPr>
            <a:r>
              <a:t>Urinary retention</a:t>
            </a:r>
          </a:p>
          <a:p>
            <a:pPr>
              <a:defRPr sz="2200"/>
            </a:pPr>
            <a:r>
              <a:t>Anal stenosis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Thrombosed External Haemorrhoid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Sudden painful swelling</a:t>
            </a:r>
          </a:p>
          <a:p>
            <a:pPr>
              <a:defRPr sz="2200"/>
            </a:pPr>
            <a:r>
              <a:t>Excision if early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Haemorrhoids in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Usually treated conservatively</a:t>
            </a:r>
          </a:p>
          <a:p>
            <a:pPr>
              <a:defRPr sz="2200"/>
            </a:pPr>
            <a:r>
              <a:t>Improve postpartum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Anemia</a:t>
            </a:r>
          </a:p>
          <a:p>
            <a:pPr>
              <a:defRPr sz="2200"/>
            </a:pPr>
            <a:r>
              <a:t>Thrombosis</a:t>
            </a:r>
          </a:p>
          <a:p>
            <a:pPr>
              <a:defRPr sz="2200"/>
            </a:pPr>
            <a:r>
              <a:t>Strangulation</a:t>
            </a:r>
          </a:p>
          <a:p>
            <a:pPr>
              <a:defRPr sz="2200"/>
            </a:pPr>
            <a:r>
              <a:t>Infection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Exam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Internal haemorrhoids are painless</a:t>
            </a:r>
          </a:p>
          <a:p>
            <a:pPr>
              <a:defRPr sz="2200"/>
            </a:pPr>
            <a:r>
              <a:t>Grade III needs manual reduction</a:t>
            </a:r>
          </a:p>
          <a:p>
            <a:pPr>
              <a:defRPr sz="2200"/>
            </a:pPr>
            <a:r>
              <a:t>Band ligation for Grade II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Common anorectal disorder</a:t>
            </a:r>
          </a:p>
          <a:p>
            <a:pPr>
              <a:defRPr sz="2200"/>
            </a:pPr>
            <a:r>
              <a:t>Diagnosis is clinical</a:t>
            </a:r>
          </a:p>
          <a:p>
            <a:pPr>
              <a:defRPr sz="2200"/>
            </a:pPr>
            <a:r>
              <a:t>Treatment depends on grade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Haemorrhoids are symptomatic enlargement and distal displacement of anal cushions.</a:t>
            </a:r>
          </a:p>
          <a:p>
            <a:pPr>
              <a:defRPr sz="2200"/>
            </a:pPr>
            <a:r>
              <a:t>Commonly called piles.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Bailey &amp; Love's Short Practice of Surgery, 28th Edition</a:t>
            </a:r>
          </a:p>
          <a:p>
            <a:pPr>
              <a:defRPr sz="2200"/>
            </a:pPr>
            <a:r>
              <a:t>ASCRS Guidelines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Anatomy of Anal Cushions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Left lateral cushion</a:t>
            </a:r>
          </a:p>
          <a:p>
            <a:pPr>
              <a:defRPr sz="2200"/>
            </a:pPr>
            <a:r>
              <a:t>Right anterior cushion</a:t>
            </a:r>
          </a:p>
          <a:p>
            <a:pPr>
              <a:defRPr sz="2200"/>
            </a:pPr>
            <a:r>
              <a:t>Right posterior cushion</a:t>
            </a:r>
          </a:p>
          <a:p>
            <a:pPr>
              <a:defRPr sz="2200"/>
            </a:pPr>
            <a:r>
              <a:t>Aid continence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Venous Drainage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Internal haemorrhoids: superior rectal vein</a:t>
            </a:r>
          </a:p>
          <a:p>
            <a:pPr>
              <a:defRPr sz="2200"/>
            </a:pPr>
            <a:r>
              <a:t>External haemorrhoids: inferior rectal vein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Etiology &amp;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Constipation</a:t>
            </a:r>
          </a:p>
          <a:p>
            <a:pPr>
              <a:defRPr sz="2200"/>
            </a:pPr>
            <a:r>
              <a:t>Pregnancy</a:t>
            </a:r>
          </a:p>
          <a:p>
            <a:pPr>
              <a:defRPr sz="2200"/>
            </a:pPr>
            <a:r>
              <a:t>Obesity</a:t>
            </a:r>
          </a:p>
          <a:p>
            <a:pPr>
              <a:defRPr sz="2200"/>
            </a:pPr>
            <a:r>
              <a:t>Low-fiber diet</a:t>
            </a:r>
          </a:p>
          <a:p>
            <a:pPr>
              <a:defRPr sz="2200"/>
            </a:pPr>
            <a:r>
              <a:t>Straining at stool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Pathogenesis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Sliding anal canal lining</a:t>
            </a:r>
          </a:p>
          <a:p>
            <a:pPr>
              <a:defRPr sz="2200"/>
            </a:pPr>
            <a:r>
              <a:t>Weakening of supporting tissue</a:t>
            </a:r>
          </a:p>
          <a:p>
            <a:pPr>
              <a:defRPr sz="2200"/>
            </a:pPr>
            <a:r>
              <a:t>Venous dilatation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Internal haemorrhoids</a:t>
            </a:r>
          </a:p>
          <a:p>
            <a:pPr>
              <a:defRPr sz="2200"/>
            </a:pPr>
            <a:r>
              <a:t>External haemorrhoids</a:t>
            </a:r>
          </a:p>
          <a:p>
            <a:pPr>
              <a:defRPr sz="2200"/>
            </a:pPr>
            <a:r>
              <a:t>Grades I–IV for internal haemorrhoids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Internal Haemorrhoids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Above dentate line</a:t>
            </a:r>
          </a:p>
          <a:p>
            <a:pPr>
              <a:defRPr sz="2200"/>
            </a:pPr>
            <a:r>
              <a:t>Painless bleeding</a:t>
            </a:r>
          </a:p>
          <a:p>
            <a:pPr>
              <a:defRPr sz="2200"/>
            </a:pPr>
            <a:r>
              <a:t>Bright red rectal bleeding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