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611"/>
    <p:restoredTop sz="94610"/>
  </p:normalViewPr>
  <p:slideViewPr>
    <p:cSldViewPr snapToGrid="0" snapToObjects="1">
      <p:cViewPr varScale="1">
        <p:scale>
          <a:sx n="161" d="100"/>
          <a:sy n="161" d="100"/>
        </p:scale>
        <p:origin x="43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0471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27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6217920" y="457200"/>
            <a:ext cx="3200400" cy="3200400"/>
          </a:xfrm>
          <a:prstGeom prst="ellipse">
            <a:avLst/>
          </a:prstGeom>
          <a:solidFill>
            <a:srgbClr val="0D6E6E">
              <a:alpha val="20000"/>
            </a:srgbClr>
          </a:solidFill>
          <a:ln w="12700">
            <a:solidFill>
              <a:srgbClr val="0D6E6E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Shape 3"/>
          <p:cNvSpPr/>
          <p:nvPr/>
        </p:nvSpPr>
        <p:spPr>
          <a:xfrm>
            <a:off x="6766560" y="914400"/>
            <a:ext cx="2286000" cy="2286000"/>
          </a:xfrm>
          <a:prstGeom prst="ellipse">
            <a:avLst/>
          </a:prstGeom>
          <a:solidFill>
            <a:srgbClr val="1A9E8F">
              <a:alpha val="25000"/>
            </a:srgbClr>
          </a:solidFill>
          <a:ln w="12700">
            <a:solidFill>
              <a:srgbClr val="1A9E8F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Shape 4"/>
          <p:cNvSpPr/>
          <p:nvPr/>
        </p:nvSpPr>
        <p:spPr>
          <a:xfrm>
            <a:off x="457200" y="914400"/>
            <a:ext cx="2286000" cy="292608"/>
          </a:xfrm>
          <a:prstGeom prst="rect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SURGICAL EDUCATION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365760" y="1371600"/>
            <a:ext cx="6858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Fecal Fistula &amp;</a:t>
            </a:r>
            <a:endParaRPr lang="en-US" sz="3800" dirty="0"/>
          </a:p>
          <a:p>
            <a:pPr marL="0" indent="0" algn="l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Enterocutaneous Fistulas</a:t>
            </a:r>
            <a:endParaRPr lang="en-US" sz="3800" dirty="0"/>
          </a:p>
        </p:txBody>
      </p:sp>
      <p:sp>
        <p:nvSpPr>
          <p:cNvPr id="9" name="Text 7"/>
          <p:cNvSpPr/>
          <p:nvPr/>
        </p:nvSpPr>
        <p:spPr>
          <a:xfrm>
            <a:off x="365760" y="3383280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A8D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Diagnosis  ·  Investigations  ·  Treatment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365760" y="4800600"/>
            <a:ext cx="82296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FFFFFF"/>
                </a:solidFill>
              </a:rPr>
              <a:t>General Surgery  |  Gastrointestinal Division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</a:rPr>
              <a:t>INVESTIGATIONS: IMAGING STUDIES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420624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5" name="Shape 3"/>
          <p:cNvSpPr/>
          <p:nvPr/>
        </p:nvSpPr>
        <p:spPr>
          <a:xfrm>
            <a:off x="274320" y="777240"/>
            <a:ext cx="4206240" cy="411480"/>
          </a:xfrm>
          <a:prstGeom prst="rect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365760" y="777240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</a:rPr>
              <a:t>CT Abdomen &amp; Pelvis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3200400" y="841248"/>
            <a:ext cx="1188720" cy="283464"/>
          </a:xfrm>
          <a:prstGeom prst="rect">
            <a:avLst/>
          </a:prstGeom>
          <a:solidFill>
            <a:srgbClr val="FFFFFF">
              <a:alpha val="75000"/>
            </a:srgbClr>
          </a:solidFill>
          <a:ln w="12700">
            <a:solidFill>
              <a:srgbClr val="FFFFFF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200400" y="841248"/>
            <a:ext cx="118872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6E6E"/>
                </a:solidFill>
              </a:rPr>
              <a:t>FIRST-LINE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65760" y="1216152"/>
            <a:ext cx="40233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4748B"/>
                </a:solidFill>
              </a:rPr>
              <a:t>With IV &amp; oral contrast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365760" y="1472184"/>
            <a:ext cx="201168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6E6E"/>
                </a:solidFill>
              </a:rPr>
              <a:t>◆ </a:t>
            </a:r>
            <a:r>
              <a:rPr lang="en-US" sz="950" dirty="0">
                <a:solidFill>
                  <a:srgbClr val="1E293B"/>
                </a:solidFill>
              </a:rPr>
              <a:t>Locate associated collections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2468880" y="1472184"/>
            <a:ext cx="201168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6E6E"/>
                </a:solidFill>
              </a:rPr>
              <a:t>◆ </a:t>
            </a:r>
            <a:r>
              <a:rPr lang="en-US" sz="950" dirty="0">
                <a:solidFill>
                  <a:srgbClr val="1E293B"/>
                </a:solidFill>
              </a:rPr>
              <a:t>Assess fistula origin &amp; course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365760" y="1792224"/>
            <a:ext cx="201168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6E6E"/>
                </a:solidFill>
              </a:rPr>
              <a:t>◆ </a:t>
            </a:r>
            <a:r>
              <a:rPr lang="en-US" sz="950" dirty="0">
                <a:solidFill>
                  <a:srgbClr val="1E293B"/>
                </a:solidFill>
              </a:rPr>
              <a:t>Detect distal obstruction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2468880" y="1792224"/>
            <a:ext cx="201168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6E6E"/>
                </a:solidFill>
              </a:rPr>
              <a:t>◆ </a:t>
            </a:r>
            <a:r>
              <a:rPr lang="en-US" sz="950" dirty="0">
                <a:solidFill>
                  <a:srgbClr val="1E293B"/>
                </a:solidFill>
              </a:rPr>
              <a:t>Guide percutaneous drainage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365760" y="2359152"/>
            <a:ext cx="4023360" cy="256032"/>
          </a:xfrm>
          <a:prstGeom prst="rect">
            <a:avLst/>
          </a:prstGeom>
          <a:solidFill>
            <a:srgbClr val="E8F4F4"/>
          </a:solidFill>
          <a:ln w="12700">
            <a:solidFill>
              <a:srgbClr val="0D6E6E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5" name="Text 13"/>
          <p:cNvSpPr/>
          <p:nvPr/>
        </p:nvSpPr>
        <p:spPr>
          <a:xfrm>
            <a:off x="411480" y="2359152"/>
            <a:ext cx="3931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6E6E"/>
                </a:solidFill>
              </a:rPr>
              <a:t>💡  Best initial imaging for all suspected ECF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4709160" y="777240"/>
            <a:ext cx="420624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7" name="Shape 15"/>
          <p:cNvSpPr/>
          <p:nvPr/>
        </p:nvSpPr>
        <p:spPr>
          <a:xfrm>
            <a:off x="4709160" y="777240"/>
            <a:ext cx="4206240" cy="411480"/>
          </a:xfrm>
          <a:prstGeom prst="rect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8" name="Text 16"/>
          <p:cNvSpPr/>
          <p:nvPr/>
        </p:nvSpPr>
        <p:spPr>
          <a:xfrm>
            <a:off x="4800600" y="777240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</a:rPr>
              <a:t>Fistulography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7635240" y="841248"/>
            <a:ext cx="1188720" cy="283464"/>
          </a:xfrm>
          <a:prstGeom prst="rect">
            <a:avLst/>
          </a:prstGeom>
          <a:solidFill>
            <a:srgbClr val="FFFFFF">
              <a:alpha val="75000"/>
            </a:srgbClr>
          </a:solidFill>
          <a:ln w="12700">
            <a:solidFill>
              <a:srgbClr val="FFFFFF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0" name="Text 18"/>
          <p:cNvSpPr/>
          <p:nvPr/>
        </p:nvSpPr>
        <p:spPr>
          <a:xfrm>
            <a:off x="7635240" y="841248"/>
            <a:ext cx="118872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A9E8F"/>
                </a:solidFill>
              </a:rPr>
              <a:t>DEFINITIVE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4800600" y="1216152"/>
            <a:ext cx="40233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4748B"/>
                </a:solidFill>
              </a:rPr>
              <a:t>Water-soluble contrast injection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4800600" y="1472184"/>
            <a:ext cx="201168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9E8F"/>
                </a:solidFill>
              </a:rPr>
              <a:t>◆ </a:t>
            </a:r>
            <a:r>
              <a:rPr lang="en-US" sz="950" dirty="0">
                <a:solidFill>
                  <a:srgbClr val="1E293B"/>
                </a:solidFill>
              </a:rPr>
              <a:t>Delineate complex multi-track fistulas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6903720" y="1472184"/>
            <a:ext cx="201168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9E8F"/>
                </a:solidFill>
              </a:rPr>
              <a:t>◆ </a:t>
            </a:r>
            <a:r>
              <a:rPr lang="en-US" sz="950" dirty="0">
                <a:solidFill>
                  <a:srgbClr val="1E293B"/>
                </a:solidFill>
              </a:rPr>
              <a:t>Identify enteric communication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4800600" y="1792224"/>
            <a:ext cx="201168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9E8F"/>
                </a:solidFill>
              </a:rPr>
              <a:t>◆ </a:t>
            </a:r>
            <a:r>
              <a:rPr lang="en-US" sz="950" dirty="0">
                <a:solidFill>
                  <a:srgbClr val="1E293B"/>
                </a:solidFill>
              </a:rPr>
              <a:t>Pre-operative road-mapping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6903720" y="1792224"/>
            <a:ext cx="201168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9E8F"/>
                </a:solidFill>
              </a:rPr>
              <a:t>◆ </a:t>
            </a:r>
            <a:r>
              <a:rPr lang="en-US" sz="950" dirty="0">
                <a:solidFill>
                  <a:srgbClr val="1E293B"/>
                </a:solidFill>
              </a:rPr>
              <a:t>Assess healing progress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4800600" y="2359152"/>
            <a:ext cx="4023360" cy="256032"/>
          </a:xfrm>
          <a:prstGeom prst="rect">
            <a:avLst/>
          </a:prstGeom>
          <a:solidFill>
            <a:srgbClr val="E8F4F4"/>
          </a:solidFill>
          <a:ln w="12700">
            <a:solidFill>
              <a:srgbClr val="0D6E6E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7" name="Text 25"/>
          <p:cNvSpPr/>
          <p:nvPr/>
        </p:nvSpPr>
        <p:spPr>
          <a:xfrm>
            <a:off x="4846320" y="2359152"/>
            <a:ext cx="3931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6E6E"/>
                </a:solidFill>
              </a:rPr>
              <a:t>💡  Gold standard for tract anatomy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274320" y="2926080"/>
            <a:ext cx="420624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9" name="Shape 27"/>
          <p:cNvSpPr/>
          <p:nvPr/>
        </p:nvSpPr>
        <p:spPr>
          <a:xfrm>
            <a:off x="274320" y="2926080"/>
            <a:ext cx="4206240" cy="41148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0" name="Text 28"/>
          <p:cNvSpPr/>
          <p:nvPr/>
        </p:nvSpPr>
        <p:spPr>
          <a:xfrm>
            <a:off x="365760" y="2926080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</a:rPr>
              <a:t>Small Bowel Follow-Through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3200400" y="2990088"/>
            <a:ext cx="1188720" cy="283464"/>
          </a:xfrm>
          <a:prstGeom prst="rect">
            <a:avLst/>
          </a:prstGeom>
          <a:solidFill>
            <a:srgbClr val="FFFFFF">
              <a:alpha val="75000"/>
            </a:srgbClr>
          </a:solidFill>
          <a:ln w="12700">
            <a:solidFill>
              <a:srgbClr val="FFFFFF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2" name="Text 30"/>
          <p:cNvSpPr/>
          <p:nvPr/>
        </p:nvSpPr>
        <p:spPr>
          <a:xfrm>
            <a:off x="3200400" y="2990088"/>
            <a:ext cx="118872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2274F"/>
                </a:solidFill>
              </a:rPr>
              <a:t>ADJUNCT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365760" y="3364992"/>
            <a:ext cx="40233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4748B"/>
                </a:solidFill>
              </a:rPr>
              <a:t>Barium / water-soluble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365760" y="3621024"/>
            <a:ext cx="201168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2274F"/>
                </a:solidFill>
              </a:rPr>
              <a:t>◆ </a:t>
            </a:r>
            <a:r>
              <a:rPr lang="en-US" sz="950" dirty="0">
                <a:solidFill>
                  <a:srgbClr val="1E293B"/>
                </a:solidFill>
              </a:rPr>
              <a:t>Assess intestinal continuity</a:t>
            </a: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2468880" y="3621024"/>
            <a:ext cx="201168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2274F"/>
                </a:solidFill>
              </a:rPr>
              <a:t>◆ </a:t>
            </a:r>
            <a:r>
              <a:rPr lang="en-US" sz="950" dirty="0">
                <a:solidFill>
                  <a:srgbClr val="1E293B"/>
                </a:solidFill>
              </a:rPr>
              <a:t>Detect downstream stricture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365760" y="3941064"/>
            <a:ext cx="201168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2274F"/>
                </a:solidFill>
              </a:rPr>
              <a:t>◆ </a:t>
            </a:r>
            <a:r>
              <a:rPr lang="en-US" sz="950" dirty="0">
                <a:solidFill>
                  <a:srgbClr val="1E293B"/>
                </a:solidFill>
              </a:rPr>
              <a:t>Document bowel length</a:t>
            </a:r>
            <a:endParaRPr lang="en-US" sz="950" dirty="0"/>
          </a:p>
        </p:txBody>
      </p:sp>
      <p:sp>
        <p:nvSpPr>
          <p:cNvPr id="37" name="Text 35"/>
          <p:cNvSpPr/>
          <p:nvPr/>
        </p:nvSpPr>
        <p:spPr>
          <a:xfrm>
            <a:off x="2468880" y="3941064"/>
            <a:ext cx="201168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2274F"/>
                </a:solidFill>
              </a:rPr>
              <a:t>◆ </a:t>
            </a:r>
            <a:r>
              <a:rPr lang="en-US" sz="950" dirty="0">
                <a:solidFill>
                  <a:srgbClr val="1E293B"/>
                </a:solidFill>
              </a:rPr>
              <a:t>IBD activity assessment</a:t>
            </a:r>
            <a:endParaRPr lang="en-US" sz="950" dirty="0"/>
          </a:p>
        </p:txBody>
      </p:sp>
      <p:sp>
        <p:nvSpPr>
          <p:cNvPr id="38" name="Shape 36"/>
          <p:cNvSpPr/>
          <p:nvPr/>
        </p:nvSpPr>
        <p:spPr>
          <a:xfrm>
            <a:off x="365760" y="4507992"/>
            <a:ext cx="4023360" cy="256032"/>
          </a:xfrm>
          <a:prstGeom prst="rect">
            <a:avLst/>
          </a:prstGeom>
          <a:solidFill>
            <a:srgbClr val="E8F4F4"/>
          </a:solidFill>
          <a:ln w="12700">
            <a:solidFill>
              <a:srgbClr val="0D6E6E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9" name="Text 37"/>
          <p:cNvSpPr/>
          <p:nvPr/>
        </p:nvSpPr>
        <p:spPr>
          <a:xfrm>
            <a:off x="411480" y="4507992"/>
            <a:ext cx="3931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6E6E"/>
                </a:solidFill>
              </a:rPr>
              <a:t>💡  Avoid barium if peritonitis risk</a:t>
            </a:r>
            <a:endParaRPr lang="en-US" sz="950" dirty="0"/>
          </a:p>
        </p:txBody>
      </p:sp>
      <p:sp>
        <p:nvSpPr>
          <p:cNvPr id="40" name="Shape 38"/>
          <p:cNvSpPr/>
          <p:nvPr/>
        </p:nvSpPr>
        <p:spPr>
          <a:xfrm>
            <a:off x="4709160" y="2926080"/>
            <a:ext cx="420624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41" name="Shape 39"/>
          <p:cNvSpPr/>
          <p:nvPr/>
        </p:nvSpPr>
        <p:spPr>
          <a:xfrm>
            <a:off x="4709160" y="2926080"/>
            <a:ext cx="4206240" cy="411480"/>
          </a:xfrm>
          <a:prstGeom prst="rect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2" name="Text 40"/>
          <p:cNvSpPr/>
          <p:nvPr/>
        </p:nvSpPr>
        <p:spPr>
          <a:xfrm>
            <a:off x="4800600" y="2926080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</a:rPr>
              <a:t>MRI Abdomen/Pelvis</a:t>
            </a:r>
            <a:endParaRPr lang="en-US" sz="1150" dirty="0"/>
          </a:p>
        </p:txBody>
      </p:sp>
      <p:sp>
        <p:nvSpPr>
          <p:cNvPr id="43" name="Shape 41"/>
          <p:cNvSpPr/>
          <p:nvPr/>
        </p:nvSpPr>
        <p:spPr>
          <a:xfrm>
            <a:off x="7635240" y="2990088"/>
            <a:ext cx="1188720" cy="283464"/>
          </a:xfrm>
          <a:prstGeom prst="rect">
            <a:avLst/>
          </a:prstGeom>
          <a:solidFill>
            <a:srgbClr val="FFFFFF">
              <a:alpha val="75000"/>
            </a:srgbClr>
          </a:solidFill>
          <a:ln w="12700">
            <a:solidFill>
              <a:srgbClr val="FFFFFF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4" name="Text 42"/>
          <p:cNvSpPr/>
          <p:nvPr/>
        </p:nvSpPr>
        <p:spPr>
          <a:xfrm>
            <a:off x="7635240" y="2990088"/>
            <a:ext cx="118872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E67E22"/>
                </a:solidFill>
              </a:rPr>
              <a:t>SELECTED</a:t>
            </a:r>
            <a:endParaRPr lang="en-US" sz="900" dirty="0"/>
          </a:p>
        </p:txBody>
      </p:sp>
      <p:sp>
        <p:nvSpPr>
          <p:cNvPr id="45" name="Text 43"/>
          <p:cNvSpPr/>
          <p:nvPr/>
        </p:nvSpPr>
        <p:spPr>
          <a:xfrm>
            <a:off x="4800600" y="3364992"/>
            <a:ext cx="40233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4748B"/>
                </a:solidFill>
              </a:rPr>
              <a:t>Soft tissue detail</a:t>
            </a:r>
            <a:endParaRPr lang="en-US" sz="950" dirty="0"/>
          </a:p>
        </p:txBody>
      </p:sp>
      <p:sp>
        <p:nvSpPr>
          <p:cNvPr id="46" name="Text 44"/>
          <p:cNvSpPr/>
          <p:nvPr/>
        </p:nvSpPr>
        <p:spPr>
          <a:xfrm>
            <a:off x="4800600" y="3621024"/>
            <a:ext cx="201168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E67E22"/>
                </a:solidFill>
              </a:rPr>
              <a:t>◆ </a:t>
            </a:r>
            <a:r>
              <a:rPr lang="en-US" sz="950" dirty="0">
                <a:solidFill>
                  <a:srgbClr val="1E293B"/>
                </a:solidFill>
              </a:rPr>
              <a:t>Pelvic/perianal fistulas</a:t>
            </a:r>
            <a:endParaRPr lang="en-US" sz="950" dirty="0"/>
          </a:p>
        </p:txBody>
      </p:sp>
      <p:sp>
        <p:nvSpPr>
          <p:cNvPr id="47" name="Text 45"/>
          <p:cNvSpPr/>
          <p:nvPr/>
        </p:nvSpPr>
        <p:spPr>
          <a:xfrm>
            <a:off x="6903720" y="3621024"/>
            <a:ext cx="201168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E67E22"/>
                </a:solidFill>
              </a:rPr>
              <a:t>◆ </a:t>
            </a:r>
            <a:r>
              <a:rPr lang="en-US" sz="950" dirty="0">
                <a:solidFill>
                  <a:srgbClr val="1E293B"/>
                </a:solidFill>
              </a:rPr>
              <a:t>Post-radiation assessment</a:t>
            </a:r>
            <a:endParaRPr lang="en-US" sz="950" dirty="0"/>
          </a:p>
        </p:txBody>
      </p:sp>
      <p:sp>
        <p:nvSpPr>
          <p:cNvPr id="48" name="Text 46"/>
          <p:cNvSpPr/>
          <p:nvPr/>
        </p:nvSpPr>
        <p:spPr>
          <a:xfrm>
            <a:off x="4800600" y="3941064"/>
            <a:ext cx="201168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E67E22"/>
                </a:solidFill>
              </a:rPr>
              <a:t>◆ </a:t>
            </a:r>
            <a:r>
              <a:rPr lang="en-US" sz="950" dirty="0">
                <a:solidFill>
                  <a:srgbClr val="1E293B"/>
                </a:solidFill>
              </a:rPr>
              <a:t>Soft tissue characterisation</a:t>
            </a:r>
            <a:endParaRPr lang="en-US" sz="950" dirty="0"/>
          </a:p>
        </p:txBody>
      </p:sp>
      <p:sp>
        <p:nvSpPr>
          <p:cNvPr id="49" name="Text 47"/>
          <p:cNvSpPr/>
          <p:nvPr/>
        </p:nvSpPr>
        <p:spPr>
          <a:xfrm>
            <a:off x="6903720" y="3941064"/>
            <a:ext cx="201168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E67E22"/>
                </a:solidFill>
              </a:rPr>
              <a:t>◆ </a:t>
            </a:r>
            <a:r>
              <a:rPr lang="en-US" sz="950" dirty="0">
                <a:solidFill>
                  <a:srgbClr val="1E293B"/>
                </a:solidFill>
              </a:rPr>
              <a:t>Pre-operative planning</a:t>
            </a:r>
            <a:endParaRPr lang="en-US" sz="950" dirty="0"/>
          </a:p>
        </p:txBody>
      </p:sp>
      <p:sp>
        <p:nvSpPr>
          <p:cNvPr id="50" name="Shape 48"/>
          <p:cNvSpPr/>
          <p:nvPr/>
        </p:nvSpPr>
        <p:spPr>
          <a:xfrm>
            <a:off x="4800600" y="4507992"/>
            <a:ext cx="4023360" cy="256032"/>
          </a:xfrm>
          <a:prstGeom prst="rect">
            <a:avLst/>
          </a:prstGeom>
          <a:solidFill>
            <a:srgbClr val="E8F4F4"/>
          </a:solidFill>
          <a:ln w="12700">
            <a:solidFill>
              <a:srgbClr val="0D6E6E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1" name="Text 49"/>
          <p:cNvSpPr/>
          <p:nvPr/>
        </p:nvSpPr>
        <p:spPr>
          <a:xfrm>
            <a:off x="4846320" y="4507992"/>
            <a:ext cx="3931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6E6E"/>
                </a:solidFill>
              </a:rPr>
              <a:t>💡  Avoids radiation; limited in acute setting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</a:rPr>
              <a:t>FISTULOGRAPHY, ENDOSCOPY &amp; SPECIAL TESTS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4160520" cy="2103120"/>
          </a:xfrm>
          <a:prstGeom prst="rect">
            <a:avLst/>
          </a:prstGeom>
          <a:solidFill>
            <a:srgbClr val="FFFFFF"/>
          </a:solidFill>
          <a:ln w="25400">
            <a:solidFill>
              <a:srgbClr val="0D6E6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5" name="Shape 3"/>
          <p:cNvSpPr/>
          <p:nvPr/>
        </p:nvSpPr>
        <p:spPr>
          <a:xfrm>
            <a:off x="274320" y="777240"/>
            <a:ext cx="4160520" cy="411480"/>
          </a:xfrm>
          <a:prstGeom prst="rect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365760" y="777240"/>
            <a:ext cx="3977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Fistulography (Sinogram)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365760" y="1261872"/>
            <a:ext cx="3977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D6E6E"/>
                </a:solidFill>
              </a:rPr>
              <a:t>→  </a:t>
            </a:r>
            <a:r>
              <a:rPr lang="en-US" sz="950" dirty="0">
                <a:solidFill>
                  <a:srgbClr val="1E293B"/>
                </a:solidFill>
              </a:rPr>
              <a:t>Catheter inserted gently into external opening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365760" y="1517904"/>
            <a:ext cx="3977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D6E6E"/>
                </a:solidFill>
              </a:rPr>
              <a:t>→  </a:t>
            </a:r>
            <a:r>
              <a:rPr lang="en-US" sz="950" dirty="0">
                <a:solidFill>
                  <a:srgbClr val="1E293B"/>
                </a:solidFill>
              </a:rPr>
              <a:t>Water-soluble contrast (Gastrografin) injected under fluoroscopic guidance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365760" y="1773936"/>
            <a:ext cx="3977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D6E6E"/>
                </a:solidFill>
              </a:rPr>
              <a:t>→  </a:t>
            </a:r>
            <a:r>
              <a:rPr lang="en-US" sz="950" dirty="0">
                <a:solidFill>
                  <a:srgbClr val="1E293B"/>
                </a:solidFill>
              </a:rPr>
              <a:t>Identifies: tract length, course, depth, side branches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365760" y="2029968"/>
            <a:ext cx="3977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D6E6E"/>
                </a:solidFill>
              </a:rPr>
              <a:t>→  </a:t>
            </a:r>
            <a:r>
              <a:rPr lang="en-US" sz="950" dirty="0">
                <a:solidFill>
                  <a:srgbClr val="1E293B"/>
                </a:solidFill>
              </a:rPr>
              <a:t>Demonstrates communication with bowel lumen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365760" y="2286000"/>
            <a:ext cx="3977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D6E6E"/>
                </a:solidFill>
              </a:rPr>
              <a:t>→  </a:t>
            </a:r>
            <a:r>
              <a:rPr lang="en-US" sz="950" dirty="0">
                <a:solidFill>
                  <a:srgbClr val="1E293B"/>
                </a:solidFill>
              </a:rPr>
              <a:t>Assesses healing on follow-up studies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365760" y="2542032"/>
            <a:ext cx="3977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D6E6E"/>
                </a:solidFill>
              </a:rPr>
              <a:t>→  </a:t>
            </a:r>
            <a:r>
              <a:rPr lang="en-US" sz="950" dirty="0">
                <a:solidFill>
                  <a:srgbClr val="1E293B"/>
                </a:solidFill>
              </a:rPr>
              <a:t>Can be combined with CT for 3D reconstruction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4709160" y="777240"/>
            <a:ext cx="4160520" cy="2103120"/>
          </a:xfrm>
          <a:prstGeom prst="rect">
            <a:avLst/>
          </a:prstGeom>
          <a:solidFill>
            <a:srgbClr val="FFFFFF"/>
          </a:solidFill>
          <a:ln w="25400">
            <a:solidFill>
              <a:srgbClr val="12274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4" name="Shape 12"/>
          <p:cNvSpPr/>
          <p:nvPr/>
        </p:nvSpPr>
        <p:spPr>
          <a:xfrm>
            <a:off x="4709160" y="777240"/>
            <a:ext cx="4160520" cy="41148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5" name="Text 13"/>
          <p:cNvSpPr/>
          <p:nvPr/>
        </p:nvSpPr>
        <p:spPr>
          <a:xfrm>
            <a:off x="4800600" y="777240"/>
            <a:ext cx="3977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Endoscopy (OGD / Colonoscopy)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800600" y="1261872"/>
            <a:ext cx="3977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2274F"/>
                </a:solidFill>
              </a:rPr>
              <a:t>→  </a:t>
            </a:r>
            <a:r>
              <a:rPr lang="en-US" sz="950" dirty="0">
                <a:solidFill>
                  <a:srgbClr val="1E293B"/>
                </a:solidFill>
              </a:rPr>
              <a:t>Identifies intraluminal pathology at fistula origin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4800600" y="1517904"/>
            <a:ext cx="3977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2274F"/>
                </a:solidFill>
              </a:rPr>
              <a:t>→  </a:t>
            </a:r>
            <a:r>
              <a:rPr lang="en-US" sz="950" dirty="0">
                <a:solidFill>
                  <a:srgbClr val="1E293B"/>
                </a:solidFill>
              </a:rPr>
              <a:t>Biopsies: confirm malignancy, IBD, or ischaemia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4800600" y="1773936"/>
            <a:ext cx="3977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2274F"/>
                </a:solidFill>
              </a:rPr>
              <a:t>→  </a:t>
            </a:r>
            <a:r>
              <a:rPr lang="en-US" sz="950" dirty="0">
                <a:solidFill>
                  <a:srgbClr val="1E293B"/>
                </a:solidFill>
              </a:rPr>
              <a:t>Detects anastomotic dehiscence / stricture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4800600" y="2029968"/>
            <a:ext cx="3977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2274F"/>
                </a:solidFill>
              </a:rPr>
              <a:t>→  </a:t>
            </a:r>
            <a:r>
              <a:rPr lang="en-US" sz="950" dirty="0">
                <a:solidFill>
                  <a:srgbClr val="1E293B"/>
                </a:solidFill>
              </a:rPr>
              <a:t>Distal obstruction evaluation (critical for closure)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4800600" y="2286000"/>
            <a:ext cx="3977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2274F"/>
                </a:solidFill>
              </a:rPr>
              <a:t>→  </a:t>
            </a:r>
            <a:r>
              <a:rPr lang="en-US" sz="950" dirty="0">
                <a:solidFill>
                  <a:srgbClr val="1E293B"/>
                </a:solidFill>
              </a:rPr>
              <a:t>ERCP if biliary fistula suspected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4800600" y="2542032"/>
            <a:ext cx="3977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2274F"/>
                </a:solidFill>
              </a:rPr>
              <a:t>→  </a:t>
            </a:r>
            <a:r>
              <a:rPr lang="en-US" sz="950" dirty="0">
                <a:solidFill>
                  <a:srgbClr val="1E293B"/>
                </a:solidFill>
              </a:rPr>
              <a:t>Therapeutic: endoscopic clips, fibrin glue injection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274320" y="3063240"/>
            <a:ext cx="4206240" cy="914400"/>
          </a:xfrm>
          <a:prstGeom prst="rect">
            <a:avLst/>
          </a:prstGeom>
          <a:solidFill>
            <a:srgbClr val="FFFFFF"/>
          </a:solidFill>
          <a:ln w="25400">
            <a:solidFill>
              <a:srgbClr val="1A9E8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3" name="Shape 21"/>
          <p:cNvSpPr/>
          <p:nvPr/>
        </p:nvSpPr>
        <p:spPr>
          <a:xfrm>
            <a:off x="274320" y="3063240"/>
            <a:ext cx="91440" cy="914400"/>
          </a:xfrm>
          <a:prstGeom prst="rect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4" name="Text 22"/>
          <p:cNvSpPr/>
          <p:nvPr/>
        </p:nvSpPr>
        <p:spPr>
          <a:xfrm>
            <a:off x="457200" y="3108960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9E8F"/>
                </a:solidFill>
              </a:rPr>
              <a:t>Methylene Blue Test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457200" y="3410712"/>
            <a:ext cx="3931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93B"/>
                </a:solidFill>
              </a:rPr>
              <a:t>Oral MB → observe for blue drainage at fistula opening. Simple bedside confirmation of GI communication.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4709160" y="3063240"/>
            <a:ext cx="4206240" cy="914400"/>
          </a:xfrm>
          <a:prstGeom prst="rect">
            <a:avLst/>
          </a:prstGeom>
          <a:solidFill>
            <a:srgbClr val="FFFFFF"/>
          </a:solidFill>
          <a:ln w="25400">
            <a:solidFill>
              <a:srgbClr val="E67E2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7" name="Shape 25"/>
          <p:cNvSpPr/>
          <p:nvPr/>
        </p:nvSpPr>
        <p:spPr>
          <a:xfrm>
            <a:off x="4709160" y="3063240"/>
            <a:ext cx="91440" cy="914400"/>
          </a:xfrm>
          <a:prstGeom prst="rect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8" name="Text 26"/>
          <p:cNvSpPr/>
          <p:nvPr/>
        </p:nvSpPr>
        <p:spPr>
          <a:xfrm>
            <a:off x="4892040" y="3108960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E67E22"/>
                </a:solidFill>
              </a:rPr>
              <a:t>Nuclear Medicine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4892040" y="3410712"/>
            <a:ext cx="3931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93B"/>
                </a:solidFill>
              </a:rPr>
              <a:t>Labelled WBC scan for occult sepsis. Helpful when CT inconclusive for collection localisation.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274320" y="4114800"/>
            <a:ext cx="4206240" cy="914400"/>
          </a:xfrm>
          <a:prstGeom prst="rect">
            <a:avLst/>
          </a:prstGeom>
          <a:solidFill>
            <a:srgbClr val="FFFFFF"/>
          </a:solidFill>
          <a:ln w="25400">
            <a:solidFill>
              <a:srgbClr val="64748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31" name="Shape 29"/>
          <p:cNvSpPr/>
          <p:nvPr/>
        </p:nvSpPr>
        <p:spPr>
          <a:xfrm>
            <a:off x="274320" y="4114800"/>
            <a:ext cx="91440" cy="914400"/>
          </a:xfrm>
          <a:prstGeom prst="rect">
            <a:avLst/>
          </a:prstGeom>
          <a:solidFill>
            <a:srgbClr val="64748B"/>
          </a:solidFill>
          <a:ln w="12700">
            <a:solidFill>
              <a:srgbClr val="64748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2" name="Text 30"/>
          <p:cNvSpPr/>
          <p:nvPr/>
        </p:nvSpPr>
        <p:spPr>
          <a:xfrm>
            <a:off x="457200" y="4160520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64748B"/>
                </a:solidFill>
              </a:rPr>
              <a:t>Ultrasound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457200" y="4462272"/>
            <a:ext cx="3931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93B"/>
                </a:solidFill>
              </a:rPr>
              <a:t>Identifies superficial abscesses, guides drainage. Limited in deep or complex fistulas.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709160" y="4114800"/>
            <a:ext cx="4206240" cy="914400"/>
          </a:xfrm>
          <a:prstGeom prst="rect">
            <a:avLst/>
          </a:prstGeom>
          <a:solidFill>
            <a:srgbClr val="FFFFFF"/>
          </a:solidFill>
          <a:ln w="25400">
            <a:solidFill>
              <a:srgbClr val="C0392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35" name="Shape 33"/>
          <p:cNvSpPr/>
          <p:nvPr/>
        </p:nvSpPr>
        <p:spPr>
          <a:xfrm>
            <a:off x="4709160" y="4114800"/>
            <a:ext cx="91440" cy="91440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6" name="Text 34"/>
          <p:cNvSpPr/>
          <p:nvPr/>
        </p:nvSpPr>
        <p:spPr>
          <a:xfrm>
            <a:off x="4892040" y="4160520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C0392B"/>
                </a:solidFill>
              </a:rPr>
              <a:t>Biopsy / Histology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4892040" y="4462272"/>
            <a:ext cx="3931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93B"/>
                </a:solidFill>
              </a:rPr>
              <a:t>Essential when malignancy or Crohn's suspected. Guides definitive oncological or medical management.</a:t>
            </a:r>
            <a:endParaRPr lang="en-US" sz="9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</a:rPr>
              <a:t>MEDICAL MANAGEMENT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2743200" cy="1965960"/>
          </a:xfrm>
          <a:prstGeom prst="rect">
            <a:avLst/>
          </a:prstGeom>
          <a:solidFill>
            <a:srgbClr val="FFFFFF"/>
          </a:solidFill>
          <a:ln w="25400">
            <a:solidFill>
              <a:srgbClr val="0D6E6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5" name="Shape 3"/>
          <p:cNvSpPr/>
          <p:nvPr/>
        </p:nvSpPr>
        <p:spPr>
          <a:xfrm>
            <a:off x="274320" y="777240"/>
            <a:ext cx="2743200" cy="384048"/>
          </a:xfrm>
          <a:prstGeom prst="rect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274320" y="777240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Fluid &amp; Electrolyte Replacement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65760" y="119786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6E6E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IV fluid resuscitation: normal saline / Hartmann's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365760" y="156362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6E6E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Replace Na⁺, K⁺, Mg²⁺, phosphate, zinc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365760" y="192938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6E6E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Monitor urine output, daily weights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365760" y="229514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6E6E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High-output ECF: aggressive replacement critical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3246120" y="777240"/>
            <a:ext cx="2743200" cy="1965960"/>
          </a:xfrm>
          <a:prstGeom prst="rect">
            <a:avLst/>
          </a:prstGeom>
          <a:solidFill>
            <a:srgbClr val="FFFFFF"/>
          </a:solidFill>
          <a:ln w="25400">
            <a:solidFill>
              <a:srgbClr val="C0392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2" name="Shape 10"/>
          <p:cNvSpPr/>
          <p:nvPr/>
        </p:nvSpPr>
        <p:spPr>
          <a:xfrm>
            <a:off x="3246120" y="777240"/>
            <a:ext cx="2743200" cy="38404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3246120" y="777240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Sepsis Management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3337560" y="119786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0392B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Blood cultures → broad-spectrum IV antibiotics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3337560" y="156362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0392B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Percutaneous CT-guided drainage of abscesses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3337560" y="192938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0392B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Surgical source control if drainage insufficient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3337560" y="229514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0392B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Antifungals if prolonged illness or immunosuppression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6217920" y="777240"/>
            <a:ext cx="2743200" cy="1965960"/>
          </a:xfrm>
          <a:prstGeom prst="rect">
            <a:avLst/>
          </a:prstGeom>
          <a:solidFill>
            <a:srgbClr val="FFFFFF"/>
          </a:solidFill>
          <a:ln w="25400">
            <a:solidFill>
              <a:srgbClr val="E67E2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9" name="Shape 17"/>
          <p:cNvSpPr/>
          <p:nvPr/>
        </p:nvSpPr>
        <p:spPr>
          <a:xfrm>
            <a:off x="6217920" y="777240"/>
            <a:ext cx="2743200" cy="384048"/>
          </a:xfrm>
          <a:prstGeom prst="rect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0" name="Text 18"/>
          <p:cNvSpPr/>
          <p:nvPr/>
        </p:nvSpPr>
        <p:spPr>
          <a:xfrm>
            <a:off x="6217920" y="777240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Output Reduction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6309360" y="119786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E67E22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Nil by mouth / bowel rest: reduces fistula output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6309360" y="156362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E67E22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Octreotide / Somatostatin: ↓ GI secretions by 50%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6309360" y="192938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E67E22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Proton pump inhibitors: reduce gastric acid secretion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6309360" y="229514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E67E22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Anti-motility agents: loperamide (low-output only)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274320" y="2926080"/>
            <a:ext cx="2743200" cy="1965960"/>
          </a:xfrm>
          <a:prstGeom prst="rect">
            <a:avLst/>
          </a:prstGeom>
          <a:solidFill>
            <a:srgbClr val="FFFFFF"/>
          </a:solidFill>
          <a:ln w="25400">
            <a:solidFill>
              <a:srgbClr val="1A9E8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6" name="Shape 24"/>
          <p:cNvSpPr/>
          <p:nvPr/>
        </p:nvSpPr>
        <p:spPr>
          <a:xfrm>
            <a:off x="274320" y="2926080"/>
            <a:ext cx="2743200" cy="384048"/>
          </a:xfrm>
          <a:prstGeom prst="rect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7" name="Text 25"/>
          <p:cNvSpPr/>
          <p:nvPr/>
        </p:nvSpPr>
        <p:spPr>
          <a:xfrm>
            <a:off x="274320" y="2926080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Wound &amp; Skin Care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365760" y="334670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Fistula effluent collection device / pouch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365760" y="371246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Barrier creams / hydrocolloid dressings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365760" y="407822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Vacuum-Assisted Closure (VAC): selected cases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365760" y="444398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Stomal therapist involvement: essential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3246120" y="2926080"/>
            <a:ext cx="2743200" cy="1965960"/>
          </a:xfrm>
          <a:prstGeom prst="rect">
            <a:avLst/>
          </a:prstGeom>
          <a:solidFill>
            <a:srgbClr val="FFFFFF"/>
          </a:solidFill>
          <a:ln w="25400">
            <a:solidFill>
              <a:srgbClr val="12274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33" name="Shape 31"/>
          <p:cNvSpPr/>
          <p:nvPr/>
        </p:nvSpPr>
        <p:spPr>
          <a:xfrm>
            <a:off x="3246120" y="2926080"/>
            <a:ext cx="2743200" cy="384048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4" name="Text 32"/>
          <p:cNvSpPr/>
          <p:nvPr/>
        </p:nvSpPr>
        <p:spPr>
          <a:xfrm>
            <a:off x="3246120" y="2926080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Disease-Specific Therapy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3337560" y="334670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2274F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Crohn's: anti-TNF (infliximab), immunosuppressants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3337560" y="371246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2274F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Radiation: hyperbaric oxygen (adjunct)</a:t>
            </a:r>
            <a:endParaRPr lang="en-US" sz="950" dirty="0"/>
          </a:p>
        </p:txBody>
      </p:sp>
      <p:sp>
        <p:nvSpPr>
          <p:cNvPr id="37" name="Text 35"/>
          <p:cNvSpPr/>
          <p:nvPr/>
        </p:nvSpPr>
        <p:spPr>
          <a:xfrm>
            <a:off x="3337560" y="407822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2274F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Malignancy: oncology referral, palliative approach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3337560" y="444398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2274F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Review / stop NSAIDs, steroids if possible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6217920" y="2926080"/>
            <a:ext cx="2743200" cy="1965960"/>
          </a:xfrm>
          <a:prstGeom prst="rect">
            <a:avLst/>
          </a:prstGeom>
          <a:solidFill>
            <a:srgbClr val="FFFFFF"/>
          </a:solidFill>
          <a:ln w="25400">
            <a:solidFill>
              <a:srgbClr val="64748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40" name="Shape 38"/>
          <p:cNvSpPr/>
          <p:nvPr/>
        </p:nvSpPr>
        <p:spPr>
          <a:xfrm>
            <a:off x="6217920" y="2926080"/>
            <a:ext cx="2743200" cy="384048"/>
          </a:xfrm>
          <a:prstGeom prst="rect">
            <a:avLst/>
          </a:prstGeom>
          <a:solidFill>
            <a:srgbClr val="64748B"/>
          </a:solidFill>
          <a:ln w="12700">
            <a:solidFill>
              <a:srgbClr val="64748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1" name="Text 39"/>
          <p:cNvSpPr/>
          <p:nvPr/>
        </p:nvSpPr>
        <p:spPr>
          <a:xfrm>
            <a:off x="6217920" y="2926080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Monitoring &amp; Targets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6309360" y="334670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4748B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Daily fistula output measurement &amp; charting</a:t>
            </a:r>
            <a:endParaRPr lang="en-US" sz="950" dirty="0"/>
          </a:p>
        </p:txBody>
      </p:sp>
      <p:sp>
        <p:nvSpPr>
          <p:cNvPr id="43" name="Text 41"/>
          <p:cNvSpPr/>
          <p:nvPr/>
        </p:nvSpPr>
        <p:spPr>
          <a:xfrm>
            <a:off x="6309360" y="371246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4748B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Weekly: albumin, FBC, electrolytes, CRP</a:t>
            </a:r>
            <a:endParaRPr lang="en-US" sz="950" dirty="0"/>
          </a:p>
        </p:txBody>
      </p:sp>
      <p:sp>
        <p:nvSpPr>
          <p:cNvPr id="44" name="Text 42"/>
          <p:cNvSpPr/>
          <p:nvPr/>
        </p:nvSpPr>
        <p:spPr>
          <a:xfrm>
            <a:off x="6309360" y="407822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4748B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Nutritional targets: albumin &gt; 3.0 g/dL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6309360" y="4443984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4748B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Assess fistula healing response at 4–6 weeks</a:t>
            </a:r>
            <a:endParaRPr lang="en-US" sz="9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5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</a:rPr>
              <a:t>NUTRITIONAL SUPPORT IN ECF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4023360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5" name="Shape 3"/>
          <p:cNvSpPr/>
          <p:nvPr/>
        </p:nvSpPr>
        <p:spPr>
          <a:xfrm>
            <a:off x="274320" y="777240"/>
            <a:ext cx="4023360" cy="411480"/>
          </a:xfrm>
          <a:prstGeom prst="rect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365760" y="777240"/>
            <a:ext cx="3840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Choosing the Nutritional Route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11480" y="1325880"/>
            <a:ext cx="3749040" cy="320040"/>
          </a:xfrm>
          <a:prstGeom prst="rect">
            <a:avLst/>
          </a:prstGeom>
          <a:solidFill>
            <a:srgbClr val="E8F4F4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457200" y="132588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2274F"/>
                </a:solidFill>
              </a:rPr>
              <a:t>❓ Is the gut functional &amp; accessible?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48640" y="169164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9E8F"/>
                </a:solidFill>
              </a:rPr>
              <a:t>YES:  </a:t>
            </a:r>
            <a:r>
              <a:rPr lang="en-US" sz="1000" dirty="0">
                <a:solidFill>
                  <a:srgbClr val="1E293B"/>
                </a:solidFill>
              </a:rPr>
              <a:t>→ Enteral Nutrition (EN)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48640" y="198424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0392B"/>
                </a:solidFill>
              </a:rPr>
              <a:t>NO:  </a:t>
            </a:r>
            <a:r>
              <a:rPr lang="en-US" sz="1000" dirty="0">
                <a:solidFill>
                  <a:srgbClr val="1E293B"/>
                </a:solidFill>
              </a:rPr>
              <a:t>→ Total Parenteral Nutrition (TPN)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11480" y="2423160"/>
            <a:ext cx="3749040" cy="320040"/>
          </a:xfrm>
          <a:prstGeom prst="rect">
            <a:avLst/>
          </a:prstGeom>
          <a:solidFill>
            <a:srgbClr val="E8F4F4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2" name="Text 10"/>
          <p:cNvSpPr/>
          <p:nvPr/>
        </p:nvSpPr>
        <p:spPr>
          <a:xfrm>
            <a:off x="457200" y="242316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2274F"/>
                </a:solidFill>
              </a:rPr>
              <a:t>❓ Is fistula output low-moderate (&lt;500)?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548640" y="278892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9E8F"/>
                </a:solidFill>
              </a:rPr>
              <a:t>YES:  </a:t>
            </a:r>
            <a:r>
              <a:rPr lang="en-US" sz="1000" dirty="0">
                <a:solidFill>
                  <a:srgbClr val="1E293B"/>
                </a:solidFill>
              </a:rPr>
              <a:t>→ Oral diet if tolerated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308152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0392B"/>
                </a:solidFill>
              </a:rPr>
              <a:t>NO:  </a:t>
            </a:r>
            <a:r>
              <a:rPr lang="en-US" sz="1000" dirty="0">
                <a:solidFill>
                  <a:srgbClr val="1E293B"/>
                </a:solidFill>
              </a:rPr>
              <a:t>→ Bowel rest + TPN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411480" y="3520440"/>
            <a:ext cx="3749040" cy="320040"/>
          </a:xfrm>
          <a:prstGeom prst="rect">
            <a:avLst/>
          </a:prstGeom>
          <a:solidFill>
            <a:srgbClr val="E8F4F4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Text 14"/>
          <p:cNvSpPr/>
          <p:nvPr/>
        </p:nvSpPr>
        <p:spPr>
          <a:xfrm>
            <a:off x="457200" y="352044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2274F"/>
                </a:solidFill>
              </a:rPr>
              <a:t>❓ Is fistula distal to feeding site?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548640" y="388620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9E8F"/>
                </a:solidFill>
              </a:rPr>
              <a:t>YES:  </a:t>
            </a:r>
            <a:r>
              <a:rPr lang="en-US" sz="1000" dirty="0">
                <a:solidFill>
                  <a:srgbClr val="1E293B"/>
                </a:solidFill>
              </a:rPr>
              <a:t>→ Nasojejunal / jejunostomy feed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548640" y="417880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0392B"/>
                </a:solidFill>
              </a:rPr>
              <a:t>NO:  </a:t>
            </a:r>
            <a:r>
              <a:rPr lang="en-US" sz="1000" dirty="0">
                <a:solidFill>
                  <a:srgbClr val="1E293B"/>
                </a:solidFill>
              </a:rPr>
              <a:t>→ Reassess anatomy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365760" y="4206240"/>
            <a:ext cx="3840480" cy="594360"/>
          </a:xfrm>
          <a:prstGeom prst="rect">
            <a:avLst/>
          </a:prstGeom>
          <a:solidFill>
            <a:srgbClr val="FFF3CD"/>
          </a:solidFill>
          <a:ln w="12700">
            <a:solidFill>
              <a:srgbClr val="D4AC0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0" name="Text 18"/>
          <p:cNvSpPr/>
          <p:nvPr/>
        </p:nvSpPr>
        <p:spPr>
          <a:xfrm>
            <a:off x="457200" y="4206240"/>
            <a:ext cx="3749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7D6608"/>
                </a:solidFill>
              </a:rPr>
              <a:t>⚠  Key principle: 'Feed the patient, not the fistula' — enteral feeding is preferred even in high-output fistulas if bowel is accessible distal to opening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572000" y="777240"/>
            <a:ext cx="4297680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2" name="Shape 20"/>
          <p:cNvSpPr/>
          <p:nvPr/>
        </p:nvSpPr>
        <p:spPr>
          <a:xfrm>
            <a:off x="4572000" y="777240"/>
            <a:ext cx="4297680" cy="41148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3" name="Text 21"/>
          <p:cNvSpPr/>
          <p:nvPr/>
        </p:nvSpPr>
        <p:spPr>
          <a:xfrm>
            <a:off x="4663440" y="777240"/>
            <a:ext cx="4114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TPN &amp; Nutritional Targets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4663440" y="1261872"/>
            <a:ext cx="4114800" cy="292608"/>
          </a:xfrm>
          <a:prstGeom prst="rect">
            <a:avLst/>
          </a:prstGeom>
          <a:solidFill>
            <a:srgbClr val="E8F4F4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5" name="Text 23"/>
          <p:cNvSpPr/>
          <p:nvPr/>
        </p:nvSpPr>
        <p:spPr>
          <a:xfrm>
            <a:off x="4663440" y="1261872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D6E6E"/>
                </a:solidFill>
              </a:rPr>
              <a:t>Parameter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035040" y="1261872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D6E6E"/>
                </a:solidFill>
              </a:rPr>
              <a:t>Target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7406640" y="1261872"/>
            <a:ext cx="1280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D6E6E"/>
                </a:solidFill>
              </a:rPr>
              <a:t>Note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663440" y="1600200"/>
            <a:ext cx="4114800" cy="41148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9" name="Text 27"/>
          <p:cNvSpPr/>
          <p:nvPr/>
        </p:nvSpPr>
        <p:spPr>
          <a:xfrm>
            <a:off x="4709160" y="1600200"/>
            <a:ext cx="1280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93B"/>
                </a:solidFill>
              </a:rPr>
              <a:t>Energy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035040" y="1600200"/>
            <a:ext cx="1371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0D6E6E"/>
                </a:solidFill>
              </a:rPr>
              <a:t>25–35 kcal/kg/day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7406640" y="1600200"/>
            <a:ext cx="1325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</a:rPr>
              <a:t>Higher in catabolic state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4663440" y="2039112"/>
            <a:ext cx="4114800" cy="411480"/>
          </a:xfrm>
          <a:prstGeom prst="rect">
            <a:avLst/>
          </a:prstGeom>
          <a:solidFill>
            <a:srgbClr val="F5F9F9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3" name="Text 31"/>
          <p:cNvSpPr/>
          <p:nvPr/>
        </p:nvSpPr>
        <p:spPr>
          <a:xfrm>
            <a:off x="4709160" y="2039112"/>
            <a:ext cx="1280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93B"/>
                </a:solidFill>
              </a:rPr>
              <a:t>Protein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6035040" y="2039112"/>
            <a:ext cx="1371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0D6E6E"/>
                </a:solidFill>
              </a:rPr>
              <a:t>1.5–2.0 g/kg/day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7406640" y="2039112"/>
            <a:ext cx="1325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</a:rPr>
              <a:t>Key for wound healing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4663440" y="2478024"/>
            <a:ext cx="4114800" cy="41148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7" name="Text 35"/>
          <p:cNvSpPr/>
          <p:nvPr/>
        </p:nvSpPr>
        <p:spPr>
          <a:xfrm>
            <a:off x="4709160" y="2478024"/>
            <a:ext cx="1280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93B"/>
                </a:solidFill>
              </a:rPr>
              <a:t>Glucose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6035040" y="2478024"/>
            <a:ext cx="1371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0D6E6E"/>
                </a:solidFill>
              </a:rPr>
              <a:t>&lt; 180 mg/dL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7406640" y="2478024"/>
            <a:ext cx="1325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</a:rPr>
              <a:t>Tight glycaemic control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4663440" y="2916936"/>
            <a:ext cx="4114800" cy="411480"/>
          </a:xfrm>
          <a:prstGeom prst="rect">
            <a:avLst/>
          </a:prstGeom>
          <a:solidFill>
            <a:srgbClr val="F5F9F9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1" name="Text 39"/>
          <p:cNvSpPr/>
          <p:nvPr/>
        </p:nvSpPr>
        <p:spPr>
          <a:xfrm>
            <a:off x="4709160" y="2916936"/>
            <a:ext cx="1280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93B"/>
                </a:solidFill>
              </a:rPr>
              <a:t>Glutamine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6035040" y="2916936"/>
            <a:ext cx="1371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0D6E6E"/>
                </a:solidFill>
              </a:rPr>
              <a:t>0.3–0.5 g/kg/day</a:t>
            </a:r>
            <a:endParaRPr lang="en-US" sz="1000" dirty="0"/>
          </a:p>
        </p:txBody>
      </p:sp>
      <p:sp>
        <p:nvSpPr>
          <p:cNvPr id="43" name="Text 41"/>
          <p:cNvSpPr/>
          <p:nvPr/>
        </p:nvSpPr>
        <p:spPr>
          <a:xfrm>
            <a:off x="7406640" y="2916936"/>
            <a:ext cx="1325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</a:rPr>
              <a:t>Mucosal trophic effect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4663440" y="3355848"/>
            <a:ext cx="4114800" cy="41148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5" name="Text 43"/>
          <p:cNvSpPr/>
          <p:nvPr/>
        </p:nvSpPr>
        <p:spPr>
          <a:xfrm>
            <a:off x="4709160" y="3355848"/>
            <a:ext cx="1280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93B"/>
                </a:solidFill>
              </a:rPr>
              <a:t>Zinc</a:t>
            </a:r>
            <a:endParaRPr lang="en-US" sz="1000" dirty="0"/>
          </a:p>
        </p:txBody>
      </p:sp>
      <p:sp>
        <p:nvSpPr>
          <p:cNvPr id="46" name="Text 44"/>
          <p:cNvSpPr/>
          <p:nvPr/>
        </p:nvSpPr>
        <p:spPr>
          <a:xfrm>
            <a:off x="6035040" y="3355848"/>
            <a:ext cx="1371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0D6E6E"/>
                </a:solidFill>
              </a:rPr>
              <a:t>15–25 mg/day</a:t>
            </a:r>
            <a:endParaRPr lang="en-US" sz="1000" dirty="0"/>
          </a:p>
        </p:txBody>
      </p:sp>
      <p:sp>
        <p:nvSpPr>
          <p:cNvPr id="47" name="Text 45"/>
          <p:cNvSpPr/>
          <p:nvPr/>
        </p:nvSpPr>
        <p:spPr>
          <a:xfrm>
            <a:off x="7406640" y="3355848"/>
            <a:ext cx="1325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</a:rPr>
              <a:t>Replace losses in ECF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4663440" y="3794760"/>
            <a:ext cx="4114800" cy="411480"/>
          </a:xfrm>
          <a:prstGeom prst="rect">
            <a:avLst/>
          </a:prstGeom>
          <a:solidFill>
            <a:srgbClr val="F5F9F9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9" name="Text 47"/>
          <p:cNvSpPr/>
          <p:nvPr/>
        </p:nvSpPr>
        <p:spPr>
          <a:xfrm>
            <a:off x="4709160" y="3794760"/>
            <a:ext cx="1280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93B"/>
                </a:solidFill>
              </a:rPr>
              <a:t>Target Albumin</a:t>
            </a:r>
            <a:endParaRPr lang="en-US" sz="1000" dirty="0"/>
          </a:p>
        </p:txBody>
      </p:sp>
      <p:sp>
        <p:nvSpPr>
          <p:cNvPr id="50" name="Text 48"/>
          <p:cNvSpPr/>
          <p:nvPr/>
        </p:nvSpPr>
        <p:spPr>
          <a:xfrm>
            <a:off x="6035040" y="3794760"/>
            <a:ext cx="1371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0D6E6E"/>
                </a:solidFill>
              </a:rPr>
              <a:t>&gt; 3.0 g/dL</a:t>
            </a:r>
            <a:endParaRPr lang="en-US" sz="1000" dirty="0"/>
          </a:p>
        </p:txBody>
      </p:sp>
      <p:sp>
        <p:nvSpPr>
          <p:cNvPr id="51" name="Text 49"/>
          <p:cNvSpPr/>
          <p:nvPr/>
        </p:nvSpPr>
        <p:spPr>
          <a:xfrm>
            <a:off x="7406640" y="3794760"/>
            <a:ext cx="1325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</a:rPr>
              <a:t>Predicts surgical outcome</a:t>
            </a:r>
            <a:endParaRPr lang="en-US" sz="900" dirty="0"/>
          </a:p>
        </p:txBody>
      </p:sp>
      <p:sp>
        <p:nvSpPr>
          <p:cNvPr id="52" name="Text 50"/>
          <p:cNvSpPr/>
          <p:nvPr/>
        </p:nvSpPr>
        <p:spPr>
          <a:xfrm>
            <a:off x="4663440" y="4297680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4748B"/>
                </a:solidFill>
              </a:rPr>
              <a:t>Oral supplementation (zinc, vitamins A, C, E) should accompany any nutritional regimen.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5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</a:rPr>
              <a:t>SURGICAL MANAGEMENT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8595360" cy="411480"/>
          </a:xfrm>
          <a:prstGeom prst="rect">
            <a:avLst/>
          </a:prstGeom>
          <a:solidFill>
            <a:srgbClr val="E8F4F4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365760" y="777240"/>
            <a:ext cx="8412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2274F"/>
                </a:solidFill>
              </a:rPr>
              <a:t>⏱  Timing: </a:t>
            </a:r>
            <a:r>
              <a:rPr lang="en-US" sz="1050" dirty="0">
                <a:solidFill>
                  <a:srgbClr val="1E293B"/>
                </a:solidFill>
              </a:rPr>
              <a:t>Spontaneous closure typically within 4–6 weeks (25–40% of ECFs). If not closed by 3–6 months, surgical intervention is planned.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274320" y="1325880"/>
            <a:ext cx="4023360" cy="1508760"/>
          </a:xfrm>
          <a:prstGeom prst="rect">
            <a:avLst/>
          </a:prstGeom>
          <a:solidFill>
            <a:srgbClr val="FFFFFF"/>
          </a:solidFill>
          <a:ln w="25400">
            <a:solidFill>
              <a:srgbClr val="0D6E6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274320" y="1325880"/>
            <a:ext cx="4023360" cy="365760"/>
          </a:xfrm>
          <a:prstGeom prst="rect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65760" y="132588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</a:rPr>
              <a:t>Pre-Operative Prerequisites (SNAP Complete)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365760" y="1764792"/>
            <a:ext cx="3840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✓  </a:t>
            </a:r>
            <a:r>
              <a:rPr lang="en-US" sz="1000" dirty="0">
                <a:solidFill>
                  <a:srgbClr val="1E293B"/>
                </a:solidFill>
              </a:rPr>
              <a:t>Sepsis controlled (no active infection)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365760" y="1984248"/>
            <a:ext cx="3840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✓  </a:t>
            </a:r>
            <a:r>
              <a:rPr lang="en-US" sz="1000" dirty="0">
                <a:solidFill>
                  <a:srgbClr val="1E293B"/>
                </a:solidFill>
              </a:rPr>
              <a:t>Nutrition optimised (albumin &gt; 3.0 g/dL)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365760" y="2203704"/>
            <a:ext cx="3840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✓  </a:t>
            </a:r>
            <a:r>
              <a:rPr lang="en-US" sz="1000" dirty="0">
                <a:solidFill>
                  <a:srgbClr val="1E293B"/>
                </a:solidFill>
              </a:rPr>
              <a:t>Anatomy delineated (CT + fistulogram)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365760" y="2423160"/>
            <a:ext cx="3840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✓  </a:t>
            </a:r>
            <a:r>
              <a:rPr lang="en-US" sz="1000" dirty="0">
                <a:solidFill>
                  <a:srgbClr val="1E293B"/>
                </a:solidFill>
              </a:rPr>
              <a:t>Patient on optimal medical therapy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365760" y="2642616"/>
            <a:ext cx="3840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✓  </a:t>
            </a:r>
            <a:r>
              <a:rPr lang="en-US" sz="1000" dirty="0">
                <a:solidFill>
                  <a:srgbClr val="1E293B"/>
                </a:solidFill>
              </a:rPr>
              <a:t>Minimum 3–6 months conservative treatment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572000" y="1325880"/>
            <a:ext cx="4297680" cy="1572768"/>
          </a:xfrm>
          <a:prstGeom prst="rect">
            <a:avLst/>
          </a:prstGeom>
          <a:solidFill>
            <a:srgbClr val="FFFFFF"/>
          </a:solidFill>
          <a:ln w="25400">
            <a:solidFill>
              <a:srgbClr val="C0392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5" name="Shape 13"/>
          <p:cNvSpPr/>
          <p:nvPr/>
        </p:nvSpPr>
        <p:spPr>
          <a:xfrm>
            <a:off x="4572000" y="1325880"/>
            <a:ext cx="4297680" cy="36576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Text 14"/>
          <p:cNvSpPr/>
          <p:nvPr/>
        </p:nvSpPr>
        <p:spPr>
          <a:xfrm>
            <a:off x="4663440" y="1325880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</a:rPr>
              <a:t>Indications for Surgery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4663440" y="1755648"/>
            <a:ext cx="41148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0392B"/>
                </a:solidFill>
              </a:rPr>
              <a:t>→  </a:t>
            </a:r>
            <a:r>
              <a:rPr lang="en-US" sz="950" dirty="0">
                <a:solidFill>
                  <a:srgbClr val="1E293B"/>
                </a:solidFill>
              </a:rPr>
              <a:t>Failure to close after 3–6 months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4663440" y="1952244"/>
            <a:ext cx="41148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0392B"/>
                </a:solidFill>
              </a:rPr>
              <a:t>→  </a:t>
            </a:r>
            <a:r>
              <a:rPr lang="en-US" sz="950" dirty="0">
                <a:solidFill>
                  <a:srgbClr val="1E293B"/>
                </a:solidFill>
              </a:rPr>
              <a:t>Distal bowel obstruction (mandates surgery)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4663440" y="2148840"/>
            <a:ext cx="41148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0392B"/>
                </a:solidFill>
              </a:rPr>
              <a:t>→  </a:t>
            </a:r>
            <a:r>
              <a:rPr lang="en-US" sz="950" dirty="0">
                <a:solidFill>
                  <a:srgbClr val="1E293B"/>
                </a:solidFill>
              </a:rPr>
              <a:t>Malignancy at fistula site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4663440" y="2345436"/>
            <a:ext cx="41148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0392B"/>
                </a:solidFill>
              </a:rPr>
              <a:t>→  </a:t>
            </a:r>
            <a:r>
              <a:rPr lang="en-US" sz="950" dirty="0">
                <a:solidFill>
                  <a:srgbClr val="1E293B"/>
                </a:solidFill>
              </a:rPr>
              <a:t>Radiation-induced ECF (poor spontaneous closure)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4663440" y="2542032"/>
            <a:ext cx="41148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0392B"/>
                </a:solidFill>
              </a:rPr>
              <a:t>→  </a:t>
            </a:r>
            <a:r>
              <a:rPr lang="en-US" sz="950" dirty="0">
                <a:solidFill>
                  <a:srgbClr val="1E293B"/>
                </a:solidFill>
              </a:rPr>
              <a:t>Enteroatmospheric fistula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4663440" y="2738628"/>
            <a:ext cx="41148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0392B"/>
                </a:solidFill>
              </a:rPr>
              <a:t>→  </a:t>
            </a:r>
            <a:r>
              <a:rPr lang="en-US" sz="950" dirty="0">
                <a:solidFill>
                  <a:srgbClr val="1E293B"/>
                </a:solidFill>
              </a:rPr>
              <a:t>Patient preference / quality of life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274320" y="2971800"/>
            <a:ext cx="8595360" cy="32004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4" name="Text 22"/>
          <p:cNvSpPr/>
          <p:nvPr/>
        </p:nvSpPr>
        <p:spPr>
          <a:xfrm>
            <a:off x="365760" y="2971800"/>
            <a:ext cx="8412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Operative Sequence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274320" y="3364992"/>
            <a:ext cx="205740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6" name="Shape 24"/>
          <p:cNvSpPr/>
          <p:nvPr/>
        </p:nvSpPr>
        <p:spPr>
          <a:xfrm>
            <a:off x="1074420" y="3410712"/>
            <a:ext cx="457200" cy="457200"/>
          </a:xfrm>
          <a:prstGeom prst="ellipse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7" name="Text 25"/>
          <p:cNvSpPr/>
          <p:nvPr/>
        </p:nvSpPr>
        <p:spPr>
          <a:xfrm>
            <a:off x="1074420" y="341071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1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365760" y="3959352"/>
            <a:ext cx="1874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2274F"/>
                </a:solidFill>
              </a:rPr>
              <a:t>Adhesiolysis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365760" y="4251960"/>
            <a:ext cx="18745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64748B"/>
                </a:solidFill>
              </a:rPr>
              <a:t>Take down all adhesions; anticipate prolonged dissection in re-operative fields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2487168" y="3364992"/>
            <a:ext cx="205740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31" name="Shape 29"/>
          <p:cNvSpPr/>
          <p:nvPr/>
        </p:nvSpPr>
        <p:spPr>
          <a:xfrm>
            <a:off x="3287268" y="3410712"/>
            <a:ext cx="457200" cy="457200"/>
          </a:xfrm>
          <a:prstGeom prst="ellipse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2" name="Text 30"/>
          <p:cNvSpPr/>
          <p:nvPr/>
        </p:nvSpPr>
        <p:spPr>
          <a:xfrm>
            <a:off x="3287268" y="341071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2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2578608" y="3959352"/>
            <a:ext cx="1874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2274F"/>
                </a:solidFill>
              </a:rPr>
              <a:t>Fistula Resection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2578608" y="4251960"/>
            <a:ext cx="18745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64748B"/>
                </a:solidFill>
              </a:rPr>
              <a:t>En-bloc excision of fistula tract and involved bowel segment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4700016" y="3364992"/>
            <a:ext cx="205740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36" name="Shape 34"/>
          <p:cNvSpPr/>
          <p:nvPr/>
        </p:nvSpPr>
        <p:spPr>
          <a:xfrm>
            <a:off x="5500116" y="3410712"/>
            <a:ext cx="457200" cy="457200"/>
          </a:xfrm>
          <a:prstGeom prst="ellipse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7" name="Text 35"/>
          <p:cNvSpPr/>
          <p:nvPr/>
        </p:nvSpPr>
        <p:spPr>
          <a:xfrm>
            <a:off x="5500116" y="341071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3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4791456" y="3959352"/>
            <a:ext cx="1874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2274F"/>
                </a:solidFill>
              </a:rPr>
              <a:t>Anastomosis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4791456" y="4251960"/>
            <a:ext cx="18745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64748B"/>
                </a:solidFill>
              </a:rPr>
              <a:t>Primary resection &amp; anastomosis if well-nourished; diversion if hostile abdomen</a:t>
            </a:r>
            <a:endParaRPr lang="en-US" sz="950" dirty="0"/>
          </a:p>
        </p:txBody>
      </p:sp>
      <p:sp>
        <p:nvSpPr>
          <p:cNvPr id="40" name="Shape 38"/>
          <p:cNvSpPr/>
          <p:nvPr/>
        </p:nvSpPr>
        <p:spPr>
          <a:xfrm>
            <a:off x="6912864" y="3364992"/>
            <a:ext cx="205740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41" name="Shape 39"/>
          <p:cNvSpPr/>
          <p:nvPr/>
        </p:nvSpPr>
        <p:spPr>
          <a:xfrm>
            <a:off x="7712964" y="3410712"/>
            <a:ext cx="457200" cy="457200"/>
          </a:xfrm>
          <a:prstGeom prst="ellipse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2" name="Text 40"/>
          <p:cNvSpPr/>
          <p:nvPr/>
        </p:nvSpPr>
        <p:spPr>
          <a:xfrm>
            <a:off x="7712964" y="341071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4</a:t>
            </a:r>
            <a:endParaRPr lang="en-US" sz="1400" dirty="0"/>
          </a:p>
        </p:txBody>
      </p:sp>
      <p:sp>
        <p:nvSpPr>
          <p:cNvPr id="43" name="Text 41"/>
          <p:cNvSpPr/>
          <p:nvPr/>
        </p:nvSpPr>
        <p:spPr>
          <a:xfrm>
            <a:off x="7004304" y="3959352"/>
            <a:ext cx="1874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2274F"/>
                </a:solidFill>
              </a:rPr>
              <a:t>Abdominal Closure</a:t>
            </a:r>
            <a:endParaRPr lang="en-US" sz="1100" dirty="0"/>
          </a:p>
        </p:txBody>
      </p:sp>
      <p:sp>
        <p:nvSpPr>
          <p:cNvPr id="44" name="Text 42"/>
          <p:cNvSpPr/>
          <p:nvPr/>
        </p:nvSpPr>
        <p:spPr>
          <a:xfrm>
            <a:off x="7004304" y="4251960"/>
            <a:ext cx="18745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64748B"/>
                </a:solidFill>
              </a:rPr>
              <a:t>Component separation if large defect; biological mesh in contaminated fields</a:t>
            </a:r>
            <a:endParaRPr lang="en-US" sz="9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227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65760" y="13716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PROGNOSIS &amp; KEY TAKEAWAYS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1965960" cy="1371600"/>
          </a:xfrm>
          <a:prstGeom prst="rect">
            <a:avLst/>
          </a:prstGeom>
          <a:solidFill>
            <a:srgbClr val="0D6E6E">
              <a:alpha val="85000"/>
            </a:srgbClr>
          </a:solidFill>
          <a:ln w="12700">
            <a:solidFill>
              <a:srgbClr val="1A9E8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822960"/>
            <a:ext cx="1965960" cy="64008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1A9E8F"/>
                </a:solidFill>
              </a:rPr>
              <a:t>75–85%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274320" y="1481328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Post-operative origin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274320" y="1810512"/>
            <a:ext cx="1965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8D8D8"/>
                </a:solidFill>
              </a:rPr>
              <a:t>Most ECFs are iatrogenic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2468880" y="777240"/>
            <a:ext cx="1965960" cy="1371600"/>
          </a:xfrm>
          <a:prstGeom prst="rect">
            <a:avLst/>
          </a:prstGeom>
          <a:solidFill>
            <a:srgbClr val="0D6E6E">
              <a:alpha val="85000"/>
            </a:srgbClr>
          </a:solidFill>
          <a:ln w="12700">
            <a:solidFill>
              <a:srgbClr val="1A9E8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2468880" y="822960"/>
            <a:ext cx="1965960" cy="64008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1A9E8F"/>
                </a:solidFill>
              </a:rPr>
              <a:t>25–40%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2468880" y="1481328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Spontaneous closure rate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2468880" y="1810512"/>
            <a:ext cx="1965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8D8D8"/>
                </a:solidFill>
              </a:rPr>
              <a:t>Within 4–6 weeks conservative Rx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4663440" y="777240"/>
            <a:ext cx="1965960" cy="1371600"/>
          </a:xfrm>
          <a:prstGeom prst="rect">
            <a:avLst/>
          </a:prstGeom>
          <a:solidFill>
            <a:srgbClr val="0D6E6E">
              <a:alpha val="85000"/>
            </a:srgbClr>
          </a:solidFill>
          <a:ln w="12700">
            <a:solidFill>
              <a:srgbClr val="1A9E8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4663440" y="822960"/>
            <a:ext cx="1965960" cy="64008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1A9E8F"/>
                </a:solidFill>
              </a:rPr>
              <a:t>~75%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4663440" y="1481328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Deaths due to sepsis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4663440" y="1810512"/>
            <a:ext cx="1965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8D8D8"/>
                </a:solidFill>
              </a:rPr>
              <a:t>Primary cause of mortality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6858000" y="777240"/>
            <a:ext cx="1965960" cy="1371600"/>
          </a:xfrm>
          <a:prstGeom prst="rect">
            <a:avLst/>
          </a:prstGeom>
          <a:solidFill>
            <a:srgbClr val="0D6E6E">
              <a:alpha val="85000"/>
            </a:srgbClr>
          </a:solidFill>
          <a:ln w="12700">
            <a:solidFill>
              <a:srgbClr val="1A9E8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6858000" y="822960"/>
            <a:ext cx="1965960" cy="64008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1A9E8F"/>
                </a:solidFill>
              </a:rPr>
              <a:t>3–6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6858000" y="1481328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Months before surgery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858000" y="1810512"/>
            <a:ext cx="1965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8D8D8"/>
                </a:solidFill>
              </a:rPr>
              <a:t>Minimum conservative trial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274320" y="2286000"/>
            <a:ext cx="4206240" cy="713232"/>
          </a:xfrm>
          <a:prstGeom prst="rect">
            <a:avLst/>
          </a:prstGeom>
          <a:solidFill>
            <a:srgbClr val="1A4A6E"/>
          </a:solidFill>
          <a:ln w="12700">
            <a:solidFill>
              <a:srgbClr val="1A9E8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1" name="Shape 19"/>
          <p:cNvSpPr/>
          <p:nvPr/>
        </p:nvSpPr>
        <p:spPr>
          <a:xfrm>
            <a:off x="365760" y="2414016"/>
            <a:ext cx="438912" cy="438912"/>
          </a:xfrm>
          <a:prstGeom prst="ellipse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2" name="Text 20"/>
          <p:cNvSpPr/>
          <p:nvPr/>
        </p:nvSpPr>
        <p:spPr>
          <a:xfrm>
            <a:off x="365760" y="241401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1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914400" y="2359152"/>
            <a:ext cx="34747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Most ECFs are post-operative; early recognition on Day 5–10 is critical.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274320" y="3108960"/>
            <a:ext cx="4206240" cy="713232"/>
          </a:xfrm>
          <a:prstGeom prst="rect">
            <a:avLst/>
          </a:prstGeom>
          <a:solidFill>
            <a:srgbClr val="1A4A6E"/>
          </a:solidFill>
          <a:ln w="12700">
            <a:solidFill>
              <a:srgbClr val="1A9E8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5" name="Shape 23"/>
          <p:cNvSpPr/>
          <p:nvPr/>
        </p:nvSpPr>
        <p:spPr>
          <a:xfrm>
            <a:off x="365760" y="3236976"/>
            <a:ext cx="438912" cy="438912"/>
          </a:xfrm>
          <a:prstGeom prst="ellipse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6" name="Text 24"/>
          <p:cNvSpPr/>
          <p:nvPr/>
        </p:nvSpPr>
        <p:spPr>
          <a:xfrm>
            <a:off x="365760" y="32369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2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914400" y="3182112"/>
            <a:ext cx="34747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Apply the SNAP framework (Sepsis → Nutrition → Anatomy → Procedure) before any surgical intervention.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274320" y="3931920"/>
            <a:ext cx="4206240" cy="713232"/>
          </a:xfrm>
          <a:prstGeom prst="rect">
            <a:avLst/>
          </a:prstGeom>
          <a:solidFill>
            <a:srgbClr val="1A4A6E"/>
          </a:solidFill>
          <a:ln w="12700">
            <a:solidFill>
              <a:srgbClr val="1A9E8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9" name="Shape 27"/>
          <p:cNvSpPr/>
          <p:nvPr/>
        </p:nvSpPr>
        <p:spPr>
          <a:xfrm>
            <a:off x="365760" y="4059936"/>
            <a:ext cx="438912" cy="438912"/>
          </a:xfrm>
          <a:prstGeom prst="ellipse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0" name="Text 28"/>
          <p:cNvSpPr/>
          <p:nvPr/>
        </p:nvSpPr>
        <p:spPr>
          <a:xfrm>
            <a:off x="365760" y="405993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3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914400" y="4005072"/>
            <a:ext cx="34747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CT abdomen with contrast is the first-line investigation; fistulography defines anatomy.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4754880" y="2286000"/>
            <a:ext cx="4206240" cy="713232"/>
          </a:xfrm>
          <a:prstGeom prst="rect">
            <a:avLst/>
          </a:prstGeom>
          <a:solidFill>
            <a:srgbClr val="1A4A6E"/>
          </a:solidFill>
          <a:ln w="12700">
            <a:solidFill>
              <a:srgbClr val="1A9E8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3" name="Shape 31"/>
          <p:cNvSpPr/>
          <p:nvPr/>
        </p:nvSpPr>
        <p:spPr>
          <a:xfrm>
            <a:off x="4846320" y="2414016"/>
            <a:ext cx="438912" cy="438912"/>
          </a:xfrm>
          <a:prstGeom prst="ellipse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4" name="Text 32"/>
          <p:cNvSpPr/>
          <p:nvPr/>
        </p:nvSpPr>
        <p:spPr>
          <a:xfrm>
            <a:off x="4846320" y="241401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4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5394960" y="2359152"/>
            <a:ext cx="34747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Nutritional optimisation (albumin &gt; 3.0 g/dL) is mandatory before surgery.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4754880" y="3108960"/>
            <a:ext cx="4206240" cy="713232"/>
          </a:xfrm>
          <a:prstGeom prst="rect">
            <a:avLst/>
          </a:prstGeom>
          <a:solidFill>
            <a:srgbClr val="1A4A6E"/>
          </a:solidFill>
          <a:ln w="12700">
            <a:solidFill>
              <a:srgbClr val="1A9E8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7" name="Shape 35"/>
          <p:cNvSpPr/>
          <p:nvPr/>
        </p:nvSpPr>
        <p:spPr>
          <a:xfrm>
            <a:off x="4846320" y="3236976"/>
            <a:ext cx="438912" cy="438912"/>
          </a:xfrm>
          <a:prstGeom prst="ellipse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8" name="Text 36"/>
          <p:cNvSpPr/>
          <p:nvPr/>
        </p:nvSpPr>
        <p:spPr>
          <a:xfrm>
            <a:off x="4846320" y="32369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5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5394960" y="3182112"/>
            <a:ext cx="34747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FRIEND mnemonic identifies reasons for failure to close: Foreign body, Radiation, Infection, Epithelialization, Neoplasm, Distal obstruction.</a:t>
            </a:r>
            <a:endParaRPr lang="en-US" sz="1050" dirty="0"/>
          </a:p>
        </p:txBody>
      </p:sp>
      <p:sp>
        <p:nvSpPr>
          <p:cNvPr id="40" name="Shape 38"/>
          <p:cNvSpPr/>
          <p:nvPr/>
        </p:nvSpPr>
        <p:spPr>
          <a:xfrm>
            <a:off x="4754880" y="3931920"/>
            <a:ext cx="4206240" cy="713232"/>
          </a:xfrm>
          <a:prstGeom prst="rect">
            <a:avLst/>
          </a:prstGeom>
          <a:solidFill>
            <a:srgbClr val="1A4A6E"/>
          </a:solidFill>
          <a:ln w="12700">
            <a:solidFill>
              <a:srgbClr val="1A9E8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1" name="Shape 39"/>
          <p:cNvSpPr/>
          <p:nvPr/>
        </p:nvSpPr>
        <p:spPr>
          <a:xfrm>
            <a:off x="4846320" y="4059936"/>
            <a:ext cx="438912" cy="438912"/>
          </a:xfrm>
          <a:prstGeom prst="ellipse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2" name="Text 40"/>
          <p:cNvSpPr/>
          <p:nvPr/>
        </p:nvSpPr>
        <p:spPr>
          <a:xfrm>
            <a:off x="4846320" y="405993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6</a:t>
            </a:r>
            <a:endParaRPr lang="en-US" sz="1200" dirty="0"/>
          </a:p>
        </p:txBody>
      </p:sp>
      <p:sp>
        <p:nvSpPr>
          <p:cNvPr id="43" name="Text 41"/>
          <p:cNvSpPr/>
          <p:nvPr/>
        </p:nvSpPr>
        <p:spPr>
          <a:xfrm>
            <a:off x="5394960" y="4005072"/>
            <a:ext cx="34747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Surgery (resection + anastomosis) is reserved for failures after 3–6 months conservative management.</a:t>
            </a:r>
            <a:endParaRPr lang="en-US" sz="1050" dirty="0"/>
          </a:p>
        </p:txBody>
      </p:sp>
      <p:sp>
        <p:nvSpPr>
          <p:cNvPr id="44" name="Shape 42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5" name="Text 43"/>
          <p:cNvSpPr/>
          <p:nvPr/>
        </p:nvSpPr>
        <p:spPr>
          <a:xfrm>
            <a:off x="274320" y="4818888"/>
            <a:ext cx="8595360" cy="324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</a:rPr>
              <a:t>Fecal Fistula &amp; Enterocutaneous Fistulas  ·  Surgical Education Series  ·  For Academic Use Only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</a:rPr>
              <a:t>LEARNING OBJECTIVES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65760" y="822960"/>
            <a:ext cx="411480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5" name="Shape 3"/>
          <p:cNvSpPr/>
          <p:nvPr/>
        </p:nvSpPr>
        <p:spPr>
          <a:xfrm>
            <a:off x="475488" y="1051560"/>
            <a:ext cx="411480" cy="411480"/>
          </a:xfrm>
          <a:prstGeom prst="ellipse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475488" y="105156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1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1005840" y="896112"/>
            <a:ext cx="3337560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Define fecal fistula and enterocutaneous fistula (ECF)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365760" y="1828800"/>
            <a:ext cx="411480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9" name="Shape 7"/>
          <p:cNvSpPr/>
          <p:nvPr/>
        </p:nvSpPr>
        <p:spPr>
          <a:xfrm>
            <a:off x="475488" y="2057400"/>
            <a:ext cx="411480" cy="411480"/>
          </a:xfrm>
          <a:prstGeom prst="ellipse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475488" y="205740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2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005840" y="1901952"/>
            <a:ext cx="3337560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Identify common etiologies and risk factors for ECF formation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365760" y="2834640"/>
            <a:ext cx="411480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3" name="Shape 11"/>
          <p:cNvSpPr/>
          <p:nvPr/>
        </p:nvSpPr>
        <p:spPr>
          <a:xfrm>
            <a:off x="475488" y="3063240"/>
            <a:ext cx="411480" cy="411480"/>
          </a:xfrm>
          <a:prstGeom prst="ellipse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475488" y="306324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3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1005840" y="2907792"/>
            <a:ext cx="3337560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Classify ECF using anatomical, functional, and SNAP criteria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365760" y="3840480"/>
            <a:ext cx="411480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7" name="Shape 15"/>
          <p:cNvSpPr/>
          <p:nvPr/>
        </p:nvSpPr>
        <p:spPr>
          <a:xfrm>
            <a:off x="475488" y="4069080"/>
            <a:ext cx="411480" cy="411480"/>
          </a:xfrm>
          <a:prstGeom prst="ellipse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8" name="Text 16"/>
          <p:cNvSpPr/>
          <p:nvPr/>
        </p:nvSpPr>
        <p:spPr>
          <a:xfrm>
            <a:off x="475488" y="406908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4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1005840" y="3913632"/>
            <a:ext cx="3337560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Describe the diagnostic approach including clinical and radiological assessment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4754880" y="822960"/>
            <a:ext cx="411480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1" name="Shape 19"/>
          <p:cNvSpPr/>
          <p:nvPr/>
        </p:nvSpPr>
        <p:spPr>
          <a:xfrm>
            <a:off x="4864608" y="1051560"/>
            <a:ext cx="411480" cy="411480"/>
          </a:xfrm>
          <a:prstGeom prst="ellipse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2" name="Text 20"/>
          <p:cNvSpPr/>
          <p:nvPr/>
        </p:nvSpPr>
        <p:spPr>
          <a:xfrm>
            <a:off x="4864608" y="105156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5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5394960" y="896112"/>
            <a:ext cx="3337560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Outline appropriate investigations including laboratory and imaging studies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4754880" y="1828800"/>
            <a:ext cx="411480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5" name="Shape 23"/>
          <p:cNvSpPr/>
          <p:nvPr/>
        </p:nvSpPr>
        <p:spPr>
          <a:xfrm>
            <a:off x="4864608" y="2057400"/>
            <a:ext cx="411480" cy="411480"/>
          </a:xfrm>
          <a:prstGeom prst="ellipse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6" name="Text 24"/>
          <p:cNvSpPr/>
          <p:nvPr/>
        </p:nvSpPr>
        <p:spPr>
          <a:xfrm>
            <a:off x="4864608" y="205740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6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5394960" y="1901952"/>
            <a:ext cx="3337560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Explain medical, nutritional, and surgical management strategies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4754880" y="2834640"/>
            <a:ext cx="411480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9" name="Shape 27"/>
          <p:cNvSpPr/>
          <p:nvPr/>
        </p:nvSpPr>
        <p:spPr>
          <a:xfrm>
            <a:off x="4864608" y="3063240"/>
            <a:ext cx="411480" cy="411480"/>
          </a:xfrm>
          <a:prstGeom prst="ellipse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0" name="Text 28"/>
          <p:cNvSpPr/>
          <p:nvPr/>
        </p:nvSpPr>
        <p:spPr>
          <a:xfrm>
            <a:off x="4864608" y="306324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7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5394960" y="2907792"/>
            <a:ext cx="3337560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Recognize indications for operative intervention and principles of surgery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4754880" y="3840480"/>
            <a:ext cx="411480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33" name="Shape 31"/>
          <p:cNvSpPr/>
          <p:nvPr/>
        </p:nvSpPr>
        <p:spPr>
          <a:xfrm>
            <a:off x="4864608" y="4069080"/>
            <a:ext cx="411480" cy="411480"/>
          </a:xfrm>
          <a:prstGeom prst="ellipse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4" name="Text 32"/>
          <p:cNvSpPr/>
          <p:nvPr/>
        </p:nvSpPr>
        <p:spPr>
          <a:xfrm>
            <a:off x="4864608" y="406908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8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5394960" y="3913632"/>
            <a:ext cx="3337560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Discuss prognosis, complications, and factors affecting spontaneous closure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</a:rPr>
              <a:t>DEFINITIONS &amp; CLASSIFICATION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5029200" cy="1188720"/>
          </a:xfrm>
          <a:prstGeom prst="rect">
            <a:avLst/>
          </a:prstGeom>
          <a:solidFill>
            <a:srgbClr val="FFFFFF"/>
          </a:solidFill>
          <a:ln w="38100">
            <a:solidFill>
              <a:srgbClr val="12274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5" name="Shape 3"/>
          <p:cNvSpPr/>
          <p:nvPr/>
        </p:nvSpPr>
        <p:spPr>
          <a:xfrm>
            <a:off x="274320" y="777240"/>
            <a:ext cx="128016" cy="118872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502920" y="850392"/>
            <a:ext cx="46634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2274F"/>
                </a:solidFill>
              </a:rPr>
              <a:t>Enterocutaneous Fistula (ECF)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02920" y="1161288"/>
            <a:ext cx="4663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An abnormal communication between the GI tract and the skin surface. Can involve any segment from stomach to rectum.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274320" y="2148840"/>
            <a:ext cx="5029200" cy="1188720"/>
          </a:xfrm>
          <a:prstGeom prst="rect">
            <a:avLst/>
          </a:prstGeom>
          <a:solidFill>
            <a:srgbClr val="FFFFFF"/>
          </a:solidFill>
          <a:ln w="38100">
            <a:solidFill>
              <a:srgbClr val="0D6E6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9" name="Shape 7"/>
          <p:cNvSpPr/>
          <p:nvPr/>
        </p:nvSpPr>
        <p:spPr>
          <a:xfrm>
            <a:off x="274320" y="2148840"/>
            <a:ext cx="128016" cy="1188720"/>
          </a:xfrm>
          <a:prstGeom prst="rect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502920" y="2221992"/>
            <a:ext cx="46634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6E6E"/>
                </a:solidFill>
              </a:rPr>
              <a:t>Fecal Fistula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02920" y="2532888"/>
            <a:ext cx="4663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A specific ECF involving the large bowel or distal small bowel, producing feculent output at the skin. Output is typically &gt;500 mL/day.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274320" y="3520440"/>
            <a:ext cx="5029200" cy="1188720"/>
          </a:xfrm>
          <a:prstGeom prst="rect">
            <a:avLst/>
          </a:prstGeom>
          <a:solidFill>
            <a:srgbClr val="FFFFFF"/>
          </a:solidFill>
          <a:ln w="38100">
            <a:solidFill>
              <a:srgbClr val="1A9E8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3" name="Shape 11"/>
          <p:cNvSpPr/>
          <p:nvPr/>
        </p:nvSpPr>
        <p:spPr>
          <a:xfrm>
            <a:off x="274320" y="3520440"/>
            <a:ext cx="128016" cy="1188720"/>
          </a:xfrm>
          <a:prstGeom prst="rect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502920" y="3593592"/>
            <a:ext cx="46634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9E8F"/>
                </a:solidFill>
              </a:rPr>
              <a:t>Enteroatmospheric Fistula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02920" y="3904488"/>
            <a:ext cx="4663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A variant occurring in an open abdomen wound, where bowel opens directly to atmosphere without a tunnel.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5577840" y="777240"/>
            <a:ext cx="3291840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7" name="Shape 15"/>
          <p:cNvSpPr/>
          <p:nvPr/>
        </p:nvSpPr>
        <p:spPr>
          <a:xfrm>
            <a:off x="5577840" y="777240"/>
            <a:ext cx="3291840" cy="384048"/>
          </a:xfrm>
          <a:prstGeom prst="rect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8" name="Text 16"/>
          <p:cNvSpPr/>
          <p:nvPr/>
        </p:nvSpPr>
        <p:spPr>
          <a:xfrm>
            <a:off x="5577840" y="777240"/>
            <a:ext cx="3291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CLASSIFICATION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669280" y="1261872"/>
            <a:ext cx="3108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D6E6E"/>
                </a:solidFill>
              </a:rPr>
              <a:t>By Output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5760720" y="1517904"/>
            <a:ext cx="2926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▶  </a:t>
            </a:r>
            <a:r>
              <a:rPr lang="en-US" sz="1000" dirty="0">
                <a:solidFill>
                  <a:srgbClr val="1E293B"/>
                </a:solidFill>
              </a:rPr>
              <a:t>Low: &lt;200 mL/day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5760720" y="1792224"/>
            <a:ext cx="2926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▶  </a:t>
            </a:r>
            <a:r>
              <a:rPr lang="en-US" sz="1000" dirty="0">
                <a:solidFill>
                  <a:srgbClr val="1E293B"/>
                </a:solidFill>
              </a:rPr>
              <a:t>Moderate: 200–500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5760720" y="2066544"/>
            <a:ext cx="2926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▶  </a:t>
            </a:r>
            <a:r>
              <a:rPr lang="en-US" sz="1000" dirty="0">
                <a:solidFill>
                  <a:srgbClr val="1E293B"/>
                </a:solidFill>
              </a:rPr>
              <a:t>High: &gt;500 mL/day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5669280" y="2432304"/>
            <a:ext cx="3108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D6E6E"/>
                </a:solidFill>
              </a:rPr>
              <a:t>By Anatomy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5760720" y="2688336"/>
            <a:ext cx="2926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▶  </a:t>
            </a:r>
            <a:r>
              <a:rPr lang="en-US" sz="1000" dirty="0">
                <a:solidFill>
                  <a:srgbClr val="1E293B"/>
                </a:solidFill>
              </a:rPr>
              <a:t>Simple (no abscess)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5760720" y="2962656"/>
            <a:ext cx="2926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▶  </a:t>
            </a:r>
            <a:r>
              <a:rPr lang="en-US" sz="1000" dirty="0">
                <a:solidFill>
                  <a:srgbClr val="1E293B"/>
                </a:solidFill>
              </a:rPr>
              <a:t>Complex (abscess/radiation)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5669280" y="3328416"/>
            <a:ext cx="3108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D6E6E"/>
                </a:solidFill>
              </a:rPr>
              <a:t>By Origin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5760720" y="3584448"/>
            <a:ext cx="2926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▶  </a:t>
            </a:r>
            <a:r>
              <a:rPr lang="en-US" sz="1000" dirty="0">
                <a:solidFill>
                  <a:srgbClr val="1E293B"/>
                </a:solidFill>
              </a:rPr>
              <a:t>Spontaneous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5760720" y="3858768"/>
            <a:ext cx="2926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▶  </a:t>
            </a:r>
            <a:r>
              <a:rPr lang="en-US" sz="1000" dirty="0">
                <a:solidFill>
                  <a:srgbClr val="1E293B"/>
                </a:solidFill>
              </a:rPr>
              <a:t>Post-operative (75–85%)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</a:rPr>
              <a:t>ETIOLOGY &amp; RISK FACTORS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1920240" cy="137160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777240"/>
            <a:ext cx="1920240" cy="9144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1A9E8F"/>
                </a:solidFill>
              </a:rPr>
              <a:t>75–85%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274320" y="1508760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</a:rPr>
              <a:t>Post-operative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</a:rPr>
              <a:t>Origin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2468880" y="777240"/>
            <a:ext cx="3017520" cy="128016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Shape 6"/>
          <p:cNvSpPr/>
          <p:nvPr/>
        </p:nvSpPr>
        <p:spPr>
          <a:xfrm>
            <a:off x="2468880" y="777240"/>
            <a:ext cx="3017520" cy="347472"/>
          </a:xfrm>
          <a:prstGeom prst="rect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2542032" y="777240"/>
            <a:ext cx="287121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</a:rPr>
              <a:t>Post-operative (most common)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2560320" y="1161288"/>
            <a:ext cx="2834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Anastomotic leak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2560320" y="1417320"/>
            <a:ext cx="2834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Inadvertent enterotomy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2560320" y="1673352"/>
            <a:ext cx="2834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Drain erosion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2560320" y="1929384"/>
            <a:ext cx="2834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Missed bowel injury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2468880" y="2194560"/>
            <a:ext cx="3017520" cy="128016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5" name="Shape 13"/>
          <p:cNvSpPr/>
          <p:nvPr/>
        </p:nvSpPr>
        <p:spPr>
          <a:xfrm>
            <a:off x="2468880" y="2194560"/>
            <a:ext cx="3017520" cy="347472"/>
          </a:xfrm>
          <a:prstGeom prst="rect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Text 14"/>
          <p:cNvSpPr/>
          <p:nvPr/>
        </p:nvSpPr>
        <p:spPr>
          <a:xfrm>
            <a:off x="2542032" y="2194560"/>
            <a:ext cx="287121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</a:rPr>
              <a:t>Inflammatory Bowel Disease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2560320" y="2578608"/>
            <a:ext cx="2834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Crohn's disease (commonest non-operative)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2560320" y="2834640"/>
            <a:ext cx="2834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Ulcerative colitis (rare)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2468880" y="3611880"/>
            <a:ext cx="3017520" cy="128016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0" name="Shape 18"/>
          <p:cNvSpPr/>
          <p:nvPr/>
        </p:nvSpPr>
        <p:spPr>
          <a:xfrm>
            <a:off x="2468880" y="3611880"/>
            <a:ext cx="3017520" cy="347472"/>
          </a:xfrm>
          <a:prstGeom prst="rect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1" name="Text 19"/>
          <p:cNvSpPr/>
          <p:nvPr/>
        </p:nvSpPr>
        <p:spPr>
          <a:xfrm>
            <a:off x="2542032" y="3611880"/>
            <a:ext cx="287121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</a:rPr>
              <a:t>Radiation Enteritis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2560320" y="3995928"/>
            <a:ext cx="2834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Pelvic/abdominal radiotherapy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2560320" y="4251960"/>
            <a:ext cx="2834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Endarteritis → ischemia → perforation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5669280" y="777240"/>
            <a:ext cx="3017520" cy="128016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5" name="Shape 23"/>
          <p:cNvSpPr/>
          <p:nvPr/>
        </p:nvSpPr>
        <p:spPr>
          <a:xfrm>
            <a:off x="5669280" y="777240"/>
            <a:ext cx="3017520" cy="347472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6" name="Text 24"/>
          <p:cNvSpPr/>
          <p:nvPr/>
        </p:nvSpPr>
        <p:spPr>
          <a:xfrm>
            <a:off x="5742432" y="777240"/>
            <a:ext cx="287121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</a:rPr>
              <a:t>Malignancy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5760720" y="1161288"/>
            <a:ext cx="2834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Colorectal, gynecological, lymphoma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5760720" y="1417320"/>
            <a:ext cx="2834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Tumor invasion or post-resection leak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5669280" y="2194560"/>
            <a:ext cx="3017520" cy="128016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30" name="Shape 28"/>
          <p:cNvSpPr/>
          <p:nvPr/>
        </p:nvSpPr>
        <p:spPr>
          <a:xfrm>
            <a:off x="5669280" y="2194560"/>
            <a:ext cx="3017520" cy="347472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1" name="Text 29"/>
          <p:cNvSpPr/>
          <p:nvPr/>
        </p:nvSpPr>
        <p:spPr>
          <a:xfrm>
            <a:off x="5742432" y="2194560"/>
            <a:ext cx="287121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</a:rPr>
              <a:t>Infection &amp; Inflammation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760720" y="2578608"/>
            <a:ext cx="2834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Intra-abdominal abscess drainage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5760720" y="2834640"/>
            <a:ext cx="2834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Diverticulitis, appendicitis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5669280" y="3611880"/>
            <a:ext cx="3017520" cy="128016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35" name="Shape 33"/>
          <p:cNvSpPr/>
          <p:nvPr/>
        </p:nvSpPr>
        <p:spPr>
          <a:xfrm>
            <a:off x="5669280" y="3611880"/>
            <a:ext cx="3017520" cy="347472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6" name="Text 34"/>
          <p:cNvSpPr/>
          <p:nvPr/>
        </p:nvSpPr>
        <p:spPr>
          <a:xfrm>
            <a:off x="5742432" y="3611880"/>
            <a:ext cx="287121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</a:rPr>
              <a:t>Trauma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5760720" y="3995928"/>
            <a:ext cx="2834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Abdominal trauma (penetrating/blunt)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5760720" y="4251960"/>
            <a:ext cx="2834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Foreign body perforation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</a:rPr>
              <a:t>PATHOPHYSIOLOGY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150876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5" name="Shape 3"/>
          <p:cNvSpPr/>
          <p:nvPr/>
        </p:nvSpPr>
        <p:spPr>
          <a:xfrm>
            <a:off x="274320" y="777240"/>
            <a:ext cx="1508760" cy="45720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274320" y="777240"/>
            <a:ext cx="1508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STEP 1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800100" y="1371600"/>
            <a:ext cx="457200" cy="457200"/>
          </a:xfrm>
          <a:prstGeom prst="ellipse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800100" y="13716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1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65760" y="2011680"/>
            <a:ext cx="1325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E293B"/>
                </a:solidFill>
              </a:rPr>
              <a:t>Bowel Disruption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365760" y="2468880"/>
            <a:ext cx="1325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64748B"/>
                </a:solidFill>
              </a:rPr>
              <a:t>Anastomotic breakdown, ischemia, or transmural inflammation creates a defect in bowel wall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1783080" y="2514600"/>
            <a:ext cx="210312" cy="0"/>
          </a:xfrm>
          <a:prstGeom prst="line">
            <a:avLst/>
          </a:prstGeom>
          <a:noFill/>
          <a:ln w="31750">
            <a:solidFill>
              <a:srgbClr val="1A9E8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2" name="Text 10"/>
          <p:cNvSpPr/>
          <p:nvPr/>
        </p:nvSpPr>
        <p:spPr>
          <a:xfrm>
            <a:off x="1901952" y="2377440"/>
            <a:ext cx="2011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A9E8F"/>
                </a:solidFill>
              </a:rPr>
              <a:t>▶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1993392" y="777240"/>
            <a:ext cx="150876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4" name="Shape 12"/>
          <p:cNvSpPr/>
          <p:nvPr/>
        </p:nvSpPr>
        <p:spPr>
          <a:xfrm>
            <a:off x="1993392" y="777240"/>
            <a:ext cx="1508760" cy="45720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5" name="Text 13"/>
          <p:cNvSpPr/>
          <p:nvPr/>
        </p:nvSpPr>
        <p:spPr>
          <a:xfrm>
            <a:off x="1993392" y="777240"/>
            <a:ext cx="1508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STEP 2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2519172" y="1371600"/>
            <a:ext cx="457200" cy="457200"/>
          </a:xfrm>
          <a:prstGeom prst="ellipse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2519172" y="13716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2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2084832" y="2011680"/>
            <a:ext cx="1325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E293B"/>
                </a:solidFill>
              </a:rPr>
              <a:t>Abscess Formation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2084832" y="2468880"/>
            <a:ext cx="1325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64748B"/>
                </a:solidFill>
              </a:rPr>
              <a:t>Luminal contents extravasate → loculated fluid collection → abscess cavity develops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3502152" y="2514600"/>
            <a:ext cx="210312" cy="0"/>
          </a:xfrm>
          <a:prstGeom prst="line">
            <a:avLst/>
          </a:prstGeom>
          <a:noFill/>
          <a:ln w="31750">
            <a:solidFill>
              <a:srgbClr val="1A9E8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1" name="Text 19"/>
          <p:cNvSpPr/>
          <p:nvPr/>
        </p:nvSpPr>
        <p:spPr>
          <a:xfrm>
            <a:off x="3621024" y="2377440"/>
            <a:ext cx="2011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A9E8F"/>
                </a:solidFill>
              </a:rPr>
              <a:t>▶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3712464" y="777240"/>
            <a:ext cx="150876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3" name="Shape 21"/>
          <p:cNvSpPr/>
          <p:nvPr/>
        </p:nvSpPr>
        <p:spPr>
          <a:xfrm>
            <a:off x="3712464" y="777240"/>
            <a:ext cx="1508760" cy="45720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4" name="Text 22"/>
          <p:cNvSpPr/>
          <p:nvPr/>
        </p:nvSpPr>
        <p:spPr>
          <a:xfrm>
            <a:off x="3712464" y="777240"/>
            <a:ext cx="1508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STEP 3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238244" y="1371600"/>
            <a:ext cx="457200" cy="457200"/>
          </a:xfrm>
          <a:prstGeom prst="ellipse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6" name="Text 24"/>
          <p:cNvSpPr/>
          <p:nvPr/>
        </p:nvSpPr>
        <p:spPr>
          <a:xfrm>
            <a:off x="4238244" y="13716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3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3803904" y="2011680"/>
            <a:ext cx="1325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E293B"/>
                </a:solidFill>
              </a:rPr>
              <a:t>Track Formation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3803904" y="2468880"/>
            <a:ext cx="1325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64748B"/>
                </a:solidFill>
              </a:rPr>
              <a:t>High intraluminal pressure forces content along path of least resistance toward the skin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5221224" y="2514600"/>
            <a:ext cx="210312" cy="0"/>
          </a:xfrm>
          <a:prstGeom prst="line">
            <a:avLst/>
          </a:prstGeom>
          <a:noFill/>
          <a:ln w="31750">
            <a:solidFill>
              <a:srgbClr val="1A9E8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0" name="Text 28"/>
          <p:cNvSpPr/>
          <p:nvPr/>
        </p:nvSpPr>
        <p:spPr>
          <a:xfrm>
            <a:off x="5340096" y="2377440"/>
            <a:ext cx="2011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A9E8F"/>
                </a:solidFill>
              </a:rPr>
              <a:t>▶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5431536" y="777240"/>
            <a:ext cx="150876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32" name="Shape 30"/>
          <p:cNvSpPr/>
          <p:nvPr/>
        </p:nvSpPr>
        <p:spPr>
          <a:xfrm>
            <a:off x="5431536" y="777240"/>
            <a:ext cx="1508760" cy="45720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3" name="Text 31"/>
          <p:cNvSpPr/>
          <p:nvPr/>
        </p:nvSpPr>
        <p:spPr>
          <a:xfrm>
            <a:off x="5431536" y="777240"/>
            <a:ext cx="1508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STEP 4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5957316" y="1371600"/>
            <a:ext cx="457200" cy="457200"/>
          </a:xfrm>
          <a:prstGeom prst="ellipse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5" name="Text 33"/>
          <p:cNvSpPr/>
          <p:nvPr/>
        </p:nvSpPr>
        <p:spPr>
          <a:xfrm>
            <a:off x="5957316" y="13716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4</a:t>
            </a:r>
            <a:endParaRPr lang="en-US" sz="1400" dirty="0"/>
          </a:p>
        </p:txBody>
      </p:sp>
      <p:sp>
        <p:nvSpPr>
          <p:cNvPr id="36" name="Text 34"/>
          <p:cNvSpPr/>
          <p:nvPr/>
        </p:nvSpPr>
        <p:spPr>
          <a:xfrm>
            <a:off x="5522976" y="2011680"/>
            <a:ext cx="1325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E293B"/>
                </a:solidFill>
              </a:rPr>
              <a:t>Epithelialization</a:t>
            </a:r>
            <a:endParaRPr lang="en-US" sz="1050" dirty="0"/>
          </a:p>
        </p:txBody>
      </p:sp>
      <p:sp>
        <p:nvSpPr>
          <p:cNvPr id="37" name="Text 35"/>
          <p:cNvSpPr/>
          <p:nvPr/>
        </p:nvSpPr>
        <p:spPr>
          <a:xfrm>
            <a:off x="5522976" y="2468880"/>
            <a:ext cx="1325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64748B"/>
                </a:solidFill>
              </a:rPr>
              <a:t>Track becomes lined with granulation then epithelial tissue — preventing spontaneous closure</a:t>
            </a:r>
            <a:endParaRPr lang="en-US" sz="950" dirty="0"/>
          </a:p>
        </p:txBody>
      </p:sp>
      <p:sp>
        <p:nvSpPr>
          <p:cNvPr id="38" name="Shape 36"/>
          <p:cNvSpPr/>
          <p:nvPr/>
        </p:nvSpPr>
        <p:spPr>
          <a:xfrm>
            <a:off x="6940296" y="2514600"/>
            <a:ext cx="210312" cy="0"/>
          </a:xfrm>
          <a:prstGeom prst="line">
            <a:avLst/>
          </a:prstGeom>
          <a:noFill/>
          <a:ln w="31750">
            <a:solidFill>
              <a:srgbClr val="1A9E8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9" name="Text 37"/>
          <p:cNvSpPr/>
          <p:nvPr/>
        </p:nvSpPr>
        <p:spPr>
          <a:xfrm>
            <a:off x="7059168" y="2377440"/>
            <a:ext cx="2011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A9E8F"/>
                </a:solidFill>
              </a:rPr>
              <a:t>▶</a:t>
            </a:r>
            <a:endParaRPr lang="en-US" sz="1100" dirty="0"/>
          </a:p>
        </p:txBody>
      </p:sp>
      <p:sp>
        <p:nvSpPr>
          <p:cNvPr id="40" name="Shape 38"/>
          <p:cNvSpPr/>
          <p:nvPr/>
        </p:nvSpPr>
        <p:spPr>
          <a:xfrm>
            <a:off x="7150608" y="777240"/>
            <a:ext cx="150876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41" name="Shape 39"/>
          <p:cNvSpPr/>
          <p:nvPr/>
        </p:nvSpPr>
        <p:spPr>
          <a:xfrm>
            <a:off x="7150608" y="777240"/>
            <a:ext cx="1508760" cy="45720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2" name="Text 40"/>
          <p:cNvSpPr/>
          <p:nvPr/>
        </p:nvSpPr>
        <p:spPr>
          <a:xfrm>
            <a:off x="7150608" y="777240"/>
            <a:ext cx="1508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STEP 5</a:t>
            </a:r>
            <a:endParaRPr lang="en-US" sz="1000" dirty="0"/>
          </a:p>
        </p:txBody>
      </p:sp>
      <p:sp>
        <p:nvSpPr>
          <p:cNvPr id="43" name="Shape 41"/>
          <p:cNvSpPr/>
          <p:nvPr/>
        </p:nvSpPr>
        <p:spPr>
          <a:xfrm>
            <a:off x="7676388" y="1371600"/>
            <a:ext cx="457200" cy="45720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4" name="Text 42"/>
          <p:cNvSpPr/>
          <p:nvPr/>
        </p:nvSpPr>
        <p:spPr>
          <a:xfrm>
            <a:off x="7676388" y="13716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5</a:t>
            </a:r>
            <a:endParaRPr lang="en-US" sz="1400" dirty="0"/>
          </a:p>
        </p:txBody>
      </p:sp>
      <p:sp>
        <p:nvSpPr>
          <p:cNvPr id="45" name="Text 43"/>
          <p:cNvSpPr/>
          <p:nvPr/>
        </p:nvSpPr>
        <p:spPr>
          <a:xfrm>
            <a:off x="7242048" y="2011680"/>
            <a:ext cx="1325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E293B"/>
                </a:solidFill>
              </a:rPr>
              <a:t>Systemic Effects</a:t>
            </a:r>
            <a:endParaRPr lang="en-US" sz="1050" dirty="0"/>
          </a:p>
        </p:txBody>
      </p:sp>
      <p:sp>
        <p:nvSpPr>
          <p:cNvPr id="46" name="Text 44"/>
          <p:cNvSpPr/>
          <p:nvPr/>
        </p:nvSpPr>
        <p:spPr>
          <a:xfrm>
            <a:off x="7242048" y="2468880"/>
            <a:ext cx="1325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64748B"/>
                </a:solidFill>
              </a:rPr>
              <a:t>Fluid/electrolyte loss, sepsis, malnutrition, protein depletion, immune suppression</a:t>
            </a:r>
            <a:endParaRPr lang="en-US" sz="950" dirty="0"/>
          </a:p>
        </p:txBody>
      </p:sp>
      <p:sp>
        <p:nvSpPr>
          <p:cNvPr id="47" name="Shape 45"/>
          <p:cNvSpPr/>
          <p:nvPr/>
        </p:nvSpPr>
        <p:spPr>
          <a:xfrm>
            <a:off x="274320" y="4434840"/>
            <a:ext cx="8595360" cy="502920"/>
          </a:xfrm>
          <a:prstGeom prst="rect">
            <a:avLst/>
          </a:prstGeom>
          <a:solidFill>
            <a:srgbClr val="E8F4F4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8" name="Text 46"/>
          <p:cNvSpPr/>
          <p:nvPr/>
        </p:nvSpPr>
        <p:spPr>
          <a:xfrm>
            <a:off x="365760" y="443484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D6E6E"/>
                </a:solidFill>
              </a:rPr>
              <a:t>FRIEND Mnemonic for non-closure:  </a:t>
            </a:r>
            <a:r>
              <a:rPr lang="en-US" sz="1050" b="1" dirty="0">
                <a:solidFill>
                  <a:srgbClr val="12274F"/>
                </a:solidFill>
              </a:rPr>
              <a:t>F</a:t>
            </a:r>
            <a:r>
              <a:rPr lang="en-US" sz="1050" dirty="0">
                <a:solidFill>
                  <a:srgbClr val="1E293B"/>
                </a:solidFill>
              </a:rPr>
              <a:t>oreign body  </a:t>
            </a:r>
            <a:r>
              <a:rPr lang="en-US" sz="1050" b="1" dirty="0">
                <a:solidFill>
                  <a:srgbClr val="12274F"/>
                </a:solidFill>
              </a:rPr>
              <a:t>R</a:t>
            </a:r>
            <a:r>
              <a:rPr lang="en-US" sz="1050" dirty="0">
                <a:solidFill>
                  <a:srgbClr val="1E293B"/>
                </a:solidFill>
              </a:rPr>
              <a:t>adiation  </a:t>
            </a:r>
            <a:r>
              <a:rPr lang="en-US" sz="1050" b="1" dirty="0">
                <a:solidFill>
                  <a:srgbClr val="12274F"/>
                </a:solidFill>
              </a:rPr>
              <a:t>I</a:t>
            </a:r>
            <a:r>
              <a:rPr lang="en-US" sz="1050" dirty="0">
                <a:solidFill>
                  <a:srgbClr val="1E293B"/>
                </a:solidFill>
              </a:rPr>
              <a:t>nfection/Inflammation  </a:t>
            </a:r>
            <a:r>
              <a:rPr lang="en-US" sz="1050" b="1" dirty="0">
                <a:solidFill>
                  <a:srgbClr val="12274F"/>
                </a:solidFill>
              </a:rPr>
              <a:t>E</a:t>
            </a:r>
            <a:r>
              <a:rPr lang="en-US" sz="1050" dirty="0">
                <a:solidFill>
                  <a:srgbClr val="1E293B"/>
                </a:solidFill>
              </a:rPr>
              <a:t>pithelialisation  </a:t>
            </a:r>
            <a:r>
              <a:rPr lang="en-US" sz="1050" b="1" dirty="0">
                <a:solidFill>
                  <a:srgbClr val="12274F"/>
                </a:solidFill>
              </a:rPr>
              <a:t>N</a:t>
            </a:r>
            <a:r>
              <a:rPr lang="en-US" sz="1050" dirty="0">
                <a:solidFill>
                  <a:srgbClr val="1E293B"/>
                </a:solidFill>
              </a:rPr>
              <a:t>eoplasm  </a:t>
            </a:r>
            <a:r>
              <a:rPr lang="en-US" sz="1050" b="1" dirty="0">
                <a:solidFill>
                  <a:srgbClr val="12274F"/>
                </a:solidFill>
              </a:rPr>
              <a:t>D</a:t>
            </a:r>
            <a:r>
              <a:rPr lang="en-US" sz="1050" dirty="0">
                <a:solidFill>
                  <a:srgbClr val="1E293B"/>
                </a:solidFill>
              </a:rPr>
              <a:t>istal obstruction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</a:rPr>
              <a:t>CLINICAL PRESENTATION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2743200" cy="4114800"/>
          </a:xfrm>
          <a:prstGeom prst="rect">
            <a:avLst/>
          </a:prstGeom>
          <a:solidFill>
            <a:srgbClr val="FFFFFF"/>
          </a:solidFill>
          <a:ln w="25400">
            <a:solidFill>
              <a:srgbClr val="0D6E6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5" name="Shape 3"/>
          <p:cNvSpPr/>
          <p:nvPr/>
        </p:nvSpPr>
        <p:spPr>
          <a:xfrm>
            <a:off x="274320" y="777240"/>
            <a:ext cx="2743200" cy="457200"/>
          </a:xfrm>
          <a:prstGeom prst="rect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274320" y="77724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Local Signs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11480" y="137160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0D6E6E"/>
                </a:solidFill>
              </a:rPr>
              <a:t>✓  </a:t>
            </a:r>
            <a:r>
              <a:rPr lang="en-US" sz="1050" dirty="0">
                <a:solidFill>
                  <a:srgbClr val="1E293B"/>
                </a:solidFill>
              </a:rPr>
              <a:t>Visible skin defect or wound breakdown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411480" y="1975104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0D6E6E"/>
                </a:solidFill>
              </a:rPr>
              <a:t>✓  </a:t>
            </a:r>
            <a:r>
              <a:rPr lang="en-US" sz="1050" dirty="0">
                <a:solidFill>
                  <a:srgbClr val="1E293B"/>
                </a:solidFill>
              </a:rPr>
              <a:t>Feculent/enteric discharge from wound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411480" y="2578608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0D6E6E"/>
                </a:solidFill>
              </a:rPr>
              <a:t>✓  </a:t>
            </a:r>
            <a:r>
              <a:rPr lang="en-US" sz="1050" dirty="0">
                <a:solidFill>
                  <a:srgbClr val="1E293B"/>
                </a:solidFill>
              </a:rPr>
              <a:t>Erythema, maceration of surrounding skin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411480" y="3182112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0D6E6E"/>
                </a:solidFill>
              </a:rPr>
              <a:t>✓  </a:t>
            </a:r>
            <a:r>
              <a:rPr lang="en-US" sz="1050" dirty="0">
                <a:solidFill>
                  <a:srgbClr val="1E293B"/>
                </a:solidFill>
              </a:rPr>
              <a:t>Pain or tenderness at fistula site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411480" y="3785616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0D6E6E"/>
                </a:solidFill>
              </a:rPr>
              <a:t>✓  </a:t>
            </a:r>
            <a:r>
              <a:rPr lang="en-US" sz="1050" dirty="0">
                <a:solidFill>
                  <a:srgbClr val="1E293B"/>
                </a:solidFill>
              </a:rPr>
              <a:t>Associated wound dehiscence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3246120" y="777240"/>
            <a:ext cx="2743200" cy="4114800"/>
          </a:xfrm>
          <a:prstGeom prst="rect">
            <a:avLst/>
          </a:prstGeom>
          <a:solidFill>
            <a:srgbClr val="FFFFFF"/>
          </a:solidFill>
          <a:ln w="25400">
            <a:solidFill>
              <a:srgbClr val="12274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3" name="Shape 11"/>
          <p:cNvSpPr/>
          <p:nvPr/>
        </p:nvSpPr>
        <p:spPr>
          <a:xfrm>
            <a:off x="3246120" y="777240"/>
            <a:ext cx="2743200" cy="45720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3246120" y="77724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Systemic Features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383280" y="137160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12274F"/>
                </a:solidFill>
              </a:rPr>
              <a:t>✓  </a:t>
            </a:r>
            <a:r>
              <a:rPr lang="en-US" sz="1050" dirty="0">
                <a:solidFill>
                  <a:srgbClr val="1E293B"/>
                </a:solidFill>
              </a:rPr>
              <a:t>Fever, tachycardia (sepsis)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3383280" y="1975104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12274F"/>
                </a:solidFill>
              </a:rPr>
              <a:t>✓  </a:t>
            </a:r>
            <a:r>
              <a:rPr lang="en-US" sz="1050" dirty="0">
                <a:solidFill>
                  <a:srgbClr val="1E293B"/>
                </a:solidFill>
              </a:rPr>
              <a:t>Dehydration, electrolyte imbalance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3383280" y="2578608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12274F"/>
                </a:solidFill>
              </a:rPr>
              <a:t>✓  </a:t>
            </a:r>
            <a:r>
              <a:rPr lang="en-US" sz="1050" dirty="0">
                <a:solidFill>
                  <a:srgbClr val="1E293B"/>
                </a:solidFill>
              </a:rPr>
              <a:t>Profound weight loss / cachexia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3383280" y="3182112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12274F"/>
                </a:solidFill>
              </a:rPr>
              <a:t>✓  </a:t>
            </a:r>
            <a:r>
              <a:rPr lang="en-US" sz="1050" dirty="0">
                <a:solidFill>
                  <a:srgbClr val="1E293B"/>
                </a:solidFill>
              </a:rPr>
              <a:t>Hypoalbuminemia (malnutrition)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3383280" y="3785616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12274F"/>
                </a:solidFill>
              </a:rPr>
              <a:t>✓  </a:t>
            </a:r>
            <a:r>
              <a:rPr lang="en-US" sz="1050" dirty="0">
                <a:solidFill>
                  <a:srgbClr val="1E293B"/>
                </a:solidFill>
              </a:rPr>
              <a:t>Metabolic acidosis (high-output ECF)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6217920" y="777240"/>
            <a:ext cx="2743200" cy="4114800"/>
          </a:xfrm>
          <a:prstGeom prst="rect">
            <a:avLst/>
          </a:prstGeom>
          <a:solidFill>
            <a:srgbClr val="FFFFFF"/>
          </a:solidFill>
          <a:ln w="25400">
            <a:solidFill>
              <a:srgbClr val="C0392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1" name="Shape 19"/>
          <p:cNvSpPr/>
          <p:nvPr/>
        </p:nvSpPr>
        <p:spPr>
          <a:xfrm>
            <a:off x="6217920" y="777240"/>
            <a:ext cx="2743200" cy="45720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2" name="Text 20"/>
          <p:cNvSpPr/>
          <p:nvPr/>
        </p:nvSpPr>
        <p:spPr>
          <a:xfrm>
            <a:off x="6217920" y="77724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Complications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355080" y="137160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C0392B"/>
                </a:solidFill>
              </a:rPr>
              <a:t>✓  </a:t>
            </a:r>
            <a:r>
              <a:rPr lang="en-US" sz="1050" dirty="0">
                <a:solidFill>
                  <a:srgbClr val="1E293B"/>
                </a:solidFill>
              </a:rPr>
              <a:t>Sepsis (leading cause of death ~75%)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6355080" y="1975104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C0392B"/>
                </a:solidFill>
              </a:rPr>
              <a:t>✓  </a:t>
            </a:r>
            <a:r>
              <a:rPr lang="en-US" sz="1050" dirty="0">
                <a:solidFill>
                  <a:srgbClr val="1E293B"/>
                </a:solidFill>
              </a:rPr>
              <a:t>Severe malnutrition &amp; muscle wasting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6355080" y="2578608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C0392B"/>
                </a:solidFill>
              </a:rPr>
              <a:t>✓  </a:t>
            </a:r>
            <a:r>
              <a:rPr lang="en-US" sz="1050" dirty="0">
                <a:solidFill>
                  <a:srgbClr val="1E293B"/>
                </a:solidFill>
              </a:rPr>
              <a:t>Skin excoriation / breakdown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6355080" y="3182112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C0392B"/>
                </a:solidFill>
              </a:rPr>
              <a:t>✓  </a:t>
            </a:r>
            <a:r>
              <a:rPr lang="en-US" sz="1050" dirty="0">
                <a:solidFill>
                  <a:srgbClr val="1E293B"/>
                </a:solidFill>
              </a:rPr>
              <a:t>Intra-abdominal abscess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6355080" y="3785616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C0392B"/>
                </a:solidFill>
              </a:rPr>
              <a:t>✓  </a:t>
            </a:r>
            <a:r>
              <a:rPr lang="en-US" sz="1050" dirty="0">
                <a:solidFill>
                  <a:srgbClr val="1E293B"/>
                </a:solidFill>
              </a:rPr>
              <a:t>Psychological distress &amp; depression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274320" y="4663440"/>
            <a:ext cx="8595360" cy="320040"/>
          </a:xfrm>
          <a:prstGeom prst="rect">
            <a:avLst/>
          </a:prstGeom>
          <a:solidFill>
            <a:srgbClr val="FFF3CD"/>
          </a:solidFill>
          <a:ln w="12700">
            <a:solidFill>
              <a:srgbClr val="D4AC0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9" name="Text 27"/>
          <p:cNvSpPr/>
          <p:nvPr/>
        </p:nvSpPr>
        <p:spPr>
          <a:xfrm>
            <a:off x="365760" y="4663440"/>
            <a:ext cx="8412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D6608"/>
                </a:solidFill>
              </a:rPr>
              <a:t>⚠  Onset typically Day 5–10 post-operatively with unexpected wound drainage — 'test the discharge with Gastrografin!'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</a:rPr>
              <a:t>SNAP CLASSIFICATION SYSTEM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365760" y="713232"/>
            <a:ext cx="8412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4748B"/>
                </a:solidFill>
              </a:rPr>
              <a:t>The SNAP system guides treatment prioritization by addressing four key domains: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274320" y="1097280"/>
            <a:ext cx="2011680" cy="3794760"/>
          </a:xfrm>
          <a:prstGeom prst="rect">
            <a:avLst/>
          </a:prstGeom>
          <a:solidFill>
            <a:srgbClr val="FFFFFF"/>
          </a:solidFill>
          <a:ln w="25400">
            <a:solidFill>
              <a:srgbClr val="C0392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6" name="Shape 4"/>
          <p:cNvSpPr/>
          <p:nvPr/>
        </p:nvSpPr>
        <p:spPr>
          <a:xfrm>
            <a:off x="274320" y="1097280"/>
            <a:ext cx="2011680" cy="82296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274320" y="109728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S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274320" y="1554480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Sepsis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84048" y="2029968"/>
            <a:ext cx="179222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b="1" dirty="0">
                <a:solidFill>
                  <a:srgbClr val="C0392B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Control source: drainage / antibiotics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384048" y="2679192"/>
            <a:ext cx="179222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b="1" dirty="0">
                <a:solidFill>
                  <a:srgbClr val="C0392B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Blood cultures if systemic sepsis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384048" y="3328416"/>
            <a:ext cx="179222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b="1" dirty="0">
                <a:solidFill>
                  <a:srgbClr val="C0392B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IV antibiotics: broad-spectrum coverage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384048" y="3977640"/>
            <a:ext cx="179222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b="1" dirty="0">
                <a:solidFill>
                  <a:srgbClr val="C0392B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Goal: Achieve sepsis-free state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2487168" y="1097280"/>
            <a:ext cx="2011680" cy="3794760"/>
          </a:xfrm>
          <a:prstGeom prst="rect">
            <a:avLst/>
          </a:prstGeom>
          <a:solidFill>
            <a:srgbClr val="FFFFFF"/>
          </a:solidFill>
          <a:ln w="25400">
            <a:solidFill>
              <a:srgbClr val="E67E2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4" name="Shape 12"/>
          <p:cNvSpPr/>
          <p:nvPr/>
        </p:nvSpPr>
        <p:spPr>
          <a:xfrm>
            <a:off x="2487168" y="1097280"/>
            <a:ext cx="2011680" cy="822960"/>
          </a:xfrm>
          <a:prstGeom prst="rect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5" name="Text 13"/>
          <p:cNvSpPr/>
          <p:nvPr/>
        </p:nvSpPr>
        <p:spPr>
          <a:xfrm>
            <a:off x="2487168" y="109728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N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2487168" y="1554480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Nutrition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2596896" y="2029968"/>
            <a:ext cx="179222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b="1" dirty="0">
                <a:solidFill>
                  <a:srgbClr val="E67E22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Assess nutritional status (albumin, BMI)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2596896" y="2679192"/>
            <a:ext cx="179222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b="1" dirty="0">
                <a:solidFill>
                  <a:srgbClr val="E67E22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Enteral preferred over parenteral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2596896" y="3328416"/>
            <a:ext cx="179222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b="1" dirty="0">
                <a:solidFill>
                  <a:srgbClr val="E67E22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TPN if high-output or distal obstruction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2596896" y="3977640"/>
            <a:ext cx="179222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b="1" dirty="0">
                <a:solidFill>
                  <a:srgbClr val="E67E22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Target: 25–30 kcal/kg/day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700016" y="1097280"/>
            <a:ext cx="2011680" cy="3794760"/>
          </a:xfrm>
          <a:prstGeom prst="rect">
            <a:avLst/>
          </a:prstGeom>
          <a:solidFill>
            <a:srgbClr val="FFFFFF"/>
          </a:solidFill>
          <a:ln w="25400">
            <a:solidFill>
              <a:srgbClr val="0D6E6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2" name="Shape 20"/>
          <p:cNvSpPr/>
          <p:nvPr/>
        </p:nvSpPr>
        <p:spPr>
          <a:xfrm>
            <a:off x="4700016" y="1097280"/>
            <a:ext cx="2011680" cy="822960"/>
          </a:xfrm>
          <a:prstGeom prst="rect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3" name="Text 21"/>
          <p:cNvSpPr/>
          <p:nvPr/>
        </p:nvSpPr>
        <p:spPr>
          <a:xfrm>
            <a:off x="4700016" y="109728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A</a:t>
            </a:r>
            <a:endParaRPr lang="en-US" sz="3000" dirty="0"/>
          </a:p>
        </p:txBody>
      </p:sp>
      <p:sp>
        <p:nvSpPr>
          <p:cNvPr id="24" name="Text 22"/>
          <p:cNvSpPr/>
          <p:nvPr/>
        </p:nvSpPr>
        <p:spPr>
          <a:xfrm>
            <a:off x="4700016" y="1554480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Anatomy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4809744" y="2029968"/>
            <a:ext cx="179222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b="1" dirty="0">
                <a:solidFill>
                  <a:srgbClr val="0D6E6E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Delineate fistula tract (CT / fistulogram)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4809744" y="2679192"/>
            <a:ext cx="179222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b="1" dirty="0">
                <a:solidFill>
                  <a:srgbClr val="0D6E6E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Identify associated abscess or obstruction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4809744" y="3328416"/>
            <a:ext cx="179222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b="1" dirty="0">
                <a:solidFill>
                  <a:srgbClr val="0D6E6E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Assess bowel continuity &amp; length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4809744" y="3977640"/>
            <a:ext cx="179222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b="1" dirty="0">
                <a:solidFill>
                  <a:srgbClr val="0D6E6E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Document any foreign bodies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6912864" y="1097280"/>
            <a:ext cx="2011680" cy="3794760"/>
          </a:xfrm>
          <a:prstGeom prst="rect">
            <a:avLst/>
          </a:prstGeom>
          <a:solidFill>
            <a:srgbClr val="FFFFFF"/>
          </a:solidFill>
          <a:ln w="25400">
            <a:solidFill>
              <a:srgbClr val="12274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30" name="Shape 28"/>
          <p:cNvSpPr/>
          <p:nvPr/>
        </p:nvSpPr>
        <p:spPr>
          <a:xfrm>
            <a:off x="6912864" y="1097280"/>
            <a:ext cx="2011680" cy="82296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1" name="Text 29"/>
          <p:cNvSpPr/>
          <p:nvPr/>
        </p:nvSpPr>
        <p:spPr>
          <a:xfrm>
            <a:off x="6912864" y="109728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P</a:t>
            </a:r>
            <a:endParaRPr lang="en-US" sz="3000" dirty="0"/>
          </a:p>
        </p:txBody>
      </p:sp>
      <p:sp>
        <p:nvSpPr>
          <p:cNvPr id="32" name="Text 30"/>
          <p:cNvSpPr/>
          <p:nvPr/>
        </p:nvSpPr>
        <p:spPr>
          <a:xfrm>
            <a:off x="6912864" y="1554480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Procedure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7022592" y="2029968"/>
            <a:ext cx="179222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b="1" dirty="0">
                <a:solidFill>
                  <a:srgbClr val="12274F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Consider definitive surgery only after S, N, A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7022592" y="2679192"/>
            <a:ext cx="179222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b="1" dirty="0">
                <a:solidFill>
                  <a:srgbClr val="12274F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Minimum 3–6 months non-operative trial</a:t>
            </a: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7022592" y="3328416"/>
            <a:ext cx="179222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b="1" dirty="0">
                <a:solidFill>
                  <a:srgbClr val="12274F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Surgery: resection + primary anastomosis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7022592" y="3977640"/>
            <a:ext cx="179222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b="1" dirty="0">
                <a:solidFill>
                  <a:srgbClr val="12274F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Avoid surgery in hostile abdomen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</a:rPr>
              <a:t>DIAGNOSIS: HISTORY &amp; PHYSICAL EXAMINATION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4023360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5" name="Shape 3"/>
          <p:cNvSpPr/>
          <p:nvPr/>
        </p:nvSpPr>
        <p:spPr>
          <a:xfrm>
            <a:off x="274320" y="777240"/>
            <a:ext cx="4023360" cy="411480"/>
          </a:xfrm>
          <a:prstGeom prst="rect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365760" y="777240"/>
            <a:ext cx="3840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📋  HISTORY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11480" y="1261872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2274F"/>
                </a:solidFill>
              </a:rPr>
              <a:t>Presenting Complaint:  </a:t>
            </a:r>
            <a:r>
              <a:rPr lang="en-US" sz="1000" dirty="0">
                <a:solidFill>
                  <a:srgbClr val="1E293B"/>
                </a:solidFill>
              </a:rPr>
              <a:t>Nature, colour &amp; volume of discharge from wound/drain site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11480" y="1764792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2274F"/>
                </a:solidFill>
              </a:rPr>
              <a:t>Surgical History:  </a:t>
            </a:r>
            <a:r>
              <a:rPr lang="en-US" sz="1000" dirty="0">
                <a:solidFill>
                  <a:srgbClr val="1E293B"/>
                </a:solidFill>
              </a:rPr>
              <a:t>Recent abdominal procedures, anastomoses, mesh placement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11480" y="2267712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2274F"/>
                </a:solidFill>
              </a:rPr>
              <a:t>Onset &amp; Duration:  </a:t>
            </a:r>
            <a:r>
              <a:rPr lang="en-US" sz="1000" dirty="0">
                <a:solidFill>
                  <a:srgbClr val="1E293B"/>
                </a:solidFill>
              </a:rPr>
              <a:t>Day of discharge onset post-operatively (typically day 5–10)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411480" y="2770632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2274F"/>
                </a:solidFill>
              </a:rPr>
              <a:t>IBD/Malignancy:  </a:t>
            </a:r>
            <a:r>
              <a:rPr lang="en-US" sz="1000" dirty="0">
                <a:solidFill>
                  <a:srgbClr val="1E293B"/>
                </a:solidFill>
              </a:rPr>
              <a:t>Previous Crohn's, UC, colorectal or pelvic cancer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11480" y="3273552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2274F"/>
                </a:solidFill>
              </a:rPr>
              <a:t>Radiation:  </a:t>
            </a:r>
            <a:r>
              <a:rPr lang="en-US" sz="1000" dirty="0">
                <a:solidFill>
                  <a:srgbClr val="1E293B"/>
                </a:solidFill>
              </a:rPr>
              <a:t>Prior pelvic or abdominal radiotherapy history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411480" y="3776472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2274F"/>
                </a:solidFill>
              </a:rPr>
              <a:t>Medications:  </a:t>
            </a:r>
            <a:r>
              <a:rPr lang="en-US" sz="1000" dirty="0">
                <a:solidFill>
                  <a:srgbClr val="1E293B"/>
                </a:solidFill>
              </a:rPr>
              <a:t>Steroids, immunosuppressants (impair healing), NSAIDs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411480" y="4279392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2274F"/>
                </a:solidFill>
              </a:rPr>
              <a:t>Nutritional Status:  </a:t>
            </a:r>
            <a:r>
              <a:rPr lang="en-US" sz="1000" dirty="0">
                <a:solidFill>
                  <a:srgbClr val="1E293B"/>
                </a:solidFill>
              </a:rPr>
              <a:t>Pre-morbid weight, recent losses, diet tolerance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572000" y="777240"/>
            <a:ext cx="4297680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5" name="Shape 13"/>
          <p:cNvSpPr/>
          <p:nvPr/>
        </p:nvSpPr>
        <p:spPr>
          <a:xfrm>
            <a:off x="4572000" y="777240"/>
            <a:ext cx="4297680" cy="41148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Text 14"/>
          <p:cNvSpPr/>
          <p:nvPr/>
        </p:nvSpPr>
        <p:spPr>
          <a:xfrm>
            <a:off x="4663440" y="777240"/>
            <a:ext cx="4114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🔍  PHYSICAL EXAMINATION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709160" y="1261872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D6E6E"/>
                </a:solidFill>
              </a:rPr>
              <a:t>General: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800600" y="1536192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→  </a:t>
            </a:r>
            <a:r>
              <a:rPr lang="en-US" sz="1000" dirty="0">
                <a:solidFill>
                  <a:srgbClr val="1E293B"/>
                </a:solidFill>
              </a:rPr>
              <a:t>Malnutrition, cachexia, pallor, jaundice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800600" y="1810512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→  </a:t>
            </a:r>
            <a:r>
              <a:rPr lang="en-US" sz="1000" dirty="0">
                <a:solidFill>
                  <a:srgbClr val="1E293B"/>
                </a:solidFill>
              </a:rPr>
              <a:t>Vital signs: fever, tachycardia, hypotension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4709160" y="2194560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D6E6E"/>
                </a:solidFill>
              </a:rPr>
              <a:t>Wound Assessment: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4800600" y="2468880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→  </a:t>
            </a:r>
            <a:r>
              <a:rPr lang="en-US" sz="1000" dirty="0">
                <a:solidFill>
                  <a:srgbClr val="1E293B"/>
                </a:solidFill>
              </a:rPr>
              <a:t>Document number, location &amp; size of openings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4800600" y="2743200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→  </a:t>
            </a:r>
            <a:r>
              <a:rPr lang="en-US" sz="1000" dirty="0">
                <a:solidFill>
                  <a:srgbClr val="1E293B"/>
                </a:solidFill>
              </a:rPr>
              <a:t>Character of output: colour, odour, consistency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800600" y="3017520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→  </a:t>
            </a:r>
            <a:r>
              <a:rPr lang="en-US" sz="1000" dirty="0">
                <a:solidFill>
                  <a:srgbClr val="1E293B"/>
                </a:solidFill>
              </a:rPr>
              <a:t>Skin excoriation / maceration extent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4709160" y="3401568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D6E6E"/>
                </a:solidFill>
              </a:rPr>
              <a:t>Abdominal Exam: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4800600" y="3675888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→  </a:t>
            </a:r>
            <a:r>
              <a:rPr lang="en-US" sz="1000" dirty="0">
                <a:solidFill>
                  <a:srgbClr val="1E293B"/>
                </a:solidFill>
              </a:rPr>
              <a:t>Tenderness, peritonism (abscess/leak)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4800600" y="3950208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→  </a:t>
            </a:r>
            <a:r>
              <a:rPr lang="en-US" sz="1000" dirty="0">
                <a:solidFill>
                  <a:srgbClr val="1E293B"/>
                </a:solidFill>
              </a:rPr>
              <a:t>Palpable mass, abdominal wall defect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00600" y="4224528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→  </a:t>
            </a:r>
            <a:r>
              <a:rPr lang="en-US" sz="1000" dirty="0">
                <a:solidFill>
                  <a:srgbClr val="1E293B"/>
                </a:solidFill>
              </a:rPr>
              <a:t>Stoma assessment if applicable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4709160" y="4608576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D6E6E"/>
                </a:solidFill>
              </a:rPr>
              <a:t>Nutritional Markers: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4800600" y="4882896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→  </a:t>
            </a:r>
            <a:r>
              <a:rPr lang="en-US" sz="1000" dirty="0">
                <a:solidFill>
                  <a:srgbClr val="1E293B"/>
                </a:solidFill>
              </a:rPr>
              <a:t>BMI, muscle wasting (temporal, thenar)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00600" y="5157216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9E8F"/>
                </a:solidFill>
              </a:rPr>
              <a:t>→  </a:t>
            </a:r>
            <a:r>
              <a:rPr lang="en-US" sz="1000" dirty="0">
                <a:solidFill>
                  <a:srgbClr val="1E293B"/>
                </a:solidFill>
              </a:rPr>
              <a:t>Mid-arm circumference, hand-grip strength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</a:rPr>
              <a:t>INVESTIGATIONS: LABORATORY STUDIES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2743200" cy="1920240"/>
          </a:xfrm>
          <a:prstGeom prst="rect">
            <a:avLst/>
          </a:prstGeom>
          <a:solidFill>
            <a:srgbClr val="FFFFFF"/>
          </a:solidFill>
          <a:ln w="25400">
            <a:solidFill>
              <a:srgbClr val="0D6E6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5" name="Shape 3"/>
          <p:cNvSpPr/>
          <p:nvPr/>
        </p:nvSpPr>
        <p:spPr>
          <a:xfrm>
            <a:off x="274320" y="777240"/>
            <a:ext cx="2743200" cy="365760"/>
          </a:xfrm>
          <a:prstGeom prst="rect">
            <a:avLst/>
          </a:prstGeom>
          <a:solidFill>
            <a:srgbClr val="0D6E6E"/>
          </a:solidFill>
          <a:ln w="12700">
            <a:solidFill>
              <a:srgbClr val="0D6E6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274320" y="77724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Full Blood Count (FBC)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365760" y="117957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6E6E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Hb ↓: anaemia of chronic disease / bleeding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365760" y="154533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6E6E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WBC ↑: infection / sepsis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365760" y="191109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6E6E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Platelets: assess coagulopathy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365760" y="227685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6E6E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MCV: nutritional deficiencies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3246120" y="777240"/>
            <a:ext cx="2743200" cy="1920240"/>
          </a:xfrm>
          <a:prstGeom prst="rect">
            <a:avLst/>
          </a:prstGeom>
          <a:solidFill>
            <a:srgbClr val="FFFFFF"/>
          </a:solidFill>
          <a:ln w="25400">
            <a:solidFill>
              <a:srgbClr val="12274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2" name="Shape 10"/>
          <p:cNvSpPr/>
          <p:nvPr/>
        </p:nvSpPr>
        <p:spPr>
          <a:xfrm>
            <a:off x="3246120" y="777240"/>
            <a:ext cx="2743200" cy="365760"/>
          </a:xfrm>
          <a:prstGeom prst="rect">
            <a:avLst/>
          </a:prstGeom>
          <a:solidFill>
            <a:srgbClr val="12274F"/>
          </a:solidFill>
          <a:ln w="12700">
            <a:solidFill>
              <a:srgbClr val="12274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3246120" y="77724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Metabolic Panel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3337560" y="117957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2274F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Na⁺, K⁺, Cl⁻: electrolyte losses (critical!)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3337560" y="154533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2274F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Bicarbonate: metabolic acidosis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3337560" y="191109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2274F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BUN/Creatinine: dehydration, AKI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3337560" y="227685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2274F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Blood glucose: stress hyperglycaemia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6217920" y="777240"/>
            <a:ext cx="2743200" cy="1920240"/>
          </a:xfrm>
          <a:prstGeom prst="rect">
            <a:avLst/>
          </a:prstGeom>
          <a:solidFill>
            <a:srgbClr val="FFFFFF"/>
          </a:solidFill>
          <a:ln w="25400">
            <a:solidFill>
              <a:srgbClr val="1A9E8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9" name="Shape 17"/>
          <p:cNvSpPr/>
          <p:nvPr/>
        </p:nvSpPr>
        <p:spPr>
          <a:xfrm>
            <a:off x="6217920" y="777240"/>
            <a:ext cx="2743200" cy="365760"/>
          </a:xfrm>
          <a:prstGeom prst="rect">
            <a:avLst/>
          </a:prstGeom>
          <a:solidFill>
            <a:srgbClr val="1A9E8F"/>
          </a:solidFill>
          <a:ln w="12700">
            <a:solidFill>
              <a:srgbClr val="1A9E8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0" name="Text 18"/>
          <p:cNvSpPr/>
          <p:nvPr/>
        </p:nvSpPr>
        <p:spPr>
          <a:xfrm>
            <a:off x="6217920" y="77724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Liver Function &amp; Proteins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6309360" y="117957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Albumin &lt; 3.0 g/dL: severe malnutrition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6309360" y="154533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Pre-albumin (rapid turnover marker)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6309360" y="191109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Total protein: overall nutritional status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6309360" y="227685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9E8F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LFTs: hepatic involvement, TPN toxicity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274320" y="2880360"/>
            <a:ext cx="2743200" cy="1920240"/>
          </a:xfrm>
          <a:prstGeom prst="rect">
            <a:avLst/>
          </a:prstGeom>
          <a:solidFill>
            <a:srgbClr val="FFFFFF"/>
          </a:solidFill>
          <a:ln w="25400">
            <a:solidFill>
              <a:srgbClr val="E67E2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6" name="Shape 24"/>
          <p:cNvSpPr/>
          <p:nvPr/>
        </p:nvSpPr>
        <p:spPr>
          <a:xfrm>
            <a:off x="274320" y="2880360"/>
            <a:ext cx="2743200" cy="365760"/>
          </a:xfrm>
          <a:prstGeom prst="rect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7" name="Text 25"/>
          <p:cNvSpPr/>
          <p:nvPr/>
        </p:nvSpPr>
        <p:spPr>
          <a:xfrm>
            <a:off x="274320" y="28803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Inflammatory Markers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365760" y="328269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E67E22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CRP / ESR: infection / inflammatory activity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365760" y="364845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E67E22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Procalcitonin: bacterial sepsis indicator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365760" y="401421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E67E22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Blood cultures: if systemic sepsis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365760" y="437997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E67E22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Wound swab/MC&amp;S: guide antibiotic therapy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3246120" y="2880360"/>
            <a:ext cx="2743200" cy="1920240"/>
          </a:xfrm>
          <a:prstGeom prst="rect">
            <a:avLst/>
          </a:prstGeom>
          <a:solidFill>
            <a:srgbClr val="FFFFFF"/>
          </a:solidFill>
          <a:ln w="25400">
            <a:solidFill>
              <a:srgbClr val="C0392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33" name="Shape 31"/>
          <p:cNvSpPr/>
          <p:nvPr/>
        </p:nvSpPr>
        <p:spPr>
          <a:xfrm>
            <a:off x="3246120" y="2880360"/>
            <a:ext cx="2743200" cy="36576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4" name="Text 32"/>
          <p:cNvSpPr/>
          <p:nvPr/>
        </p:nvSpPr>
        <p:spPr>
          <a:xfrm>
            <a:off x="3246120" y="28803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Haematological &amp; Special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3337560" y="328269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0392B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Coagulation (PT, aPTT): coagulopathy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3337560" y="364845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0392B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Zinc, Magnesium, Phosphate levels</a:t>
            </a:r>
            <a:endParaRPr lang="en-US" sz="950" dirty="0"/>
          </a:p>
        </p:txBody>
      </p:sp>
      <p:sp>
        <p:nvSpPr>
          <p:cNvPr id="37" name="Text 35"/>
          <p:cNvSpPr/>
          <p:nvPr/>
        </p:nvSpPr>
        <p:spPr>
          <a:xfrm>
            <a:off x="3337560" y="401421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0392B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Thiamine, Folate, Vit B12: deficiencies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3337560" y="437997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0392B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Calprotectin: IBD activity monitoring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6217920" y="2880360"/>
            <a:ext cx="2743200" cy="1920240"/>
          </a:xfrm>
          <a:prstGeom prst="rect">
            <a:avLst/>
          </a:prstGeom>
          <a:solidFill>
            <a:srgbClr val="FFFFFF"/>
          </a:solidFill>
          <a:ln w="25400">
            <a:solidFill>
              <a:srgbClr val="64748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40" name="Shape 38"/>
          <p:cNvSpPr/>
          <p:nvPr/>
        </p:nvSpPr>
        <p:spPr>
          <a:xfrm>
            <a:off x="6217920" y="2880360"/>
            <a:ext cx="2743200" cy="365760"/>
          </a:xfrm>
          <a:prstGeom prst="rect">
            <a:avLst/>
          </a:prstGeom>
          <a:solidFill>
            <a:srgbClr val="64748B"/>
          </a:solidFill>
          <a:ln w="12700">
            <a:solidFill>
              <a:srgbClr val="64748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1" name="Text 39"/>
          <p:cNvSpPr/>
          <p:nvPr/>
        </p:nvSpPr>
        <p:spPr>
          <a:xfrm>
            <a:off x="6217920" y="28803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Fistula Output Analysis</a:t>
            </a:r>
            <a:endParaRPr lang="en-US" sz="1050" dirty="0"/>
          </a:p>
        </p:txBody>
      </p:sp>
      <p:sp>
        <p:nvSpPr>
          <p:cNvPr id="42" name="Text 40"/>
          <p:cNvSpPr/>
          <p:nvPr/>
        </p:nvSpPr>
        <p:spPr>
          <a:xfrm>
            <a:off x="6309360" y="328269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4748B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Volume per 24 hours (low / mod / high)</a:t>
            </a:r>
            <a:endParaRPr lang="en-US" sz="950" dirty="0"/>
          </a:p>
        </p:txBody>
      </p:sp>
      <p:sp>
        <p:nvSpPr>
          <p:cNvPr id="43" name="Text 41"/>
          <p:cNvSpPr/>
          <p:nvPr/>
        </p:nvSpPr>
        <p:spPr>
          <a:xfrm>
            <a:off x="6309360" y="364845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4748B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Amylase: pancreatic fistula if elevated</a:t>
            </a:r>
            <a:endParaRPr lang="en-US" sz="950" dirty="0"/>
          </a:p>
        </p:txBody>
      </p:sp>
      <p:sp>
        <p:nvSpPr>
          <p:cNvPr id="44" name="Text 42"/>
          <p:cNvSpPr/>
          <p:nvPr/>
        </p:nvSpPr>
        <p:spPr>
          <a:xfrm>
            <a:off x="6309360" y="401421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4748B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Bilirubin: biliary communication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6309360" y="4379976"/>
            <a:ext cx="2560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4748B"/>
                </a:solidFill>
              </a:rPr>
              <a:t>• </a:t>
            </a:r>
            <a:r>
              <a:rPr lang="en-US" sz="950" dirty="0">
                <a:solidFill>
                  <a:srgbClr val="1E293B"/>
                </a:solidFill>
              </a:rPr>
              <a:t>Creatinine: urinary fistula if elevated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2128</Words>
  <Application>Microsoft Macintosh PowerPoint</Application>
  <PresentationFormat>On-screen Show (16:9)</PresentationFormat>
  <Paragraphs>382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Fecal Fistula and Enterocutaneous Fistulas</dc:title>
  <dc:subject>PptxGenJS Presentation</dc:subject>
  <dc:creator>PptxGenJS</dc:creator>
  <cp:lastModifiedBy>Zahid Mahmood</cp:lastModifiedBy>
  <cp:revision>1</cp:revision>
  <dcterms:created xsi:type="dcterms:W3CDTF">2026-04-02T05:42:49Z</dcterms:created>
  <dcterms:modified xsi:type="dcterms:W3CDTF">2026-04-04T05:54:09Z</dcterms:modified>
</cp:coreProperties>
</file>