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17920" y="457200"/>
            <a:ext cx="3200400" cy="3200400"/>
          </a:xfrm>
          <a:prstGeom prst="ellipse">
            <a:avLst/>
          </a:prstGeom>
          <a:solidFill>
            <a:srgbClr val="0D6E6E">
              <a:alpha val="20000"/>
            </a:srgbClr>
          </a:solidFill>
          <a:ln w="12700">
            <a:solidFill>
              <a:srgbClr val="0D6E6E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766560" y="914400"/>
            <a:ext cx="2286000" cy="2286000"/>
          </a:xfrm>
          <a:prstGeom prst="ellipse">
            <a:avLst/>
          </a:prstGeom>
          <a:solidFill>
            <a:srgbClr val="1A9E8F">
              <a:alpha val="25000"/>
            </a:srgbClr>
          </a:solidFill>
          <a:ln w="12700">
            <a:solidFill>
              <a:srgbClr val="1A9E8F">
                <a:alpha val="3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914400"/>
            <a:ext cx="2286000" cy="292608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91440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SURGICAL EDUCATION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371600"/>
            <a:ext cx="6858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Fecal Fistula &amp;</a:t>
            </a:r>
            <a:endParaRPr lang="en-US" sz="3800" dirty="0"/>
          </a:p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Enterocutaneous Fistulas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365760" y="338328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A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Diagnosis  ·  Investigations  ·  Treatment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4800600"/>
            <a:ext cx="8229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General Surgery  |  Gastrointestinal Division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INVESTIGATIONS: IMAGING STUDIES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206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206240" cy="41148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CT Abdomen &amp; Pelvis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200400" y="841248"/>
            <a:ext cx="1188720" cy="283464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0" y="841248"/>
            <a:ext cx="11887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D6E6E"/>
                </a:solidFill>
              </a:rPr>
              <a:t>FIRST-LINE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1216152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With IV &amp; oral contrast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147218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Locate associated collections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468880" y="147218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Assess fistula origin &amp; course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65760" y="17922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Detect distal obstruction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468880" y="17922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Guide percutaneous drainage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65760" y="2359152"/>
            <a:ext cx="4023360" cy="256032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>
                <a:alpha val="5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235915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💡  Best initial imaging for all suspected ECF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709160" y="777240"/>
            <a:ext cx="4206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09160" y="777240"/>
            <a:ext cx="4206240" cy="411480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00600" y="7772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Fistulography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7635240" y="841248"/>
            <a:ext cx="1188720" cy="283464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35240" y="841248"/>
            <a:ext cx="11887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9E8F"/>
                </a:solidFill>
              </a:rPr>
              <a:t>DEFINITIVE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800600" y="1216152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Water-soluble contrast injection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800600" y="147218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Delineate complex multi-track fistulas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903720" y="147218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Identify enteric communication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800600" y="17922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Pre-operative road-mapping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903720" y="17922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Assess healing progress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800600" y="2359152"/>
            <a:ext cx="4023360" cy="256032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>
                <a:alpha val="5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46320" y="235915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💡  Gold standard for tract anatomy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74320" y="2926080"/>
            <a:ext cx="4206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74320" y="2926080"/>
            <a:ext cx="4206240" cy="4114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" y="292608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Small Bowel Follow-Through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3200400" y="2990088"/>
            <a:ext cx="1188720" cy="283464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00400" y="2990088"/>
            <a:ext cx="11887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2274F"/>
                </a:solidFill>
              </a:rPr>
              <a:t>ADJUNCT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65760" y="3364992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Barium / water-soluble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365760" y="36210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Assess intestinal continuity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2468880" y="36210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Detect downstream stricture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65760" y="394106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Document bowel length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2468880" y="394106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IBD activity assessment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365760" y="4507992"/>
            <a:ext cx="4023360" cy="256032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>
                <a:alpha val="50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11480" y="450799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💡  Avoid barium if peritonitis risk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4709160" y="2926080"/>
            <a:ext cx="4206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709160" y="2926080"/>
            <a:ext cx="4206240" cy="41148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00600" y="292608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MRI Abdomen/Pelvis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7635240" y="2990088"/>
            <a:ext cx="1188720" cy="283464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635240" y="2990088"/>
            <a:ext cx="11887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67E22"/>
                </a:solidFill>
              </a:rPr>
              <a:t>SELECTED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800600" y="3364992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Soft tissue detail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800600" y="36210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Pelvic/perianal fistulas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6903720" y="36210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Post-radiation assessment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4800600" y="394106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Soft tissue characterisation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6903720" y="394106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◆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Pre-operative planning</a:t>
            </a:r>
            <a:endParaRPr lang="en-US" sz="950" dirty="0"/>
          </a:p>
        </p:txBody>
      </p:sp>
      <p:sp>
        <p:nvSpPr>
          <p:cNvPr id="50" name="Shape 48"/>
          <p:cNvSpPr/>
          <p:nvPr/>
        </p:nvSpPr>
        <p:spPr>
          <a:xfrm>
            <a:off x="4800600" y="4507992"/>
            <a:ext cx="4023360" cy="256032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>
                <a:alpha val="50000"/>
              </a:srgbClr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846320" y="450799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💡  Avoids radiation; limited in acute setting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FISTULOGRAPHY, ENDOSCOPY &amp; SPECIAL TESTS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6052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160520" cy="41148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Fistulography (Sinogram)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261872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Catheter inserted gently into external opening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1517904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Water-soluble contrast (Gastrografin) injected under fluoroscopic guidance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1773936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Identifies: tract length, course, depth, side branches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2029968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Demonstrates communication with bowel lumen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65760" y="2286000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Assesses healing on follow-up studies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65760" y="2542032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Can be combined with CT for 3D reconstruction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709160" y="777240"/>
            <a:ext cx="416052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09160" y="777240"/>
            <a:ext cx="4160520" cy="4114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00600" y="77724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Endoscopy (OGD / Colonoscopy)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00600" y="1261872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Identifies intraluminal pathology at fistula origin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800600" y="1517904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Biopsies: confirm malignancy, IBD, or ischaemia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800600" y="1773936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Detects anastomotic dehiscence / stricture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800600" y="2029968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Distal obstruction evaluation (critical for closure)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800600" y="2286000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ERCP if biliary fistula suspected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800600" y="2542032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Therapeutic: endoscopic clips, fibrin glue injection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74320" y="3063240"/>
            <a:ext cx="420624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1A9E8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3063240"/>
            <a:ext cx="91440" cy="914400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31089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9E8F"/>
                </a:solidFill>
              </a:rPr>
              <a:t>Methylene Blue Test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7200" y="3410712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Oral MB → observe for blue drainage at fistula opening. Simple bedside confirmation of GI communication.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09160" y="3063240"/>
            <a:ext cx="420624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E67E2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709160" y="3063240"/>
            <a:ext cx="91440" cy="91440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92040" y="31089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7E22"/>
                </a:solidFill>
              </a:rPr>
              <a:t>Nuclear Medicine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92040" y="3410712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Labelled WBC scan for occult sepsis. Helpful when CT inconclusive for collection localisation.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74320" y="4114800"/>
            <a:ext cx="420624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64748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274320" y="4114800"/>
            <a:ext cx="91440" cy="91440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7200" y="41605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</a:rPr>
              <a:t>Ultrasound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57200" y="4462272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Identifies superficial abscesses, guides drainage. Limited in deep or complex fistulas.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09160" y="4114800"/>
            <a:ext cx="420624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09160" y="4114800"/>
            <a:ext cx="91440" cy="9144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92040" y="41605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</a:rPr>
              <a:t>Biopsy / Histology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892040" y="4462272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Essential when malignancy or Crohn's suspected. Guides definitive oncological or medical management.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MEDICAL MANAGEMENT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2743200" cy="384048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77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Fluid &amp; Electrolyte Replacement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11978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IV fluid resuscitation: normal saline / Hartmann's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15636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Replace Na⁺, K⁺, Mg²⁺, phosphate, zinc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19293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Monitor urine output, daily weights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229514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High-output ECF: aggressive replacement critical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246120" y="77724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46120" y="777240"/>
            <a:ext cx="274320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46120" y="777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Sepsis Management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337560" y="11978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Blood cultures → broad-spectrum IV antibiotics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337560" y="15636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Percutaneous CT-guided drainage of abscesses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37560" y="19293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Surgical source control if drainage insufficient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337560" y="229514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Antifungals if prolonged illness or immunosuppression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217920" y="77724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E67E2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217920" y="777240"/>
            <a:ext cx="2743200" cy="384048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17920" y="777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Output Reduction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309360" y="11978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Nil by mouth / bowel rest: reduces fistula output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309360" y="15636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Octreotide / Somatostatin: ↓ GI secretions by 50%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309360" y="19293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Proton pump inhibitors: reduce gastric acid secretion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309360" y="229514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Anti-motility agents: loperamide (low-output only)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74320" y="292608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1A9E8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74320" y="2926080"/>
            <a:ext cx="2743200" cy="384048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74320" y="292608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Wound &amp; Skin Care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65760" y="334670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Fistula effluent collection device / pouch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65760" y="37124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Barrier creams / hydrocolloid dressings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365760" y="40782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Vacuum-Assisted Closure (VAC): selected cases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65760" y="44439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Stomal therapist involvement: essential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246120" y="292608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3246120" y="2926080"/>
            <a:ext cx="2743200" cy="384048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46120" y="292608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Disease-Specific Therapy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337560" y="334670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Crohn's: anti-TNF (infliximab), immunosuppressants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337560" y="37124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Radiation: hyperbaric oxygen (adjunct)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337560" y="40782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Malignancy: oncology referral, palliative approach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3337560" y="44439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Review / stop NSAIDs, steroids if possible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6217920" y="292608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64748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217920" y="2926080"/>
            <a:ext cx="2743200" cy="384048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217920" y="292608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Monitoring &amp; Targets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309360" y="334670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Daily fistula output measurement &amp; charting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6309360" y="37124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Weekly: albumin, FBC, electrolytes, CRP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309360" y="40782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Nutritional targets: albumin &gt; 3.0 g/dL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6309360" y="44439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Assess fistula healing response at 4–6 weeks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NUTRITIONAL SUPPORT IN ECF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0233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023360" cy="41148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Choosing the Nutritional Route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11480" y="1325880"/>
            <a:ext cx="3749040" cy="32004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3258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❓ Is the gut functional &amp; accessible?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YES: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→ Enteral Nutrition (EN)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48640" y="198424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</a:rPr>
              <a:t>NO: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→ Total Parenteral Nutrition (TPN)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11480" y="2423160"/>
            <a:ext cx="3749040" cy="32004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24231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❓ Is fistula output low-moderate (&lt;500)?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48640" y="278892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YES: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→ Oral diet if tolerated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308152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</a:rPr>
              <a:t>NO: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→ Bowel rest + TPN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11480" y="3520440"/>
            <a:ext cx="3749040" cy="32004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5204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❓ Is fistula distal to feeding site?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48640" y="388620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YES: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→ Nasojejunal / jejunostomy feed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48640" y="417880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</a:rPr>
              <a:t>NO: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→ Reassess anatomy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65760" y="4206240"/>
            <a:ext cx="3840480" cy="594360"/>
          </a:xfrm>
          <a:prstGeom prst="rect">
            <a:avLst/>
          </a:prstGeom>
          <a:solidFill>
            <a:srgbClr val="FFF3CD"/>
          </a:solidFill>
          <a:ln w="12700">
            <a:solidFill>
              <a:srgbClr val="D4AC0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206240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D6608"/>
                </a:solidFill>
              </a:rPr>
              <a:t>⚠  Key principle: 'Feed the patient, not the fistula' — enteral feeding is preferred even in high-output fistulas if bowel is accessible distal to opening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572000" y="777240"/>
            <a:ext cx="429768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72000" y="777240"/>
            <a:ext cx="4297680" cy="4114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63440" y="77724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TPN &amp; Nutritional Targets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663440" y="1261872"/>
            <a:ext cx="4114800" cy="292608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63440" y="126187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6E6E"/>
                </a:solidFill>
              </a:rPr>
              <a:t>Parameter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035040" y="126187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6E6E"/>
                </a:solidFill>
              </a:rPr>
              <a:t>Target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406640" y="1261872"/>
            <a:ext cx="1280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6E6E"/>
                </a:solidFill>
              </a:rPr>
              <a:t>Note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663440" y="1600200"/>
            <a:ext cx="411480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09160" y="1600200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</a:rPr>
              <a:t>Energy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035040" y="160020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D6E6E"/>
                </a:solidFill>
              </a:rPr>
              <a:t>25–35 kcal/kg/day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406640" y="160020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Higher in catabolic state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663440" y="2039112"/>
            <a:ext cx="4114800" cy="411480"/>
          </a:xfrm>
          <a:prstGeom prst="rect">
            <a:avLst/>
          </a:prstGeom>
          <a:solidFill>
            <a:srgbClr val="F5F9F9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09160" y="2039112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</a:rPr>
              <a:t>Protein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035040" y="2039112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D6E6E"/>
                </a:solidFill>
              </a:rPr>
              <a:t>1.5–2.0 g/kg/day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7406640" y="20391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Key for wound healing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663440" y="2478024"/>
            <a:ext cx="411480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709160" y="2478024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</a:rPr>
              <a:t>Glucose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035040" y="2478024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D6E6E"/>
                </a:solidFill>
              </a:rPr>
              <a:t>&lt; 180 mg/dL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406640" y="2478024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Tight glycaemic control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663440" y="2916936"/>
            <a:ext cx="4114800" cy="411480"/>
          </a:xfrm>
          <a:prstGeom prst="rect">
            <a:avLst/>
          </a:prstGeom>
          <a:solidFill>
            <a:srgbClr val="F5F9F9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709160" y="2916936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</a:rPr>
              <a:t>Glutamine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035040" y="2916936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D6E6E"/>
                </a:solidFill>
              </a:rPr>
              <a:t>0.3–0.5 g/kg/day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7406640" y="2916936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Mucosal trophic effect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663440" y="3355848"/>
            <a:ext cx="411480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09160" y="3355848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</a:rPr>
              <a:t>Zinc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6035040" y="3355848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D6E6E"/>
                </a:solidFill>
              </a:rPr>
              <a:t>15–25 mg/day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7406640" y="3355848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Replace losses in ECF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663440" y="3794760"/>
            <a:ext cx="4114800" cy="411480"/>
          </a:xfrm>
          <a:prstGeom prst="rect">
            <a:avLst/>
          </a:prstGeom>
          <a:solidFill>
            <a:srgbClr val="F5F9F9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709160" y="3794760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</a:rPr>
              <a:t>Target Albumin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6035040" y="379476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D6E6E"/>
                </a:solidFill>
              </a:rPr>
              <a:t>&gt; 3.0 g/dL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7406640" y="379476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Predicts surgical outcome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4663440" y="429768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Oral supplementation (zinc, vitamins A, C, E) should accompany any nutritional regimen.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SURGICAL MANAGEMENT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8595360" cy="41148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77724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⏱  Timing: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Spontaneous closure typically within 4–6 weeks (25–40% of ECFs). If not closed by 3–6 months, surgical intervention is planned.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74320" y="1325880"/>
            <a:ext cx="4023360" cy="150876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325880"/>
            <a:ext cx="4023360" cy="36576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32588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Pre-Operative Prerequisites (SNAP Complete)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760" y="1764792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Sepsis controlled (no active infection)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65760" y="1984248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Nutrition optimised (albumin &gt; 3.0 g/dL)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65760" y="2203704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Anatomy delineated (CT + fistulogram)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65760" y="2423160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Patient on optimal medical therapy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65760" y="2642616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Minimum 3–6 months conservative treatment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0" y="1325880"/>
            <a:ext cx="4297680" cy="1572768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0" y="1325880"/>
            <a:ext cx="4297680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13258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Indications for Surgery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663440" y="1755648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Failure to close after 3–6 months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663440" y="1952244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Distal bowel obstruction (mandates surgery)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663440" y="2148840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Malignancy at fistula site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663440" y="2345436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Radiation-induced ECF (poor spontaneous closure)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663440" y="2542032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Enteroatmospheric fistula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663440" y="2738628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Patient preference / quality of life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74320" y="2971800"/>
            <a:ext cx="8595360" cy="32004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297180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Operative Sequence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274320" y="3364992"/>
            <a:ext cx="20574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1074420" y="3410712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74420" y="3410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65760" y="3959352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274F"/>
                </a:solidFill>
              </a:rPr>
              <a:t>Adhesiolysis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65760" y="42519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Take down all adhesions; anticipate prolonged dissection in re-operative fields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487168" y="3364992"/>
            <a:ext cx="20574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3287268" y="3410712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87268" y="3410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2578608" y="3959352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274F"/>
                </a:solidFill>
              </a:rPr>
              <a:t>Fistula Resection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578608" y="42519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En-bloc excision of fistula tract and involved bowel segment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700016" y="3364992"/>
            <a:ext cx="20574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5500116" y="3410712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500116" y="3410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4791456" y="3959352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274F"/>
                </a:solidFill>
              </a:rPr>
              <a:t>Anastomosis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4791456" y="42519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Primary resection &amp; anastomosis if well-nourished; diversion if hostile abdomen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6912864" y="3364992"/>
            <a:ext cx="20574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7712964" y="3410712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712964" y="3410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7004304" y="3959352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274F"/>
                </a:solidFill>
              </a:rPr>
              <a:t>Abdominal Closure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7004304" y="42519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Component separation if large defect; biological mesh in contaminated fields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22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PROGNOSIS &amp; KEY TAKEAWAYS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1965960" cy="1371600"/>
          </a:xfrm>
          <a:prstGeom prst="rect">
            <a:avLst/>
          </a:prstGeom>
          <a:solidFill>
            <a:srgbClr val="0D6E6E">
              <a:alpha val="85000"/>
            </a:srgbClr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8229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9E8F"/>
                </a:solidFill>
              </a:rPr>
              <a:t>75–85%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274320" y="1481328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Post-operative origin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74320" y="18105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8D8D8"/>
                </a:solidFill>
              </a:rPr>
              <a:t>Most ECFs are iatrogenic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468880" y="777240"/>
            <a:ext cx="1965960" cy="1371600"/>
          </a:xfrm>
          <a:prstGeom prst="rect">
            <a:avLst/>
          </a:prstGeom>
          <a:solidFill>
            <a:srgbClr val="0D6E6E">
              <a:alpha val="85000"/>
            </a:srgbClr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0" y="8229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9E8F"/>
                </a:solidFill>
              </a:rPr>
              <a:t>25–40%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2468880" y="1481328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Spontaneous closure rate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468880" y="18105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8D8D8"/>
                </a:solidFill>
              </a:rPr>
              <a:t>Within 4–6 weeks conservative Rx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663440" y="777240"/>
            <a:ext cx="1965960" cy="1371600"/>
          </a:xfrm>
          <a:prstGeom prst="rect">
            <a:avLst/>
          </a:prstGeom>
          <a:solidFill>
            <a:srgbClr val="0D6E6E">
              <a:alpha val="85000"/>
            </a:srgbClr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63440" y="8229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9E8F"/>
                </a:solidFill>
              </a:rPr>
              <a:t>~75%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4663440" y="1481328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Deaths due to sepsis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663440" y="18105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8D8D8"/>
                </a:solidFill>
              </a:rPr>
              <a:t>Primary cause of mortality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0" y="777240"/>
            <a:ext cx="1965960" cy="1371600"/>
          </a:xfrm>
          <a:prstGeom prst="rect">
            <a:avLst/>
          </a:prstGeom>
          <a:solidFill>
            <a:srgbClr val="0D6E6E">
              <a:alpha val="85000"/>
            </a:srgbClr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0" y="8229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9E8F"/>
                </a:solidFill>
              </a:rPr>
              <a:t>3–6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6858000" y="1481328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Months before surgery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58000" y="18105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8D8D8"/>
                </a:solidFill>
              </a:rPr>
              <a:t>Minimum conservative trial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74320" y="228600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65760" y="241401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" y="241401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14400" y="235915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Most ECFs are post-operative; early recognition on Day 5–10 is critical.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274320" y="310896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65760" y="323697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5760" y="32369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14400" y="318211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Apply the SNAP framework (Sepsis → Nutrition → Anatomy → Procedure) before any surgical intervention.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74320" y="393192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65760" y="405993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" y="405993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914400" y="400507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CT abdomen with contrast is the first-line investigation; fistulography defines anatomy.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754880" y="228600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846320" y="241401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46320" y="241401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394960" y="235915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Nutritional optimisation (albumin &gt; 3.0 g/dL) is mandatory before surgery.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754880" y="310896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846320" y="323697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46320" y="32369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394960" y="318211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FRIEND mnemonic identifies reasons for failure to close: Foreign body, Radiation, Infection, Epithelialization, Neoplasm, Distal obstruction.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4754880" y="393192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846320" y="405993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46320" y="405993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6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5394960" y="400507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Surgery (resection + anastomosis) is reserved for failures after 3–6 months conservative management.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274320" y="4818888"/>
            <a:ext cx="85953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Fecal Fistula &amp; Enterocutaneous Fistulas  ·  Surgical Education Series  ·  For Academic Use Only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OBJECTIVES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82296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75488" y="105156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75488" y="1051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89611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Define fecal fistula and enterocutaneous fistula (ECF)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182880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" y="205740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" y="2057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05840" y="190195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Identify common etiologies and risk factors for ECF formation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83464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" y="306324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" y="3063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05840" y="290779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Classify ECF using anatomical, functional, and SNAP criteria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84048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5488" y="406908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" y="40690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05840" y="391363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Describe the diagnostic approach including clinical and radiological assessment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754880" y="82296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864608" y="105156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64608" y="1051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394960" y="89611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Outline appropriate investigations including laboratory and imaging studies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54880" y="182880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64608" y="205740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64608" y="2057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394960" y="190195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Explain medical, nutritional, and surgical management strategies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54880" y="283464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864608" y="306324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64608" y="3063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7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394960" y="290779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Recognize indications for operative intervention and principles of surgery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754880" y="384048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864608" y="406908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64608" y="40690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8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394960" y="391363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Discuss prognosis, complications, and factors affecting spontaneous closure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DEFINITIONS &amp; CLASSIFICATION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5029200" cy="1188720"/>
          </a:xfrm>
          <a:prstGeom prst="rect">
            <a:avLst/>
          </a:prstGeom>
          <a:solidFill>
            <a:srgbClr val="FFFFFF"/>
          </a:solidFill>
          <a:ln w="381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128016" cy="118872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85039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2274F"/>
                </a:solidFill>
              </a:rPr>
              <a:t>Enterocutaneous Fistula (ECF)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161288"/>
            <a:ext cx="4663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An abnormal communication between the GI tract and the skin surface. Can involve any segment from stomach to rectum.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74320" y="2148840"/>
            <a:ext cx="5029200" cy="1188720"/>
          </a:xfrm>
          <a:prstGeom prst="rect">
            <a:avLst/>
          </a:prstGeom>
          <a:solidFill>
            <a:srgbClr val="FFFFFF"/>
          </a:solidFill>
          <a:ln w="38100">
            <a:solidFill>
              <a:srgbClr val="0D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2148840"/>
            <a:ext cx="128016" cy="118872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222199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6E6E"/>
                </a:solidFill>
              </a:rPr>
              <a:t>Fecal Fistula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02920" y="2532888"/>
            <a:ext cx="4663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A specific ECF involving the large bowel or distal small bowel, producing feculent output at the skin. Output is typically &gt;500 mL/day.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3520440"/>
            <a:ext cx="5029200" cy="1188720"/>
          </a:xfrm>
          <a:prstGeom prst="rect">
            <a:avLst/>
          </a:prstGeom>
          <a:solidFill>
            <a:srgbClr val="FFFFFF"/>
          </a:solidFill>
          <a:ln w="38100">
            <a:solidFill>
              <a:srgbClr val="1A9E8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3520440"/>
            <a:ext cx="128016" cy="1188720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359359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9E8F"/>
                </a:solidFill>
              </a:rPr>
              <a:t>Enteroatmospheric Fistula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2920" y="3904488"/>
            <a:ext cx="4663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A variant occurring in an open abdomen wound, where bowel opens directly to atmosphere without a tunnel.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577840" y="777240"/>
            <a:ext cx="329184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577840" y="777240"/>
            <a:ext cx="3291840" cy="384048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577840" y="77724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CLASSIFICATION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0" y="1261872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6E6E"/>
                </a:solidFill>
              </a:rPr>
              <a:t>By Output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760720" y="1517904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Low: &lt;200 mL/day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760720" y="1792224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Moderate: 200–500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760720" y="2066544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High: &gt;500 mL/day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669280" y="243230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6E6E"/>
                </a:solidFill>
              </a:rPr>
              <a:t>By Anatomy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760720" y="2688336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Simple (no abscess)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760720" y="2962656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Complex (abscess/radiation)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669280" y="3328416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6E6E"/>
                </a:solidFill>
              </a:rPr>
              <a:t>By Origin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760720" y="3584448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Spontaneous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760720" y="3858768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Post-operative (75–85%)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ETIOLOGY &amp; RISK FACTORS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1920240" cy="13716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74320" y="777240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9E8F"/>
                </a:solidFill>
              </a:rPr>
              <a:t>75–85%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274320" y="150876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Post-operative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Origin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468880" y="77724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468880" y="777240"/>
            <a:ext cx="3017520" cy="347472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42032" y="77724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Post-operative (most common)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560320" y="116128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Anastomotic leak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560320" y="141732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Inadvertent enterotomy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560320" y="1673352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Drain erosion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560320" y="1929384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Missed bowel injury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2468880" y="219456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468880" y="2194560"/>
            <a:ext cx="3017520" cy="347472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542032" y="219456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Inflammatory Bowel Disease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560320" y="257860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Crohn's disease (commonest non-operative)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560320" y="283464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Ulcerative colitis (rare)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468880" y="361188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468880" y="3611880"/>
            <a:ext cx="3017520" cy="347472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542032" y="361188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Radiation Enteritis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560320" y="399592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Pelvic/abdominal radiotherapy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2560320" y="425196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Endarteritis → ischemia → perforation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669280" y="77724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669280" y="777240"/>
            <a:ext cx="3017520" cy="347472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42432" y="77724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Malignancy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760720" y="116128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Colorectal, gynecological, lymphoma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760720" y="141732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Tumor invasion or post-resection leak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669280" y="219456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5669280" y="2194560"/>
            <a:ext cx="3017520" cy="347472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742432" y="219456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Infection &amp; Inflammation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760720" y="257860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Intra-abdominal abscess drainage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5760720" y="283464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Diverticulitis, appendicitis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5669280" y="361188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5669280" y="3611880"/>
            <a:ext cx="3017520" cy="347472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742432" y="361188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Trauma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760720" y="399592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Abdominal trauma (penetrating/blunt)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5760720" y="425196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Foreign body perforation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PATHOPHYSIOLOGY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150876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800100" y="1371600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65760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</a:rPr>
              <a:t>Bowel Disruption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65760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Anastomotic breakdown, ischemia, or transmural inflammation creates a defect in bowel wall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783080" y="2514600"/>
            <a:ext cx="210312" cy="0"/>
          </a:xfrm>
          <a:prstGeom prst="line">
            <a:avLst/>
          </a:prstGeom>
          <a:noFill/>
          <a:ln w="31750">
            <a:solidFill>
              <a:srgbClr val="1A9E8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901952" y="2377440"/>
            <a:ext cx="201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9E8F"/>
                </a:solidFill>
              </a:rPr>
              <a:t>▶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993392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1993392" y="777240"/>
            <a:ext cx="150876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993392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2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519172" y="1371600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519172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084832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</a:rPr>
              <a:t>Abscess Formation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084832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Luminal contents extravasate → loculated fluid collection → abscess cavity develops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502152" y="2514600"/>
            <a:ext cx="210312" cy="0"/>
          </a:xfrm>
          <a:prstGeom prst="line">
            <a:avLst/>
          </a:prstGeom>
          <a:noFill/>
          <a:ln w="31750">
            <a:solidFill>
              <a:srgbClr val="1A9E8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21024" y="2377440"/>
            <a:ext cx="201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9E8F"/>
                </a:solidFill>
              </a:rPr>
              <a:t>▶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712464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712464" y="777240"/>
            <a:ext cx="150876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712464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3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238244" y="1371600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238244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803904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</a:rPr>
              <a:t>Track Formation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803904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High intraluminal pressure forces content along path of least resistance toward the skin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221224" y="2514600"/>
            <a:ext cx="210312" cy="0"/>
          </a:xfrm>
          <a:prstGeom prst="line">
            <a:avLst/>
          </a:prstGeom>
          <a:noFill/>
          <a:ln w="31750">
            <a:solidFill>
              <a:srgbClr val="1A9E8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340096" y="2377440"/>
            <a:ext cx="201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9E8F"/>
                </a:solidFill>
              </a:rPr>
              <a:t>▶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431536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1536" y="777240"/>
            <a:ext cx="150876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31536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4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957316" y="1371600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957316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5522976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</a:rPr>
              <a:t>Epithelialization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522976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Track becomes lined with granulation then epithelial tissue — preventing spontaneous closure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940296" y="2514600"/>
            <a:ext cx="210312" cy="0"/>
          </a:xfrm>
          <a:prstGeom prst="line">
            <a:avLst/>
          </a:prstGeom>
          <a:noFill/>
          <a:ln w="31750">
            <a:solidFill>
              <a:srgbClr val="1A9E8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059168" y="2377440"/>
            <a:ext cx="201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9E8F"/>
                </a:solidFill>
              </a:rPr>
              <a:t>▶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150608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7150608" y="777240"/>
            <a:ext cx="150876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150608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5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7676388" y="1371600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676388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5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7242048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</a:rPr>
              <a:t>Systemic Effects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7242048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Fluid/electrolyte loss, sepsis, malnutrition, protein depletion, immune suppression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274320" y="4434840"/>
            <a:ext cx="8595360" cy="50292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65760" y="44348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6E6E"/>
                </a:solidFill>
              </a:rPr>
              <a:t>FRIEND Mnemonic for non-closure:  </a:t>
            </a:r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F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oreign body  </a:t>
            </a:r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R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adiation  </a:t>
            </a:r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I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nfection/Inflammation  </a:t>
            </a:r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E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pithelialisation  </a:t>
            </a:r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N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eoplasm  </a:t>
            </a:r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D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istal obstruction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CLINICAL PRESENTATION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432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2743200" cy="45720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Local Signs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3716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Visible skin defect or wound breakdown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11480" y="1975104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Feculent/enteric discharge from wound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11480" y="2578608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Erythema, maceration of surrounding skin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11480" y="3182112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Pain or tenderness at fistula site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11480" y="3785616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Associated wound dehiscence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246120" y="777240"/>
            <a:ext cx="27432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46120" y="777240"/>
            <a:ext cx="274320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46120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Systemic Features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383280" y="13716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Fever, tachycardia (sepsis)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383280" y="1975104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Dehydration, electrolyte imbalance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383280" y="2578608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Profound weight loss / cachexia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383280" y="3182112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Hypoalbuminemia (malnutrition)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383280" y="3785616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Metabolic acidosis (high-output ECF)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217920" y="777240"/>
            <a:ext cx="27432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217920" y="777240"/>
            <a:ext cx="274320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Complications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355080" y="13716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Sepsis (leading cause of death ~75%)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355080" y="1975104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Severe malnutrition &amp; muscle wasting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355080" y="2578608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Skin excoriation / breakdown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355080" y="3182112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Intra-abdominal abscess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355080" y="3785616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Psychological distress &amp; depression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74320" y="4663440"/>
            <a:ext cx="8595360" cy="320040"/>
          </a:xfrm>
          <a:prstGeom prst="rect">
            <a:avLst/>
          </a:prstGeom>
          <a:solidFill>
            <a:srgbClr val="FFF3CD"/>
          </a:solidFill>
          <a:ln w="12700">
            <a:solidFill>
              <a:srgbClr val="D4AC0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D6608"/>
                </a:solidFill>
              </a:rPr>
              <a:t>⚠  Onset typically Day 5–10 post-operatively with unexpected wound drainage — 'test the discharge with Gastrografin!'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SNAP CLASSIFICATION SYSTEM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</a:rPr>
              <a:t>The SNAP system guides treatment prioritization by addressing four key domains: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2011680" cy="379476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097280"/>
            <a:ext cx="201168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10972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S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274320" y="1554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Sepsis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84048" y="2029968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Control source: drainage / antibiotics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84048" y="2679192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Blood cultures if systemic sepsis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84048" y="3328416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IV antibiotics: broad-spectrum coverage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84048" y="3977640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Goal: Achieve sepsis-free state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487168" y="1097280"/>
            <a:ext cx="2011680" cy="3794760"/>
          </a:xfrm>
          <a:prstGeom prst="rect">
            <a:avLst/>
          </a:prstGeom>
          <a:solidFill>
            <a:srgbClr val="FFFFFF"/>
          </a:solidFill>
          <a:ln w="25400">
            <a:solidFill>
              <a:srgbClr val="E67E2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487168" y="1097280"/>
            <a:ext cx="2011680" cy="82296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487168" y="10972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N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2487168" y="1554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Nutrition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596896" y="2029968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Assess nutritional status (albumin, BMI)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596896" y="2679192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Enteral preferred over parenteral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2596896" y="3328416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TPN if high-output or distal obstruction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2596896" y="3977640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Target: 25–30 kcal/kg/day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700016" y="1097280"/>
            <a:ext cx="2011680" cy="379476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00016" y="1097280"/>
            <a:ext cx="2011680" cy="82296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00016" y="10972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A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4700016" y="1554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Anatomy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809744" y="2029968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Delineate fistula tract (CT / fistulogram)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809744" y="2679192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Identify associated abscess or obstruction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809744" y="3328416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Assess bowel continuity &amp; length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809744" y="3977640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Document any foreign bodies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912864" y="1097280"/>
            <a:ext cx="2011680" cy="379476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912864" y="1097280"/>
            <a:ext cx="2011680" cy="82296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912864" y="10972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P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6912864" y="1554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Procedure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7022592" y="2029968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Consider definitive surgery only after S, N, A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7022592" y="2679192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Minimum 3–6 months non-operative trial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7022592" y="3328416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Surgery: resection + primary anastomosis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7022592" y="3977640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Avoid surgery in hostile abdomen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DIAGNOSIS: HISTORY &amp; PHYSICAL EXAMINATION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0233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023360" cy="41148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📋  HISTORY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26187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Presenting Complaint: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Nature, colour &amp; volume of discharge from wound/drain site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11480" y="176479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Surgical History: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Recent abdominal procedures, anastomoses, mesh placement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11480" y="226771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Onset &amp; Duration: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Day of discharge onset post-operatively (typically day 5–10)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" y="277063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IBD/Malignancy: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Previous Crohn's, UC, colorectal or pelvic cancer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11480" y="327355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Radiation: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Prior pelvic or abdominal radiotherapy history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11480" y="377647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Medications: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Steroids, immunosuppressants (impair healing), NSAIDs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11480" y="427939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Nutritional Status: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Pre-morbid weight, recent losses, diet tolerance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0" y="777240"/>
            <a:ext cx="429768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0" y="777240"/>
            <a:ext cx="4297680" cy="4114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77724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🔍  PHYSICAL EXAMINATION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709160" y="126187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6E6E"/>
                </a:solidFill>
              </a:rPr>
              <a:t>General: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800600" y="153619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Malnutrition, cachexia, pallor, jaundice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800600" y="18105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Vital signs: fever, tachycardia, hypotension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709160" y="2194560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6E6E"/>
                </a:solidFill>
              </a:rPr>
              <a:t>Wound Assessment: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800600" y="246888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Document number, location &amp; size of openings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800600" y="274320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Character of output: colour, odour, consistency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00600" y="30175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Skin excoriation / maceration extent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709160" y="340156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6E6E"/>
                </a:solidFill>
              </a:rPr>
              <a:t>Abdominal Exam: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00600" y="367588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Tenderness, peritonism (abscess/leak)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00600" y="395020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Palpable mass, abdominal wall defect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00600" y="422452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Stoma assessment if applicable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709160" y="4608576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6E6E"/>
                </a:solidFill>
              </a:rPr>
              <a:t>Nutritional Markers: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00600" y="488289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BMI, muscle wasting (temporal, thenar)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00600" y="515721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Mid-arm circumference, hand-grip strength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INVESTIGATIONS: LABORATORY STUDIES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2743200" cy="36576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772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Full Blood Count (FBC)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365760" y="11795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Hb ↓: anaemia of chronic disease / bleeding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154533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WBC ↑: infection / sepsis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19110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Platelets: assess coagulopathy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22768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MCV: nutritional deficiencies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246120" y="77724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46120" y="777240"/>
            <a:ext cx="2743200" cy="36576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46120" y="7772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Metabolic Panel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337560" y="11795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Na⁺, K⁺, Cl⁻: electrolyte losses (critical!)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337560" y="154533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Bicarbonate: metabolic acidosis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37560" y="19110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BUN/Creatinine: dehydration, AKI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337560" y="22768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Blood glucose: stress hyperglycaemia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217920" y="77724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9E8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217920" y="777240"/>
            <a:ext cx="2743200" cy="365760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17920" y="7772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Liver Function &amp; Proteins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309360" y="11795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Albumin &lt; 3.0 g/dL: severe malnutrition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309360" y="154533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Pre-albumin (rapid turnover marker)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309360" y="19110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Total protein: overall nutritional status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309360" y="22768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LFTs: hepatic involvement, TPN toxicity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74320" y="288036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E67E2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74320" y="2880360"/>
            <a:ext cx="2743200" cy="36576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74320" y="2880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Inflammatory Markers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65760" y="32826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CRP / ESR: infection / inflammatory activity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65760" y="36484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Procalcitonin: bacterial sepsis indicator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365760" y="401421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Blood cultures: if systemic sepsis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65760" y="43799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Wound swab/MC&amp;S: guide antibiotic therapy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246120" y="288036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3246120" y="2880360"/>
            <a:ext cx="2743200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46120" y="2880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Haematological &amp; Special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3337560" y="32826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Coagulation (PT, aPTT): coagulopathy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337560" y="36484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Zinc, Magnesium, Phosphate levels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337560" y="401421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Thiamine, Folate, Vit B12: deficiencies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3337560" y="43799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Calprotectin: IBD activity monitoring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6217920" y="288036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64748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217920" y="2880360"/>
            <a:ext cx="2743200" cy="36576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217920" y="2880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Fistula Output Analysis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6309360" y="32826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Volume per 24 hours (low / mod / high)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6309360" y="36484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Amylase: pancreatic fistula if elevated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309360" y="401421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Bilirubin: biliary communication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6309360" y="43799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Creatinine: urinary fistula if elevated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Fecal Fistula and Enterocutaneous Fistulas</dc:title>
  <dc:subject>PptxGenJS Presentation</dc:subject>
  <dc:creator>PptxGenJS</dc:creator>
  <cp:lastModifiedBy>PptxGenJS</cp:lastModifiedBy>
  <cp:revision>1</cp:revision>
  <dcterms:created xsi:type="dcterms:W3CDTF">2026-04-02T05:42:49Z</dcterms:created>
  <dcterms:modified xsi:type="dcterms:W3CDTF">2026-04-02T05:42:49Z</dcterms:modified>
</cp:coreProperties>
</file>