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5"/>
  </p:notesMasterIdLst>
  <p:sldIdLst>
    <p:sldId id="256" r:id="rId2"/>
    <p:sldId id="270" r:id="rId3"/>
    <p:sldId id="257" r:id="rId4"/>
    <p:sldId id="258" r:id="rId5"/>
    <p:sldId id="259" r:id="rId6"/>
    <p:sldId id="260" r:id="rId7"/>
    <p:sldId id="271" r:id="rId8"/>
    <p:sldId id="261" r:id="rId9"/>
    <p:sldId id="272" r:id="rId10"/>
    <p:sldId id="263" r:id="rId11"/>
    <p:sldId id="264" r:id="rId12"/>
    <p:sldId id="273" r:id="rId13"/>
    <p:sldId id="265" r:id="rId14"/>
    <p:sldId id="266" r:id="rId15"/>
    <p:sldId id="267" r:id="rId16"/>
    <p:sldId id="274" r:id="rId17"/>
    <p:sldId id="268" r:id="rId18"/>
    <p:sldId id="269" r:id="rId19"/>
    <p:sldId id="276" r:id="rId20"/>
    <p:sldId id="298" r:id="rId21"/>
    <p:sldId id="277" r:id="rId22"/>
    <p:sldId id="291" r:id="rId23"/>
    <p:sldId id="292" r:id="rId24"/>
    <p:sldId id="278" r:id="rId25"/>
    <p:sldId id="279" r:id="rId26"/>
    <p:sldId id="280" r:id="rId27"/>
    <p:sldId id="281" r:id="rId28"/>
    <p:sldId id="282" r:id="rId29"/>
    <p:sldId id="262" r:id="rId30"/>
    <p:sldId id="283" r:id="rId31"/>
    <p:sldId id="284" r:id="rId32"/>
    <p:sldId id="285" r:id="rId33"/>
    <p:sldId id="286" r:id="rId34"/>
    <p:sldId id="287" r:id="rId35"/>
    <p:sldId id="288" r:id="rId36"/>
    <p:sldId id="289" r:id="rId37"/>
    <p:sldId id="290" r:id="rId38"/>
    <p:sldId id="275" r:id="rId39"/>
    <p:sldId id="293" r:id="rId40"/>
    <p:sldId id="294" r:id="rId41"/>
    <p:sldId id="295" r:id="rId42"/>
    <p:sldId id="296" r:id="rId43"/>
    <p:sldId id="297" r:id="rId4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534"/>
    <p:restoredTop sz="94676"/>
  </p:normalViewPr>
  <p:slideViewPr>
    <p:cSldViewPr snapToGrid="0" snapToObjects="1">
      <p:cViewPr>
        <p:scale>
          <a:sx n="103" d="100"/>
          <a:sy n="103" d="100"/>
        </p:scale>
        <p:origin x="2072" y="416"/>
      </p:cViewPr>
      <p:guideLst>
        <p:guide orient="horz" pos="2160"/>
        <p:guide pos="2880"/>
      </p:guideLst>
    </p:cSldViewPr>
  </p:slideViewPr>
  <p:notesTextViewPr>
    <p:cViewPr>
      <p:scale>
        <a:sx n="100" d="100"/>
        <a:sy n="100" d="100"/>
      </p:scale>
      <p:origin x="0" y="0"/>
    </p:cViewPr>
  </p:notesTextViewPr>
  <p:sorterViewPr>
    <p:cViewPr>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B75B834-379E-46AC-85E8-6F3D3EE49261}"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E7CDF14E-31DF-4C0A-886A-30DE6B5CD346}">
      <dgm:prSet/>
      <dgm:spPr/>
      <dgm:t>
        <a:bodyPr/>
        <a:lstStyle/>
        <a:p>
          <a:r>
            <a:rPr lang="en-US"/>
            <a:t>Performed after eight to twelve weeks</a:t>
          </a:r>
        </a:p>
      </dgm:t>
    </dgm:pt>
    <dgm:pt modelId="{63355ED2-22D4-4734-8582-1766B8E71D1C}" type="parTrans" cxnId="{18AA805B-CBFA-4C6F-9435-B311FFBCEDDC}">
      <dgm:prSet/>
      <dgm:spPr/>
      <dgm:t>
        <a:bodyPr/>
        <a:lstStyle/>
        <a:p>
          <a:endParaRPr lang="en-US"/>
        </a:p>
      </dgm:t>
    </dgm:pt>
    <dgm:pt modelId="{45D1C688-6E2A-42FF-B0CE-8398AAD6E26B}" type="sibTrans" cxnId="{18AA805B-CBFA-4C6F-9435-B311FFBCEDDC}">
      <dgm:prSet/>
      <dgm:spPr/>
      <dgm:t>
        <a:bodyPr/>
        <a:lstStyle/>
        <a:p>
          <a:endParaRPr lang="en-US"/>
        </a:p>
      </dgm:t>
    </dgm:pt>
    <dgm:pt modelId="{3468340B-9526-439D-8FEF-9B9C375C0EFC}">
      <dgm:prSet/>
      <dgm:spPr/>
      <dgm:t>
        <a:bodyPr/>
        <a:lstStyle/>
        <a:p>
          <a:r>
            <a:rPr lang="en-US"/>
            <a:t>Ensure distal bowel patency intact</a:t>
          </a:r>
        </a:p>
      </dgm:t>
    </dgm:pt>
    <dgm:pt modelId="{61E25197-98AF-4F9C-AD5C-141B48DE59C6}" type="parTrans" cxnId="{25377C21-7CAA-4DA6-86BB-D17E039359FD}">
      <dgm:prSet/>
      <dgm:spPr/>
      <dgm:t>
        <a:bodyPr/>
        <a:lstStyle/>
        <a:p>
          <a:endParaRPr lang="en-US"/>
        </a:p>
      </dgm:t>
    </dgm:pt>
    <dgm:pt modelId="{FE282A21-F2B2-4FFB-8834-3CA00A505E4F}" type="sibTrans" cxnId="{25377C21-7CAA-4DA6-86BB-D17E039359FD}">
      <dgm:prSet/>
      <dgm:spPr/>
      <dgm:t>
        <a:bodyPr/>
        <a:lstStyle/>
        <a:p>
          <a:endParaRPr lang="en-US"/>
        </a:p>
      </dgm:t>
    </dgm:pt>
    <dgm:pt modelId="{AB62F483-3041-4F93-A027-EF01E74EABE6}">
      <dgm:prSet/>
      <dgm:spPr/>
      <dgm:t>
        <a:bodyPr/>
        <a:lstStyle/>
        <a:p>
          <a:r>
            <a:rPr lang="en-US"/>
            <a:t>Patient medically fit nutritionally optimized</a:t>
          </a:r>
        </a:p>
      </dgm:t>
    </dgm:pt>
    <dgm:pt modelId="{18E47016-9C6E-4792-9D3B-2407575A57E9}" type="parTrans" cxnId="{96109427-9955-4A9A-AF86-E636B6D3B928}">
      <dgm:prSet/>
      <dgm:spPr/>
      <dgm:t>
        <a:bodyPr/>
        <a:lstStyle/>
        <a:p>
          <a:endParaRPr lang="en-US"/>
        </a:p>
      </dgm:t>
    </dgm:pt>
    <dgm:pt modelId="{1E287614-49A3-4F63-955E-F3EDB371C7E0}" type="sibTrans" cxnId="{96109427-9955-4A9A-AF86-E636B6D3B928}">
      <dgm:prSet/>
      <dgm:spPr/>
      <dgm:t>
        <a:bodyPr/>
        <a:lstStyle/>
        <a:p>
          <a:endParaRPr lang="en-US"/>
        </a:p>
      </dgm:t>
    </dgm:pt>
    <dgm:pt modelId="{53D8170E-F551-40F9-BACA-F1AA3DB2194A}">
      <dgm:prSet/>
      <dgm:spPr/>
      <dgm:t>
        <a:bodyPr/>
        <a:lstStyle/>
        <a:p>
          <a:r>
            <a:rPr lang="en-US"/>
            <a:t>Risk leak obstruction infection present</a:t>
          </a:r>
        </a:p>
      </dgm:t>
    </dgm:pt>
    <dgm:pt modelId="{1415B378-41AC-47B9-9065-E468BE136A24}" type="parTrans" cxnId="{2C4B036C-3276-44E1-9DFB-088D26072D1A}">
      <dgm:prSet/>
      <dgm:spPr/>
      <dgm:t>
        <a:bodyPr/>
        <a:lstStyle/>
        <a:p>
          <a:endParaRPr lang="en-US"/>
        </a:p>
      </dgm:t>
    </dgm:pt>
    <dgm:pt modelId="{466CEEB8-C20C-4BE6-84DC-40F00130A547}" type="sibTrans" cxnId="{2C4B036C-3276-44E1-9DFB-088D26072D1A}">
      <dgm:prSet/>
      <dgm:spPr/>
      <dgm:t>
        <a:bodyPr/>
        <a:lstStyle/>
        <a:p>
          <a:endParaRPr lang="en-US"/>
        </a:p>
      </dgm:t>
    </dgm:pt>
    <dgm:pt modelId="{9F1AC372-CFCC-F841-B902-337698EBC90D}" type="pres">
      <dgm:prSet presAssocID="{DB75B834-379E-46AC-85E8-6F3D3EE49261}" presName="linear" presStyleCnt="0">
        <dgm:presLayoutVars>
          <dgm:animLvl val="lvl"/>
          <dgm:resizeHandles val="exact"/>
        </dgm:presLayoutVars>
      </dgm:prSet>
      <dgm:spPr/>
    </dgm:pt>
    <dgm:pt modelId="{B31CCEA6-9331-0C4A-8289-240CEF5D5182}" type="pres">
      <dgm:prSet presAssocID="{E7CDF14E-31DF-4C0A-886A-30DE6B5CD346}" presName="parentText" presStyleLbl="node1" presStyleIdx="0" presStyleCnt="4">
        <dgm:presLayoutVars>
          <dgm:chMax val="0"/>
          <dgm:bulletEnabled val="1"/>
        </dgm:presLayoutVars>
      </dgm:prSet>
      <dgm:spPr/>
    </dgm:pt>
    <dgm:pt modelId="{28505485-AB55-6945-84C1-7D662D819392}" type="pres">
      <dgm:prSet presAssocID="{45D1C688-6E2A-42FF-B0CE-8398AAD6E26B}" presName="spacer" presStyleCnt="0"/>
      <dgm:spPr/>
    </dgm:pt>
    <dgm:pt modelId="{C2B66E77-C159-6D46-8EAE-BC5DDAEC17D2}" type="pres">
      <dgm:prSet presAssocID="{3468340B-9526-439D-8FEF-9B9C375C0EFC}" presName="parentText" presStyleLbl="node1" presStyleIdx="1" presStyleCnt="4">
        <dgm:presLayoutVars>
          <dgm:chMax val="0"/>
          <dgm:bulletEnabled val="1"/>
        </dgm:presLayoutVars>
      </dgm:prSet>
      <dgm:spPr/>
    </dgm:pt>
    <dgm:pt modelId="{6C11F58C-A0B6-2C47-A148-66851A0F8674}" type="pres">
      <dgm:prSet presAssocID="{FE282A21-F2B2-4FFB-8834-3CA00A505E4F}" presName="spacer" presStyleCnt="0"/>
      <dgm:spPr/>
    </dgm:pt>
    <dgm:pt modelId="{A70DA479-FA02-2047-9A9E-3D58568234D9}" type="pres">
      <dgm:prSet presAssocID="{AB62F483-3041-4F93-A027-EF01E74EABE6}" presName="parentText" presStyleLbl="node1" presStyleIdx="2" presStyleCnt="4">
        <dgm:presLayoutVars>
          <dgm:chMax val="0"/>
          <dgm:bulletEnabled val="1"/>
        </dgm:presLayoutVars>
      </dgm:prSet>
      <dgm:spPr/>
    </dgm:pt>
    <dgm:pt modelId="{89ECFFAC-687B-C34E-A41E-9E3155DEC8D7}" type="pres">
      <dgm:prSet presAssocID="{1E287614-49A3-4F63-955E-F3EDB371C7E0}" presName="spacer" presStyleCnt="0"/>
      <dgm:spPr/>
    </dgm:pt>
    <dgm:pt modelId="{C06E5646-C076-7D42-BAA0-B583D2DE0B0D}" type="pres">
      <dgm:prSet presAssocID="{53D8170E-F551-40F9-BACA-F1AA3DB2194A}" presName="parentText" presStyleLbl="node1" presStyleIdx="3" presStyleCnt="4">
        <dgm:presLayoutVars>
          <dgm:chMax val="0"/>
          <dgm:bulletEnabled val="1"/>
        </dgm:presLayoutVars>
      </dgm:prSet>
      <dgm:spPr/>
    </dgm:pt>
  </dgm:ptLst>
  <dgm:cxnLst>
    <dgm:cxn modelId="{25377C21-7CAA-4DA6-86BB-D17E039359FD}" srcId="{DB75B834-379E-46AC-85E8-6F3D3EE49261}" destId="{3468340B-9526-439D-8FEF-9B9C375C0EFC}" srcOrd="1" destOrd="0" parTransId="{61E25197-98AF-4F9C-AD5C-141B48DE59C6}" sibTransId="{FE282A21-F2B2-4FFB-8834-3CA00A505E4F}"/>
    <dgm:cxn modelId="{96109427-9955-4A9A-AF86-E636B6D3B928}" srcId="{DB75B834-379E-46AC-85E8-6F3D3EE49261}" destId="{AB62F483-3041-4F93-A027-EF01E74EABE6}" srcOrd="2" destOrd="0" parTransId="{18E47016-9C6E-4792-9D3B-2407575A57E9}" sibTransId="{1E287614-49A3-4F63-955E-F3EDB371C7E0}"/>
    <dgm:cxn modelId="{A043A533-1FF4-C247-ABBF-7473AEA8E1D5}" type="presOf" srcId="{DB75B834-379E-46AC-85E8-6F3D3EE49261}" destId="{9F1AC372-CFCC-F841-B902-337698EBC90D}" srcOrd="0" destOrd="0" presId="urn:microsoft.com/office/officeart/2005/8/layout/vList2"/>
    <dgm:cxn modelId="{18AA805B-CBFA-4C6F-9435-B311FFBCEDDC}" srcId="{DB75B834-379E-46AC-85E8-6F3D3EE49261}" destId="{E7CDF14E-31DF-4C0A-886A-30DE6B5CD346}" srcOrd="0" destOrd="0" parTransId="{63355ED2-22D4-4734-8582-1766B8E71D1C}" sibTransId="{45D1C688-6E2A-42FF-B0CE-8398AAD6E26B}"/>
    <dgm:cxn modelId="{584D096A-EA4C-2B4D-A5A0-E4B962A49D4A}" type="presOf" srcId="{E7CDF14E-31DF-4C0A-886A-30DE6B5CD346}" destId="{B31CCEA6-9331-0C4A-8289-240CEF5D5182}" srcOrd="0" destOrd="0" presId="urn:microsoft.com/office/officeart/2005/8/layout/vList2"/>
    <dgm:cxn modelId="{2C4B036C-3276-44E1-9DFB-088D26072D1A}" srcId="{DB75B834-379E-46AC-85E8-6F3D3EE49261}" destId="{53D8170E-F551-40F9-BACA-F1AA3DB2194A}" srcOrd="3" destOrd="0" parTransId="{1415B378-41AC-47B9-9065-E468BE136A24}" sibTransId="{466CEEB8-C20C-4BE6-84DC-40F00130A547}"/>
    <dgm:cxn modelId="{78CC557A-0E68-E04D-8AD7-7BD27F79782D}" type="presOf" srcId="{3468340B-9526-439D-8FEF-9B9C375C0EFC}" destId="{C2B66E77-C159-6D46-8EAE-BC5DDAEC17D2}" srcOrd="0" destOrd="0" presId="urn:microsoft.com/office/officeart/2005/8/layout/vList2"/>
    <dgm:cxn modelId="{AAE9F07A-E8CA-304D-B042-17225A29C7A0}" type="presOf" srcId="{53D8170E-F551-40F9-BACA-F1AA3DB2194A}" destId="{C06E5646-C076-7D42-BAA0-B583D2DE0B0D}" srcOrd="0" destOrd="0" presId="urn:microsoft.com/office/officeart/2005/8/layout/vList2"/>
    <dgm:cxn modelId="{227E3EF7-BADE-B44B-BF2F-0ABAA04CDFC0}" type="presOf" srcId="{AB62F483-3041-4F93-A027-EF01E74EABE6}" destId="{A70DA479-FA02-2047-9A9E-3D58568234D9}" srcOrd="0" destOrd="0" presId="urn:microsoft.com/office/officeart/2005/8/layout/vList2"/>
    <dgm:cxn modelId="{64DBC78E-968C-D64D-BA20-EEA10282EDA5}" type="presParOf" srcId="{9F1AC372-CFCC-F841-B902-337698EBC90D}" destId="{B31CCEA6-9331-0C4A-8289-240CEF5D5182}" srcOrd="0" destOrd="0" presId="urn:microsoft.com/office/officeart/2005/8/layout/vList2"/>
    <dgm:cxn modelId="{9A1418A9-8FC3-AA4A-A945-09E7EC9A43D6}" type="presParOf" srcId="{9F1AC372-CFCC-F841-B902-337698EBC90D}" destId="{28505485-AB55-6945-84C1-7D662D819392}" srcOrd="1" destOrd="0" presId="urn:microsoft.com/office/officeart/2005/8/layout/vList2"/>
    <dgm:cxn modelId="{8D3FBCBD-35BE-9347-9BC9-15ADD77572A4}" type="presParOf" srcId="{9F1AC372-CFCC-F841-B902-337698EBC90D}" destId="{C2B66E77-C159-6D46-8EAE-BC5DDAEC17D2}" srcOrd="2" destOrd="0" presId="urn:microsoft.com/office/officeart/2005/8/layout/vList2"/>
    <dgm:cxn modelId="{E58C670B-8011-1041-AEA8-A8EE41544BE4}" type="presParOf" srcId="{9F1AC372-CFCC-F841-B902-337698EBC90D}" destId="{6C11F58C-A0B6-2C47-A148-66851A0F8674}" srcOrd="3" destOrd="0" presId="urn:microsoft.com/office/officeart/2005/8/layout/vList2"/>
    <dgm:cxn modelId="{00F6266E-990D-9040-A4E0-792D5741584F}" type="presParOf" srcId="{9F1AC372-CFCC-F841-B902-337698EBC90D}" destId="{A70DA479-FA02-2047-9A9E-3D58568234D9}" srcOrd="4" destOrd="0" presId="urn:microsoft.com/office/officeart/2005/8/layout/vList2"/>
    <dgm:cxn modelId="{6E5B87C5-83D2-F748-A17E-EEE23959FD3D}" type="presParOf" srcId="{9F1AC372-CFCC-F841-B902-337698EBC90D}" destId="{89ECFFAC-687B-C34E-A41E-9E3155DEC8D7}" srcOrd="5" destOrd="0" presId="urn:microsoft.com/office/officeart/2005/8/layout/vList2"/>
    <dgm:cxn modelId="{21BE5C91-462E-B84D-8B31-2344C8CA060C}" type="presParOf" srcId="{9F1AC372-CFCC-F841-B902-337698EBC90D}" destId="{C06E5646-C076-7D42-BAA0-B583D2DE0B0D}"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AAC56D2-F6D9-4C0B-8FC3-5D1189F5DC89}"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8BE922A1-EED8-4058-B498-68F2C5DFC277}">
      <dgm:prSet/>
      <dgm:spPr/>
      <dgm:t>
        <a:bodyPr/>
        <a:lstStyle/>
        <a:p>
          <a:r>
            <a:rPr lang="en-US"/>
            <a:t>Stomas lifesaving procedures require expertise</a:t>
          </a:r>
        </a:p>
      </dgm:t>
    </dgm:pt>
    <dgm:pt modelId="{5F07307D-3C79-456F-A0E1-B8B055E63C7C}" type="parTrans" cxnId="{629F80EC-5203-46BD-A84D-807B651B258C}">
      <dgm:prSet/>
      <dgm:spPr/>
      <dgm:t>
        <a:bodyPr/>
        <a:lstStyle/>
        <a:p>
          <a:endParaRPr lang="en-US"/>
        </a:p>
      </dgm:t>
    </dgm:pt>
    <dgm:pt modelId="{B1635599-B082-4E23-9772-0F58D7AFA208}" type="sibTrans" cxnId="{629F80EC-5203-46BD-A84D-807B651B258C}">
      <dgm:prSet/>
      <dgm:spPr/>
      <dgm:t>
        <a:bodyPr/>
        <a:lstStyle/>
        <a:p>
          <a:endParaRPr lang="en-US"/>
        </a:p>
      </dgm:t>
    </dgm:pt>
    <dgm:pt modelId="{F354DB3D-FC01-405A-8BE0-7D07FE7ED45A}">
      <dgm:prSet/>
      <dgm:spPr/>
      <dgm:t>
        <a:bodyPr/>
        <a:lstStyle/>
        <a:p>
          <a:r>
            <a:rPr lang="en-US"/>
            <a:t>Proper siting reduces complications significantly</a:t>
          </a:r>
        </a:p>
      </dgm:t>
    </dgm:pt>
    <dgm:pt modelId="{BA5CB801-92F2-4A64-865F-40F97651E668}" type="parTrans" cxnId="{6E379F02-7453-4A88-B6AE-E11D41DB68A4}">
      <dgm:prSet/>
      <dgm:spPr/>
      <dgm:t>
        <a:bodyPr/>
        <a:lstStyle/>
        <a:p>
          <a:endParaRPr lang="en-US"/>
        </a:p>
      </dgm:t>
    </dgm:pt>
    <dgm:pt modelId="{465538A7-C1D1-40B6-9EAB-11A47386A0A3}" type="sibTrans" cxnId="{6E379F02-7453-4A88-B6AE-E11D41DB68A4}">
      <dgm:prSet/>
      <dgm:spPr/>
      <dgm:t>
        <a:bodyPr/>
        <a:lstStyle/>
        <a:p>
          <a:endParaRPr lang="en-US"/>
        </a:p>
      </dgm:t>
    </dgm:pt>
    <dgm:pt modelId="{6C804535-627D-49BE-A5EE-F15BEE2F9397}">
      <dgm:prSet/>
      <dgm:spPr/>
      <dgm:t>
        <a:bodyPr/>
        <a:lstStyle/>
        <a:p>
          <a:r>
            <a:rPr lang="en-US"/>
            <a:t>Ileostomy spouted colostomy flush distinction</a:t>
          </a:r>
        </a:p>
      </dgm:t>
    </dgm:pt>
    <dgm:pt modelId="{0EB3E61E-1C3B-40EF-932B-8252A8A895CF}" type="parTrans" cxnId="{C4CC6EF9-FB5F-480E-B516-1F03C31F5B42}">
      <dgm:prSet/>
      <dgm:spPr/>
      <dgm:t>
        <a:bodyPr/>
        <a:lstStyle/>
        <a:p>
          <a:endParaRPr lang="en-US"/>
        </a:p>
      </dgm:t>
    </dgm:pt>
    <dgm:pt modelId="{607E37DF-37BA-4948-9DC0-9C1BCE2492AC}" type="sibTrans" cxnId="{C4CC6EF9-FB5F-480E-B516-1F03C31F5B42}">
      <dgm:prSet/>
      <dgm:spPr/>
      <dgm:t>
        <a:bodyPr/>
        <a:lstStyle/>
        <a:p>
          <a:endParaRPr lang="en-US"/>
        </a:p>
      </dgm:t>
    </dgm:pt>
    <dgm:pt modelId="{B45EE745-5E06-493E-8EEC-CE8BB5617B81}">
      <dgm:prSet/>
      <dgm:spPr/>
      <dgm:t>
        <a:bodyPr/>
        <a:lstStyle/>
        <a:p>
          <a:r>
            <a:rPr lang="en-US"/>
            <a:t>Patient education essential quality life</a:t>
          </a:r>
        </a:p>
      </dgm:t>
    </dgm:pt>
    <dgm:pt modelId="{3BDE37E1-52EC-4C25-B98D-AE2F099C923E}" type="parTrans" cxnId="{925E724A-217A-4ED1-924F-8E3F44E7867B}">
      <dgm:prSet/>
      <dgm:spPr/>
      <dgm:t>
        <a:bodyPr/>
        <a:lstStyle/>
        <a:p>
          <a:endParaRPr lang="en-US"/>
        </a:p>
      </dgm:t>
    </dgm:pt>
    <dgm:pt modelId="{479755E7-7077-49CC-9B00-2D2824EBB768}" type="sibTrans" cxnId="{925E724A-217A-4ED1-924F-8E3F44E7867B}">
      <dgm:prSet/>
      <dgm:spPr/>
      <dgm:t>
        <a:bodyPr/>
        <a:lstStyle/>
        <a:p>
          <a:endParaRPr lang="en-US"/>
        </a:p>
      </dgm:t>
    </dgm:pt>
    <dgm:pt modelId="{C1A44D3B-0ACA-604C-A801-937106C8B77B}" type="pres">
      <dgm:prSet presAssocID="{5AAC56D2-F6D9-4C0B-8FC3-5D1189F5DC89}" presName="linear" presStyleCnt="0">
        <dgm:presLayoutVars>
          <dgm:animLvl val="lvl"/>
          <dgm:resizeHandles val="exact"/>
        </dgm:presLayoutVars>
      </dgm:prSet>
      <dgm:spPr/>
    </dgm:pt>
    <dgm:pt modelId="{467E0888-CAC3-CE47-AF51-AFB05611C06B}" type="pres">
      <dgm:prSet presAssocID="{8BE922A1-EED8-4058-B498-68F2C5DFC277}" presName="parentText" presStyleLbl="node1" presStyleIdx="0" presStyleCnt="4">
        <dgm:presLayoutVars>
          <dgm:chMax val="0"/>
          <dgm:bulletEnabled val="1"/>
        </dgm:presLayoutVars>
      </dgm:prSet>
      <dgm:spPr/>
    </dgm:pt>
    <dgm:pt modelId="{1AEF20BE-7866-1C44-B455-FB9A87BA0448}" type="pres">
      <dgm:prSet presAssocID="{B1635599-B082-4E23-9772-0F58D7AFA208}" presName="spacer" presStyleCnt="0"/>
      <dgm:spPr/>
    </dgm:pt>
    <dgm:pt modelId="{70CE4BD5-D008-7B48-AF00-4F4FE210B1F9}" type="pres">
      <dgm:prSet presAssocID="{F354DB3D-FC01-405A-8BE0-7D07FE7ED45A}" presName="parentText" presStyleLbl="node1" presStyleIdx="1" presStyleCnt="4">
        <dgm:presLayoutVars>
          <dgm:chMax val="0"/>
          <dgm:bulletEnabled val="1"/>
        </dgm:presLayoutVars>
      </dgm:prSet>
      <dgm:spPr/>
    </dgm:pt>
    <dgm:pt modelId="{F478D578-6F2E-664C-B052-64E3F55281C7}" type="pres">
      <dgm:prSet presAssocID="{465538A7-C1D1-40B6-9EAB-11A47386A0A3}" presName="spacer" presStyleCnt="0"/>
      <dgm:spPr/>
    </dgm:pt>
    <dgm:pt modelId="{169D7E21-A64C-DF4B-B009-87FD18FEBF4C}" type="pres">
      <dgm:prSet presAssocID="{6C804535-627D-49BE-A5EE-F15BEE2F9397}" presName="parentText" presStyleLbl="node1" presStyleIdx="2" presStyleCnt="4">
        <dgm:presLayoutVars>
          <dgm:chMax val="0"/>
          <dgm:bulletEnabled val="1"/>
        </dgm:presLayoutVars>
      </dgm:prSet>
      <dgm:spPr/>
    </dgm:pt>
    <dgm:pt modelId="{A6CE5B4E-877D-A948-A062-76C6499B66D9}" type="pres">
      <dgm:prSet presAssocID="{607E37DF-37BA-4948-9DC0-9C1BCE2492AC}" presName="spacer" presStyleCnt="0"/>
      <dgm:spPr/>
    </dgm:pt>
    <dgm:pt modelId="{39715ACD-29F9-3640-BF80-8A661B74D4B4}" type="pres">
      <dgm:prSet presAssocID="{B45EE745-5E06-493E-8EEC-CE8BB5617B81}" presName="parentText" presStyleLbl="node1" presStyleIdx="3" presStyleCnt="4">
        <dgm:presLayoutVars>
          <dgm:chMax val="0"/>
          <dgm:bulletEnabled val="1"/>
        </dgm:presLayoutVars>
      </dgm:prSet>
      <dgm:spPr/>
    </dgm:pt>
  </dgm:ptLst>
  <dgm:cxnLst>
    <dgm:cxn modelId="{6E379F02-7453-4A88-B6AE-E11D41DB68A4}" srcId="{5AAC56D2-F6D9-4C0B-8FC3-5D1189F5DC89}" destId="{F354DB3D-FC01-405A-8BE0-7D07FE7ED45A}" srcOrd="1" destOrd="0" parTransId="{BA5CB801-92F2-4A64-865F-40F97651E668}" sibTransId="{465538A7-C1D1-40B6-9EAB-11A47386A0A3}"/>
    <dgm:cxn modelId="{0087F21B-F6D0-9548-9C2B-7D41854D3C5C}" type="presOf" srcId="{F354DB3D-FC01-405A-8BE0-7D07FE7ED45A}" destId="{70CE4BD5-D008-7B48-AF00-4F4FE210B1F9}" srcOrd="0" destOrd="0" presId="urn:microsoft.com/office/officeart/2005/8/layout/vList2"/>
    <dgm:cxn modelId="{14E0EC47-12E4-D347-9116-6F5E0AD806BA}" type="presOf" srcId="{8BE922A1-EED8-4058-B498-68F2C5DFC277}" destId="{467E0888-CAC3-CE47-AF51-AFB05611C06B}" srcOrd="0" destOrd="0" presId="urn:microsoft.com/office/officeart/2005/8/layout/vList2"/>
    <dgm:cxn modelId="{925E724A-217A-4ED1-924F-8E3F44E7867B}" srcId="{5AAC56D2-F6D9-4C0B-8FC3-5D1189F5DC89}" destId="{B45EE745-5E06-493E-8EEC-CE8BB5617B81}" srcOrd="3" destOrd="0" parTransId="{3BDE37E1-52EC-4C25-B98D-AE2F099C923E}" sibTransId="{479755E7-7077-49CC-9B00-2D2824EBB768}"/>
    <dgm:cxn modelId="{54901EA4-35AB-E14F-9FC8-ED03737EA0D8}" type="presOf" srcId="{6C804535-627D-49BE-A5EE-F15BEE2F9397}" destId="{169D7E21-A64C-DF4B-B009-87FD18FEBF4C}" srcOrd="0" destOrd="0" presId="urn:microsoft.com/office/officeart/2005/8/layout/vList2"/>
    <dgm:cxn modelId="{C1290AA7-2510-4943-972A-DD5263E31E41}" type="presOf" srcId="{5AAC56D2-F6D9-4C0B-8FC3-5D1189F5DC89}" destId="{C1A44D3B-0ACA-604C-A801-937106C8B77B}" srcOrd="0" destOrd="0" presId="urn:microsoft.com/office/officeart/2005/8/layout/vList2"/>
    <dgm:cxn modelId="{629F80EC-5203-46BD-A84D-807B651B258C}" srcId="{5AAC56D2-F6D9-4C0B-8FC3-5D1189F5DC89}" destId="{8BE922A1-EED8-4058-B498-68F2C5DFC277}" srcOrd="0" destOrd="0" parTransId="{5F07307D-3C79-456F-A0E1-B8B055E63C7C}" sibTransId="{B1635599-B082-4E23-9772-0F58D7AFA208}"/>
    <dgm:cxn modelId="{4BC561F5-9EA8-364C-BD6A-33BE60579038}" type="presOf" srcId="{B45EE745-5E06-493E-8EEC-CE8BB5617B81}" destId="{39715ACD-29F9-3640-BF80-8A661B74D4B4}" srcOrd="0" destOrd="0" presId="urn:microsoft.com/office/officeart/2005/8/layout/vList2"/>
    <dgm:cxn modelId="{C4CC6EF9-FB5F-480E-B516-1F03C31F5B42}" srcId="{5AAC56D2-F6D9-4C0B-8FC3-5D1189F5DC89}" destId="{6C804535-627D-49BE-A5EE-F15BEE2F9397}" srcOrd="2" destOrd="0" parTransId="{0EB3E61E-1C3B-40EF-932B-8252A8A895CF}" sibTransId="{607E37DF-37BA-4948-9DC0-9C1BCE2492AC}"/>
    <dgm:cxn modelId="{809A3066-B908-554A-8E46-573C14B86F20}" type="presParOf" srcId="{C1A44D3B-0ACA-604C-A801-937106C8B77B}" destId="{467E0888-CAC3-CE47-AF51-AFB05611C06B}" srcOrd="0" destOrd="0" presId="urn:microsoft.com/office/officeart/2005/8/layout/vList2"/>
    <dgm:cxn modelId="{FCB4F3F5-F58C-F74D-99C6-B7C9AF590061}" type="presParOf" srcId="{C1A44D3B-0ACA-604C-A801-937106C8B77B}" destId="{1AEF20BE-7866-1C44-B455-FB9A87BA0448}" srcOrd="1" destOrd="0" presId="urn:microsoft.com/office/officeart/2005/8/layout/vList2"/>
    <dgm:cxn modelId="{D78C4512-A245-904B-B992-F4A9B711E606}" type="presParOf" srcId="{C1A44D3B-0ACA-604C-A801-937106C8B77B}" destId="{70CE4BD5-D008-7B48-AF00-4F4FE210B1F9}" srcOrd="2" destOrd="0" presId="urn:microsoft.com/office/officeart/2005/8/layout/vList2"/>
    <dgm:cxn modelId="{549C4E35-AEB1-7045-A896-E410D5FB3DD1}" type="presParOf" srcId="{C1A44D3B-0ACA-604C-A801-937106C8B77B}" destId="{F478D578-6F2E-664C-B052-64E3F55281C7}" srcOrd="3" destOrd="0" presId="urn:microsoft.com/office/officeart/2005/8/layout/vList2"/>
    <dgm:cxn modelId="{9FC59E02-A939-534F-91C2-99BEA5C16FC7}" type="presParOf" srcId="{C1A44D3B-0ACA-604C-A801-937106C8B77B}" destId="{169D7E21-A64C-DF4B-B009-87FD18FEBF4C}" srcOrd="4" destOrd="0" presId="urn:microsoft.com/office/officeart/2005/8/layout/vList2"/>
    <dgm:cxn modelId="{17AA067A-976C-6C43-AA3B-74CDA7006E6D}" type="presParOf" srcId="{C1A44D3B-0ACA-604C-A801-937106C8B77B}" destId="{A6CE5B4E-877D-A948-A062-76C6499B66D9}" srcOrd="5" destOrd="0" presId="urn:microsoft.com/office/officeart/2005/8/layout/vList2"/>
    <dgm:cxn modelId="{8F67142D-5E65-5449-9AFD-7B12924DC7D8}" type="presParOf" srcId="{C1A44D3B-0ACA-604C-A801-937106C8B77B}" destId="{39715ACD-29F9-3640-BF80-8A661B74D4B4}"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1CCEA6-9331-0C4A-8289-240CEF5D5182}">
      <dsp:nvSpPr>
        <dsp:cNvPr id="0" name=""/>
        <dsp:cNvSpPr/>
      </dsp:nvSpPr>
      <dsp:spPr>
        <a:xfrm>
          <a:off x="0" y="30"/>
          <a:ext cx="5175384" cy="131274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kern="1200"/>
            <a:t>Performed after eight to twelve weeks</a:t>
          </a:r>
        </a:p>
      </dsp:txBody>
      <dsp:txXfrm>
        <a:off x="64083" y="64113"/>
        <a:ext cx="5047218" cy="1184574"/>
      </dsp:txXfrm>
    </dsp:sp>
    <dsp:sp modelId="{C2B66E77-C159-6D46-8EAE-BC5DDAEC17D2}">
      <dsp:nvSpPr>
        <dsp:cNvPr id="0" name=""/>
        <dsp:cNvSpPr/>
      </dsp:nvSpPr>
      <dsp:spPr>
        <a:xfrm>
          <a:off x="0" y="1407810"/>
          <a:ext cx="5175384" cy="1312740"/>
        </a:xfrm>
        <a:prstGeom prst="roundRect">
          <a:avLst/>
        </a:prstGeom>
        <a:solidFill>
          <a:schemeClr val="accent2">
            <a:hueOff val="1560507"/>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kern="1200"/>
            <a:t>Ensure distal bowel patency intact</a:t>
          </a:r>
        </a:p>
      </dsp:txBody>
      <dsp:txXfrm>
        <a:off x="64083" y="1471893"/>
        <a:ext cx="5047218" cy="1184574"/>
      </dsp:txXfrm>
    </dsp:sp>
    <dsp:sp modelId="{A70DA479-FA02-2047-9A9E-3D58568234D9}">
      <dsp:nvSpPr>
        <dsp:cNvPr id="0" name=""/>
        <dsp:cNvSpPr/>
      </dsp:nvSpPr>
      <dsp:spPr>
        <a:xfrm>
          <a:off x="0" y="2815590"/>
          <a:ext cx="5175384" cy="1312740"/>
        </a:xfrm>
        <a:prstGeom prst="roundRect">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kern="1200"/>
            <a:t>Patient medically fit nutritionally optimized</a:t>
          </a:r>
        </a:p>
      </dsp:txBody>
      <dsp:txXfrm>
        <a:off x="64083" y="2879673"/>
        <a:ext cx="5047218" cy="1184574"/>
      </dsp:txXfrm>
    </dsp:sp>
    <dsp:sp modelId="{C06E5646-C076-7D42-BAA0-B583D2DE0B0D}">
      <dsp:nvSpPr>
        <dsp:cNvPr id="0" name=""/>
        <dsp:cNvSpPr/>
      </dsp:nvSpPr>
      <dsp:spPr>
        <a:xfrm>
          <a:off x="0" y="4223370"/>
          <a:ext cx="5175384" cy="1312740"/>
        </a:xfrm>
        <a:prstGeom prst="roundRect">
          <a:avLst/>
        </a:prstGeom>
        <a:solidFill>
          <a:schemeClr val="accent2">
            <a:hueOff val="4681520"/>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kern="1200"/>
            <a:t>Risk leak obstruction infection present</a:t>
          </a:r>
        </a:p>
      </dsp:txBody>
      <dsp:txXfrm>
        <a:off x="64083" y="4287453"/>
        <a:ext cx="5047218" cy="118457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7E0888-CAC3-CE47-AF51-AFB05611C06B}">
      <dsp:nvSpPr>
        <dsp:cNvPr id="0" name=""/>
        <dsp:cNvSpPr/>
      </dsp:nvSpPr>
      <dsp:spPr>
        <a:xfrm>
          <a:off x="0" y="83910"/>
          <a:ext cx="5175384" cy="127296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a:t>Stomas lifesaving procedures require expertise</a:t>
          </a:r>
        </a:p>
      </dsp:txBody>
      <dsp:txXfrm>
        <a:off x="62141" y="146051"/>
        <a:ext cx="5051102" cy="1148678"/>
      </dsp:txXfrm>
    </dsp:sp>
    <dsp:sp modelId="{70CE4BD5-D008-7B48-AF00-4F4FE210B1F9}">
      <dsp:nvSpPr>
        <dsp:cNvPr id="0" name=""/>
        <dsp:cNvSpPr/>
      </dsp:nvSpPr>
      <dsp:spPr>
        <a:xfrm>
          <a:off x="0" y="1449030"/>
          <a:ext cx="5175384" cy="1272960"/>
        </a:xfrm>
        <a:prstGeom prst="roundRect">
          <a:avLst/>
        </a:prstGeom>
        <a:solidFill>
          <a:schemeClr val="accent2">
            <a:hueOff val="1560507"/>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a:t>Proper siting reduces complications significantly</a:t>
          </a:r>
        </a:p>
      </dsp:txBody>
      <dsp:txXfrm>
        <a:off x="62141" y="1511171"/>
        <a:ext cx="5051102" cy="1148678"/>
      </dsp:txXfrm>
    </dsp:sp>
    <dsp:sp modelId="{169D7E21-A64C-DF4B-B009-87FD18FEBF4C}">
      <dsp:nvSpPr>
        <dsp:cNvPr id="0" name=""/>
        <dsp:cNvSpPr/>
      </dsp:nvSpPr>
      <dsp:spPr>
        <a:xfrm>
          <a:off x="0" y="2814150"/>
          <a:ext cx="5175384" cy="1272960"/>
        </a:xfrm>
        <a:prstGeom prst="roundRect">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a:t>Ileostomy spouted colostomy flush distinction</a:t>
          </a:r>
        </a:p>
      </dsp:txBody>
      <dsp:txXfrm>
        <a:off x="62141" y="2876291"/>
        <a:ext cx="5051102" cy="1148678"/>
      </dsp:txXfrm>
    </dsp:sp>
    <dsp:sp modelId="{39715ACD-29F9-3640-BF80-8A661B74D4B4}">
      <dsp:nvSpPr>
        <dsp:cNvPr id="0" name=""/>
        <dsp:cNvSpPr/>
      </dsp:nvSpPr>
      <dsp:spPr>
        <a:xfrm>
          <a:off x="0" y="4179270"/>
          <a:ext cx="5175384" cy="1272960"/>
        </a:xfrm>
        <a:prstGeom prst="roundRect">
          <a:avLst/>
        </a:prstGeom>
        <a:solidFill>
          <a:schemeClr val="accent2">
            <a:hueOff val="4681520"/>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a:t>Patient education essential quality life</a:t>
          </a:r>
        </a:p>
      </dsp:txBody>
      <dsp:txXfrm>
        <a:off x="62141" y="4241411"/>
        <a:ext cx="5051102" cy="1148678"/>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PK"/>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887F99-AD92-D34A-B908-9B910485A7FC}" type="datetimeFigureOut">
              <a:rPr lang="en-PK" smtClean="0"/>
              <a:t>04/04/2026</a:t>
            </a:fld>
            <a:endParaRPr lang="en-PK"/>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PK"/>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PK"/>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PK"/>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17A618C-819B-9844-9459-08663C142BA8}" type="slidenum">
              <a:rPr lang="en-PK" smtClean="0"/>
              <a:t>‹#›</a:t>
            </a:fld>
            <a:endParaRPr lang="en-PK"/>
          </a:p>
        </p:txBody>
      </p:sp>
    </p:spTree>
    <p:extLst>
      <p:ext uri="{BB962C8B-B14F-4D97-AF65-F5344CB8AC3E}">
        <p14:creationId xmlns:p14="http://schemas.microsoft.com/office/powerpoint/2010/main" val="2997301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4/4/26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4/4/26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4/4/26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4/4/26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4/4/26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4/4/26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4/4/26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4/4/26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4/4/26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4/4/26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4/4/26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4/4/26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solidFill>
              <a:schemeClr val="tx1"/>
            </a:solidFill>
          </a:ln>
        </p:spPr>
        <p:txBody>
          <a:bodyPr>
            <a:normAutofit fontScale="90000"/>
          </a:bodyPr>
          <a:lstStyle/>
          <a:p>
            <a:br>
              <a:rPr lang="ur-PK" b="1">
                <a:solidFill>
                  <a:srgbClr val="FF0000"/>
                </a:solidFill>
                <a:latin typeface="JAMEEL NOORI NASTALEEQ KASHEEDA" panose="02000503000000020004" pitchFamily="2" charset="-78"/>
              </a:rPr>
            </a:br>
            <a:r>
              <a:rPr lang="ur-PK" b="1">
                <a:solidFill>
                  <a:srgbClr val="FF0000"/>
                </a:solidFill>
                <a:latin typeface="JAMEEL NOORI NASTALEEQ KASHEEDA" panose="02000503000000020004" pitchFamily="2" charset="-78"/>
              </a:rPr>
              <a:t>بسم الله الرحمن الرحيم</a:t>
            </a:r>
            <a:br>
              <a:rPr lang="ur-PK" b="1">
                <a:solidFill>
                  <a:srgbClr val="FF0000"/>
                </a:solidFill>
                <a:latin typeface="JAMEEL NOORI NASTALEEQ KASHEEDA" panose="02000503000000020004" pitchFamily="2" charset="-78"/>
              </a:rPr>
            </a:br>
            <a:endParaRPr lang="ur-PK" dirty="0"/>
          </a:p>
        </p:txBody>
      </p:sp>
      <p:sp>
        <p:nvSpPr>
          <p:cNvPr id="3" name="Content Placeholder 2"/>
          <p:cNvSpPr>
            <a:spLocks noGrp="1"/>
          </p:cNvSpPr>
          <p:nvPr>
            <p:ph idx="1"/>
          </p:nvPr>
        </p:nvSpPr>
        <p:spPr>
          <a:xfrm>
            <a:off x="457200" y="1940312"/>
            <a:ext cx="8229600" cy="858644"/>
          </a:xfrm>
          <a:ln>
            <a:solidFill>
              <a:schemeClr val="tx1"/>
            </a:solidFill>
          </a:ln>
        </p:spPr>
        <p:txBody>
          <a:bodyPr>
            <a:normAutofit/>
          </a:bodyPr>
          <a:lstStyle/>
          <a:p>
            <a:pPr marL="0" indent="0" algn="ctr">
              <a:buNone/>
            </a:pPr>
            <a:r>
              <a:rPr lang="en-US" sz="4400" b="1" dirty="0">
                <a:solidFill>
                  <a:srgbClr val="FF0000"/>
                </a:solidFill>
              </a:rPr>
              <a:t>Stoma </a:t>
            </a:r>
          </a:p>
        </p:txBody>
      </p:sp>
      <p:sp>
        <p:nvSpPr>
          <p:cNvPr id="4" name="TextBox 3">
            <a:extLst>
              <a:ext uri="{FF2B5EF4-FFF2-40B4-BE49-F238E27FC236}">
                <a16:creationId xmlns:a16="http://schemas.microsoft.com/office/drawing/2014/main" id="{7AAD3530-3080-D5C2-7A4C-DDE045265CD8}"/>
              </a:ext>
            </a:extLst>
          </p:cNvPr>
          <p:cNvSpPr txBox="1"/>
          <p:nvPr/>
        </p:nvSpPr>
        <p:spPr>
          <a:xfrm>
            <a:off x="657923" y="4270917"/>
            <a:ext cx="8028878" cy="646331"/>
          </a:xfrm>
          <a:prstGeom prst="rect">
            <a:avLst/>
          </a:prstGeom>
          <a:noFill/>
          <a:ln>
            <a:solidFill>
              <a:schemeClr val="tx1"/>
            </a:solidFill>
          </a:ln>
        </p:spPr>
        <p:txBody>
          <a:bodyPr wrap="square" rtlCol="0">
            <a:spAutoFit/>
          </a:bodyPr>
          <a:lstStyle/>
          <a:p>
            <a:pPr algn="ctr"/>
            <a:r>
              <a:rPr lang="en-PK" sz="3600" b="1">
                <a:solidFill>
                  <a:srgbClr val="FF0000"/>
                </a:solidFill>
              </a:rPr>
              <a:t>Prof. Zahid Mahmood </a:t>
            </a:r>
            <a:endParaRPr lang="en-PK" sz="3600" b="1" dirty="0">
              <a:solidFill>
                <a:srgbClr val="FF000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solidFill>
                  <a:srgbClr val="FF0000"/>
                </a:solidFill>
              </a:rPr>
              <a:t>Preoperative Siting</a:t>
            </a:r>
          </a:p>
        </p:txBody>
      </p:sp>
      <p:sp>
        <p:nvSpPr>
          <p:cNvPr id="3" name="Content Placeholder 2"/>
          <p:cNvSpPr>
            <a:spLocks noGrp="1"/>
          </p:cNvSpPr>
          <p:nvPr>
            <p:ph idx="1"/>
          </p:nvPr>
        </p:nvSpPr>
        <p:spPr>
          <a:xfrm>
            <a:off x="457200" y="1600200"/>
            <a:ext cx="5174166" cy="4525963"/>
          </a:xfrm>
        </p:spPr>
        <p:txBody>
          <a:bodyPr/>
          <a:lstStyle/>
          <a:p>
            <a:endParaRPr dirty="0"/>
          </a:p>
          <a:p>
            <a:pPr>
              <a:defRPr sz="2800"/>
            </a:pPr>
            <a:r>
              <a:rPr dirty="0"/>
              <a:t>Place within rectus muscle reduces hernia</a:t>
            </a:r>
          </a:p>
          <a:p>
            <a:pPr>
              <a:defRPr sz="2800"/>
            </a:pPr>
            <a:r>
              <a:rPr dirty="0"/>
              <a:t>Away from scars creases prominences areas</a:t>
            </a:r>
          </a:p>
          <a:p>
            <a:pPr>
              <a:defRPr sz="2800"/>
            </a:pPr>
            <a:r>
              <a:rPr dirty="0"/>
              <a:t>Visible to patient for self care</a:t>
            </a:r>
          </a:p>
          <a:p>
            <a:pPr>
              <a:defRPr sz="2800"/>
            </a:pPr>
            <a:r>
              <a:rPr dirty="0"/>
              <a:t>Mark standing sitting lying positions</a:t>
            </a:r>
          </a:p>
        </p:txBody>
      </p:sp>
      <p:pic>
        <p:nvPicPr>
          <p:cNvPr id="5" name="Picture 4">
            <a:extLst>
              <a:ext uri="{FF2B5EF4-FFF2-40B4-BE49-F238E27FC236}">
                <a16:creationId xmlns:a16="http://schemas.microsoft.com/office/drawing/2014/main" id="{D771EEA5-98F9-50BF-8FE7-ECB4A5C8B304}"/>
              </a:ext>
            </a:extLst>
          </p:cNvPr>
          <p:cNvPicPr>
            <a:picLocks noChangeAspect="1"/>
          </p:cNvPicPr>
          <p:nvPr/>
        </p:nvPicPr>
        <p:blipFill>
          <a:blip r:embed="rId2"/>
          <a:stretch>
            <a:fillRect/>
          </a:stretch>
        </p:blipFill>
        <p:spPr>
          <a:xfrm>
            <a:off x="5153411" y="1696767"/>
            <a:ext cx="2975691" cy="4525963"/>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23CBEF12-C9B8-466E-A7FE-B00B9ADF4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8649" y="370319"/>
            <a:ext cx="3123301" cy="1851885"/>
          </a:xfrm>
        </p:spPr>
        <p:txBody>
          <a:bodyPr>
            <a:normAutofit/>
          </a:bodyPr>
          <a:lstStyle/>
          <a:p>
            <a:r>
              <a:rPr lang="en-GB" sz="3500" b="1"/>
              <a:t>Surgical Technique</a:t>
            </a:r>
          </a:p>
        </p:txBody>
      </p:sp>
      <p:sp>
        <p:nvSpPr>
          <p:cNvPr id="3" name="Content Placeholder 2"/>
          <p:cNvSpPr>
            <a:spLocks noGrp="1"/>
          </p:cNvSpPr>
          <p:nvPr>
            <p:ph idx="1"/>
          </p:nvPr>
        </p:nvSpPr>
        <p:spPr>
          <a:xfrm>
            <a:off x="3891705" y="370319"/>
            <a:ext cx="4724229" cy="1851885"/>
          </a:xfrm>
        </p:spPr>
        <p:txBody>
          <a:bodyPr anchor="ctr">
            <a:normAutofit/>
          </a:bodyPr>
          <a:lstStyle/>
          <a:p>
            <a:endParaRPr lang="en-GB" sz="1700"/>
          </a:p>
          <a:p>
            <a:pPr>
              <a:defRPr sz="2800"/>
            </a:pPr>
            <a:r>
              <a:rPr lang="en-GB" sz="1700"/>
              <a:t>Excise skin disc create trephine opening</a:t>
            </a:r>
          </a:p>
          <a:p>
            <a:pPr>
              <a:defRPr sz="2800"/>
            </a:pPr>
            <a:r>
              <a:rPr lang="en-GB" sz="1700"/>
              <a:t>Split rectus muscle avoid excision</a:t>
            </a:r>
          </a:p>
          <a:p>
            <a:pPr>
              <a:defRPr sz="2800"/>
            </a:pPr>
            <a:r>
              <a:rPr lang="en-GB" sz="1700"/>
              <a:t>Deliver bowel without tension twist</a:t>
            </a:r>
          </a:p>
          <a:p>
            <a:pPr>
              <a:defRPr sz="2800"/>
            </a:pPr>
            <a:r>
              <a:rPr lang="en-GB" sz="1700"/>
              <a:t>Evert mucosa form spout Brooke technique</a:t>
            </a:r>
          </a:p>
        </p:txBody>
      </p:sp>
      <p:pic>
        <p:nvPicPr>
          <p:cNvPr id="7" name="Picture 6">
            <a:extLst>
              <a:ext uri="{FF2B5EF4-FFF2-40B4-BE49-F238E27FC236}">
                <a16:creationId xmlns:a16="http://schemas.microsoft.com/office/drawing/2014/main" id="{128C80E3-6706-5799-B660-02A103F2E7DC}"/>
              </a:ext>
            </a:extLst>
          </p:cNvPr>
          <p:cNvPicPr>
            <a:picLocks noChangeAspect="1"/>
          </p:cNvPicPr>
          <p:nvPr/>
        </p:nvPicPr>
        <p:blipFill>
          <a:blip r:embed="rId2"/>
          <a:srcRect r="2168"/>
          <a:stretch>
            <a:fillRect/>
          </a:stretch>
        </p:blipFill>
        <p:spPr>
          <a:xfrm>
            <a:off x="628649" y="2392326"/>
            <a:ext cx="3123310" cy="3917209"/>
          </a:xfrm>
          <a:prstGeom prst="rect">
            <a:avLst/>
          </a:prstGeom>
        </p:spPr>
      </p:pic>
      <p:pic>
        <p:nvPicPr>
          <p:cNvPr id="5" name="Picture 4">
            <a:extLst>
              <a:ext uri="{FF2B5EF4-FFF2-40B4-BE49-F238E27FC236}">
                <a16:creationId xmlns:a16="http://schemas.microsoft.com/office/drawing/2014/main" id="{497F328A-3695-5E96-499B-790368FFD555}"/>
              </a:ext>
            </a:extLst>
          </p:cNvPr>
          <p:cNvPicPr>
            <a:picLocks noChangeAspect="1"/>
          </p:cNvPicPr>
          <p:nvPr/>
        </p:nvPicPr>
        <p:blipFill>
          <a:blip r:embed="rId3"/>
          <a:srcRect l="14218" r="9501"/>
          <a:stretch>
            <a:fillRect/>
          </a:stretch>
        </p:blipFill>
        <p:spPr>
          <a:xfrm>
            <a:off x="3891705" y="2392326"/>
            <a:ext cx="4724228" cy="3917209"/>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022BDE4A-8A20-4A69-9C5A-581C82036A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C5AD1B6-F0A1-35DC-DA6C-E33130D47EED}"/>
              </a:ext>
            </a:extLst>
          </p:cNvPr>
          <p:cNvSpPr>
            <a:spLocks noGrp="1"/>
          </p:cNvSpPr>
          <p:nvPr>
            <p:ph type="title"/>
          </p:nvPr>
        </p:nvSpPr>
        <p:spPr>
          <a:xfrm>
            <a:off x="751263" y="170412"/>
            <a:ext cx="7634200" cy="1328730"/>
          </a:xfrm>
        </p:spPr>
        <p:txBody>
          <a:bodyPr vert="horz" lIns="91440" tIns="45720" rIns="91440" bIns="45720" rtlCol="0" anchor="b">
            <a:normAutofit/>
          </a:bodyPr>
          <a:lstStyle/>
          <a:p>
            <a:pPr defTabSz="914400">
              <a:lnSpc>
                <a:spcPct val="90000"/>
              </a:lnSpc>
            </a:pPr>
            <a:endParaRPr lang="en-US" sz="4500" kern="1200">
              <a:solidFill>
                <a:schemeClr val="tx1"/>
              </a:solidFill>
              <a:latin typeface="+mj-lt"/>
              <a:ea typeface="+mj-ea"/>
              <a:cs typeface="+mj-cs"/>
            </a:endParaRPr>
          </a:p>
        </p:txBody>
      </p:sp>
      <p:pic>
        <p:nvPicPr>
          <p:cNvPr id="5" name="Content Placeholder 4">
            <a:extLst>
              <a:ext uri="{FF2B5EF4-FFF2-40B4-BE49-F238E27FC236}">
                <a16:creationId xmlns:a16="http://schemas.microsoft.com/office/drawing/2014/main" id="{1C9F4E5D-0F79-B09C-813A-6E2BAE75382C}"/>
              </a:ext>
            </a:extLst>
          </p:cNvPr>
          <p:cNvPicPr>
            <a:picLocks noChangeAspect="1"/>
          </p:cNvPicPr>
          <p:nvPr/>
        </p:nvPicPr>
        <p:blipFill>
          <a:blip r:embed="rId2"/>
          <a:srcRect t="19450" r="-2" b="13512"/>
          <a:stretch>
            <a:fillRect/>
          </a:stretch>
        </p:blipFill>
        <p:spPr>
          <a:xfrm>
            <a:off x="149055" y="2410448"/>
            <a:ext cx="4352493" cy="3890357"/>
          </a:xfrm>
          <a:prstGeom prst="rect">
            <a:avLst/>
          </a:prstGeom>
        </p:spPr>
      </p:pic>
      <p:pic>
        <p:nvPicPr>
          <p:cNvPr id="7" name="Picture 6">
            <a:extLst>
              <a:ext uri="{FF2B5EF4-FFF2-40B4-BE49-F238E27FC236}">
                <a16:creationId xmlns:a16="http://schemas.microsoft.com/office/drawing/2014/main" id="{BCBAFED6-D71F-FD9F-A59F-B928A6CCD99B}"/>
              </a:ext>
            </a:extLst>
          </p:cNvPr>
          <p:cNvPicPr>
            <a:picLocks noChangeAspect="1"/>
          </p:cNvPicPr>
          <p:nvPr/>
        </p:nvPicPr>
        <p:blipFill>
          <a:blip r:embed="rId3"/>
          <a:srcRect r="3226" b="2"/>
          <a:stretch>
            <a:fillRect/>
          </a:stretch>
        </p:blipFill>
        <p:spPr>
          <a:xfrm>
            <a:off x="4642450" y="2410448"/>
            <a:ext cx="4352492" cy="3890357"/>
          </a:xfrm>
          <a:prstGeom prst="rect">
            <a:avLst/>
          </a:prstGeom>
        </p:spPr>
      </p:pic>
    </p:spTree>
    <p:extLst>
      <p:ext uri="{BB962C8B-B14F-4D97-AF65-F5344CB8AC3E}">
        <p14:creationId xmlns:p14="http://schemas.microsoft.com/office/powerpoint/2010/main" val="13304725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solidFill>
                  <a:srgbClr val="FF0000"/>
                </a:solidFill>
              </a:rPr>
              <a:t>Early Complications</a:t>
            </a:r>
          </a:p>
        </p:txBody>
      </p:sp>
      <p:sp>
        <p:nvSpPr>
          <p:cNvPr id="3" name="Content Placeholder 2"/>
          <p:cNvSpPr>
            <a:spLocks noGrp="1"/>
          </p:cNvSpPr>
          <p:nvPr>
            <p:ph idx="1"/>
          </p:nvPr>
        </p:nvSpPr>
        <p:spPr/>
        <p:txBody>
          <a:bodyPr>
            <a:noAutofit/>
          </a:bodyPr>
          <a:lstStyle/>
          <a:p>
            <a:endParaRPr sz="4400" dirty="0"/>
          </a:p>
          <a:p>
            <a:pPr>
              <a:defRPr sz="2800"/>
            </a:pPr>
            <a:r>
              <a:rPr dirty="0"/>
              <a:t>Ischemia necrosis urgent surgical intervention</a:t>
            </a:r>
          </a:p>
          <a:p>
            <a:pPr>
              <a:defRPr sz="2800"/>
            </a:pPr>
            <a:r>
              <a:rPr dirty="0"/>
              <a:t>Retraction causes leakage skin excoriation</a:t>
            </a:r>
          </a:p>
          <a:p>
            <a:pPr>
              <a:defRPr sz="2800"/>
            </a:pPr>
            <a:r>
              <a:rPr dirty="0"/>
              <a:t>Mucocutaneous separation wound dehiscence occurs</a:t>
            </a:r>
          </a:p>
          <a:p>
            <a:pPr>
              <a:defRPr sz="2800"/>
            </a:pPr>
            <a:r>
              <a:rPr dirty="0"/>
              <a:t>High output leads dehydration electrolyte imbalance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solidFill>
                  <a:srgbClr val="FF0000"/>
                </a:solidFill>
              </a:rPr>
              <a:t>Late Complications</a:t>
            </a:r>
          </a:p>
        </p:txBody>
      </p:sp>
      <p:sp>
        <p:nvSpPr>
          <p:cNvPr id="3" name="Content Placeholder 2"/>
          <p:cNvSpPr>
            <a:spLocks noGrp="1"/>
          </p:cNvSpPr>
          <p:nvPr>
            <p:ph idx="1"/>
          </p:nvPr>
        </p:nvSpPr>
        <p:spPr/>
        <p:txBody>
          <a:bodyPr>
            <a:normAutofit/>
          </a:bodyPr>
          <a:lstStyle/>
          <a:p>
            <a:pPr marL="0" indent="0">
              <a:buNone/>
            </a:pPr>
            <a:endParaRPr sz="3600" dirty="0"/>
          </a:p>
          <a:p>
            <a:pPr>
              <a:defRPr sz="2800"/>
            </a:pPr>
            <a:r>
              <a:rPr sz="3600" dirty="0"/>
              <a:t>Parastomal hernia most common complication</a:t>
            </a:r>
          </a:p>
          <a:p>
            <a:pPr>
              <a:defRPr sz="2800"/>
            </a:pPr>
            <a:r>
              <a:rPr sz="3600" dirty="0"/>
              <a:t>Prolapse more common loop stomas</a:t>
            </a:r>
          </a:p>
          <a:p>
            <a:pPr>
              <a:defRPr sz="2800"/>
            </a:pPr>
            <a:r>
              <a:rPr sz="3600" dirty="0"/>
              <a:t>Stenosis narrowing causes obstructed output</a:t>
            </a:r>
          </a:p>
          <a:p>
            <a:pPr>
              <a:defRPr sz="2800"/>
            </a:pPr>
            <a:r>
              <a:rPr sz="3600" dirty="0"/>
              <a:t>Skin excoriation due leakage irritation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solidFill>
                  <a:srgbClr val="FF0000"/>
                </a:solidFill>
              </a:rPr>
              <a:t>Stoma Care</a:t>
            </a:r>
          </a:p>
        </p:txBody>
      </p:sp>
      <p:sp>
        <p:nvSpPr>
          <p:cNvPr id="3" name="Content Placeholder 2"/>
          <p:cNvSpPr>
            <a:spLocks noGrp="1"/>
          </p:cNvSpPr>
          <p:nvPr>
            <p:ph idx="1"/>
          </p:nvPr>
        </p:nvSpPr>
        <p:spPr/>
        <p:txBody>
          <a:bodyPr/>
          <a:lstStyle/>
          <a:p>
            <a:endParaRPr/>
          </a:p>
          <a:p>
            <a:pPr>
              <a:defRPr sz="2800"/>
            </a:pPr>
            <a:r>
              <a:t>Use one piece two piece appliances</a:t>
            </a:r>
          </a:p>
          <a:p>
            <a:pPr>
              <a:defRPr sz="2800"/>
            </a:pPr>
            <a:r>
              <a:t>Drainable bags ileostomy closed colostomy</a:t>
            </a:r>
          </a:p>
          <a:p>
            <a:pPr>
              <a:defRPr sz="2800"/>
            </a:pPr>
            <a:r>
              <a:t>Skin barriers prevent irritation breakdown</a:t>
            </a:r>
          </a:p>
          <a:p>
            <a:pPr>
              <a:defRPr sz="2800"/>
            </a:pPr>
            <a:r>
              <a:t>Educate patient before hospital discharge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AEF4C-15C2-DBBB-F007-22AE85105025}"/>
              </a:ext>
            </a:extLst>
          </p:cNvPr>
          <p:cNvSpPr>
            <a:spLocks noGrp="1"/>
          </p:cNvSpPr>
          <p:nvPr>
            <p:ph type="title"/>
          </p:nvPr>
        </p:nvSpPr>
        <p:spPr>
          <a:xfrm>
            <a:off x="1143000" y="4914855"/>
            <a:ext cx="6858000" cy="786703"/>
          </a:xfrm>
        </p:spPr>
        <p:txBody>
          <a:bodyPr vert="horz" lIns="91440" tIns="45720" rIns="91440" bIns="45720" rtlCol="0" anchor="b">
            <a:normAutofit/>
          </a:bodyPr>
          <a:lstStyle/>
          <a:p>
            <a:pPr defTabSz="914400">
              <a:lnSpc>
                <a:spcPct val="90000"/>
              </a:lnSpc>
            </a:pPr>
            <a:r>
              <a:rPr lang="en-US" sz="3100" kern="1200" dirty="0">
                <a:solidFill>
                  <a:schemeClr val="tx1"/>
                </a:solidFill>
                <a:latin typeface="+mj-lt"/>
                <a:ea typeface="+mj-ea"/>
                <a:cs typeface="+mj-cs"/>
              </a:rPr>
              <a:t>Care </a:t>
            </a:r>
          </a:p>
        </p:txBody>
      </p:sp>
      <p:pic>
        <p:nvPicPr>
          <p:cNvPr id="7" name="Picture 6">
            <a:extLst>
              <a:ext uri="{FF2B5EF4-FFF2-40B4-BE49-F238E27FC236}">
                <a16:creationId xmlns:a16="http://schemas.microsoft.com/office/drawing/2014/main" id="{3053EC58-6E25-AE38-F4CC-E559C2CFD057}"/>
              </a:ext>
            </a:extLst>
          </p:cNvPr>
          <p:cNvPicPr>
            <a:picLocks noChangeAspect="1"/>
          </p:cNvPicPr>
          <p:nvPr/>
        </p:nvPicPr>
        <p:blipFill>
          <a:blip r:embed="rId2"/>
          <a:srcRect l="13900" r="19588" b="-2"/>
          <a:stretch>
            <a:fillRect/>
          </a:stretch>
        </p:blipFill>
        <p:spPr>
          <a:xfrm>
            <a:off x="20" y="10"/>
            <a:ext cx="4571980" cy="4605671"/>
          </a:xfrm>
          <a:prstGeom prst="rect">
            <a:avLst/>
          </a:prstGeom>
        </p:spPr>
      </p:pic>
      <p:pic>
        <p:nvPicPr>
          <p:cNvPr id="5" name="Content Placeholder 4">
            <a:extLst>
              <a:ext uri="{FF2B5EF4-FFF2-40B4-BE49-F238E27FC236}">
                <a16:creationId xmlns:a16="http://schemas.microsoft.com/office/drawing/2014/main" id="{AF9BC498-6F0C-B1E0-FCB0-D6B9AEB964E3}"/>
              </a:ext>
            </a:extLst>
          </p:cNvPr>
          <p:cNvPicPr>
            <a:picLocks noGrp="1" noChangeAspect="1"/>
          </p:cNvPicPr>
          <p:nvPr>
            <p:ph idx="1"/>
          </p:nvPr>
        </p:nvPicPr>
        <p:blipFill>
          <a:blip r:embed="rId3"/>
          <a:srcRect l="30526" r="34481" b="-1"/>
          <a:stretch>
            <a:fillRect/>
          </a:stretch>
        </p:blipFill>
        <p:spPr>
          <a:xfrm>
            <a:off x="4571998" y="10"/>
            <a:ext cx="4572000" cy="4605671"/>
          </a:xfrm>
          <a:prstGeom prst="rect">
            <a:avLst/>
          </a:prstGeom>
        </p:spPr>
      </p:pic>
      <p:grpSp>
        <p:nvGrpSpPr>
          <p:cNvPr id="12" name="Group 11">
            <a:extLst>
              <a:ext uri="{FF2B5EF4-FFF2-40B4-BE49-F238E27FC236}">
                <a16:creationId xmlns:a16="http://schemas.microsoft.com/office/drawing/2014/main" id="{A2A4F5A4-1409-1D21-0242-3FD06D0E874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4543999"/>
            <a:ext cx="9143999" cy="123364"/>
            <a:chOff x="1" y="6737460"/>
            <a:chExt cx="12192000" cy="123364"/>
          </a:xfrm>
        </p:grpSpPr>
        <p:sp>
          <p:nvSpPr>
            <p:cNvPr id="13" name="Rectangle 12">
              <a:extLst>
                <a:ext uri="{FF2B5EF4-FFF2-40B4-BE49-F238E27FC236}">
                  <a16:creationId xmlns:a16="http://schemas.microsoft.com/office/drawing/2014/main" id="{21B05FAC-21CF-D544-5CD5-C4FB65772A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6034320" y="703141"/>
              <a:ext cx="123362" cy="12192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93E6EB2-0E8D-3B8D-C520-219B1D4F09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40559" y="4909383"/>
              <a:ext cx="123362" cy="3779520"/>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099743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6250" y="640823"/>
            <a:ext cx="2563994" cy="5583148"/>
          </a:xfrm>
        </p:spPr>
        <p:txBody>
          <a:bodyPr anchor="ctr">
            <a:normAutofit/>
          </a:bodyPr>
          <a:lstStyle/>
          <a:p>
            <a:r>
              <a:rPr lang="en-GB" sz="4700" b="1"/>
              <a:t>Reversal</a:t>
            </a:r>
          </a:p>
        </p:txBody>
      </p:sp>
      <p:sp>
        <p:nvSpPr>
          <p:cNvPr id="11"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44313" y="3465005"/>
            <a:ext cx="5410200" cy="13716"/>
          </a:xfrm>
          <a:custGeom>
            <a:avLst/>
            <a:gdLst>
              <a:gd name="csX0" fmla="*/ 0 w 5410200"/>
              <a:gd name="csY0" fmla="*/ 0 h 13716"/>
              <a:gd name="csX1" fmla="*/ 568071 w 5410200"/>
              <a:gd name="csY1" fmla="*/ 0 h 13716"/>
              <a:gd name="csX2" fmla="*/ 1298448 w 5410200"/>
              <a:gd name="csY2" fmla="*/ 0 h 13716"/>
              <a:gd name="csX3" fmla="*/ 1920621 w 5410200"/>
              <a:gd name="csY3" fmla="*/ 0 h 13716"/>
              <a:gd name="csX4" fmla="*/ 2488692 w 5410200"/>
              <a:gd name="csY4" fmla="*/ 0 h 13716"/>
              <a:gd name="csX5" fmla="*/ 3219069 w 5410200"/>
              <a:gd name="csY5" fmla="*/ 0 h 13716"/>
              <a:gd name="csX6" fmla="*/ 3895344 w 5410200"/>
              <a:gd name="csY6" fmla="*/ 0 h 13716"/>
              <a:gd name="csX7" fmla="*/ 4571619 w 5410200"/>
              <a:gd name="csY7" fmla="*/ 0 h 13716"/>
              <a:gd name="csX8" fmla="*/ 5410200 w 5410200"/>
              <a:gd name="csY8" fmla="*/ 0 h 13716"/>
              <a:gd name="csX9" fmla="*/ 5410200 w 5410200"/>
              <a:gd name="csY9" fmla="*/ 13716 h 13716"/>
              <a:gd name="csX10" fmla="*/ 4842129 w 5410200"/>
              <a:gd name="csY10" fmla="*/ 13716 h 13716"/>
              <a:gd name="csX11" fmla="*/ 4328160 w 5410200"/>
              <a:gd name="csY11" fmla="*/ 13716 h 13716"/>
              <a:gd name="csX12" fmla="*/ 3597783 w 5410200"/>
              <a:gd name="csY12" fmla="*/ 13716 h 13716"/>
              <a:gd name="csX13" fmla="*/ 3029712 w 5410200"/>
              <a:gd name="csY13" fmla="*/ 13716 h 13716"/>
              <a:gd name="csX14" fmla="*/ 2299335 w 5410200"/>
              <a:gd name="csY14" fmla="*/ 13716 h 13716"/>
              <a:gd name="csX15" fmla="*/ 1514856 w 5410200"/>
              <a:gd name="csY15" fmla="*/ 13716 h 13716"/>
              <a:gd name="csX16" fmla="*/ 892683 w 5410200"/>
              <a:gd name="csY16" fmla="*/ 13716 h 13716"/>
              <a:gd name="csX17" fmla="*/ 0 w 5410200"/>
              <a:gd name="csY17" fmla="*/ 13716 h 13716"/>
              <a:gd name="csX18" fmla="*/ 0 w 5410200"/>
              <a:gd name="csY18" fmla="*/ 0 h 137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5410200" h="13716"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09587" y="2854"/>
                  <a:pt x="5409791" y="9451"/>
                  <a:pt x="5410200" y="13716"/>
                </a:cubicBezTo>
                <a:cubicBezTo>
                  <a:pt x="5139060" y="2179"/>
                  <a:pt x="5121593" y="26463"/>
                  <a:pt x="4842129" y="13716"/>
                </a:cubicBezTo>
                <a:cubicBezTo>
                  <a:pt x="4562665" y="969"/>
                  <a:pt x="4448273" y="4915"/>
                  <a:pt x="4328160" y="13716"/>
                </a:cubicBezTo>
                <a:cubicBezTo>
                  <a:pt x="4208047" y="22517"/>
                  <a:pt x="3760936" y="17995"/>
                  <a:pt x="3597783" y="13716"/>
                </a:cubicBezTo>
                <a:cubicBezTo>
                  <a:pt x="3434630" y="9437"/>
                  <a:pt x="3299718" y="28641"/>
                  <a:pt x="3029712" y="13716"/>
                </a:cubicBezTo>
                <a:cubicBezTo>
                  <a:pt x="2759706" y="-1209"/>
                  <a:pt x="2640159" y="22822"/>
                  <a:pt x="2299335" y="13716"/>
                </a:cubicBezTo>
                <a:cubicBezTo>
                  <a:pt x="1958511" y="4610"/>
                  <a:pt x="1801186" y="24413"/>
                  <a:pt x="1514856" y="13716"/>
                </a:cubicBezTo>
                <a:cubicBezTo>
                  <a:pt x="1228526" y="3019"/>
                  <a:pt x="1063509" y="-9877"/>
                  <a:pt x="892683" y="13716"/>
                </a:cubicBezTo>
                <a:cubicBezTo>
                  <a:pt x="721857" y="37309"/>
                  <a:pt x="186945" y="-25469"/>
                  <a:pt x="0" y="13716"/>
                </a:cubicBezTo>
                <a:cubicBezTo>
                  <a:pt x="-342" y="9537"/>
                  <a:pt x="-97" y="6817"/>
                  <a:pt x="0" y="0"/>
                </a:cubicBezTo>
                <a:close/>
              </a:path>
              <a:path w="5410200" h="13716"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10660" y="2787"/>
                  <a:pt x="5410166" y="9748"/>
                  <a:pt x="5410200" y="13716"/>
                </a:cubicBezTo>
                <a:cubicBezTo>
                  <a:pt x="5163327" y="36922"/>
                  <a:pt x="5008749" y="6121"/>
                  <a:pt x="4842129" y="13716"/>
                </a:cubicBezTo>
                <a:cubicBezTo>
                  <a:pt x="4675509" y="21311"/>
                  <a:pt x="4433401" y="-5187"/>
                  <a:pt x="4165854" y="13716"/>
                </a:cubicBezTo>
                <a:cubicBezTo>
                  <a:pt x="3898308" y="32619"/>
                  <a:pt x="3809032" y="-13282"/>
                  <a:pt x="3543681" y="13716"/>
                </a:cubicBezTo>
                <a:cubicBezTo>
                  <a:pt x="3278330" y="40714"/>
                  <a:pt x="3073876" y="-20489"/>
                  <a:pt x="2759202" y="13716"/>
                </a:cubicBezTo>
                <a:cubicBezTo>
                  <a:pt x="2444528" y="47921"/>
                  <a:pt x="2204144" y="-1200"/>
                  <a:pt x="1974723" y="13716"/>
                </a:cubicBezTo>
                <a:cubicBezTo>
                  <a:pt x="1745302" y="28632"/>
                  <a:pt x="1602335" y="26918"/>
                  <a:pt x="1406652" y="13716"/>
                </a:cubicBezTo>
                <a:cubicBezTo>
                  <a:pt x="1210969" y="514"/>
                  <a:pt x="923948" y="-1411"/>
                  <a:pt x="730377" y="13716"/>
                </a:cubicBezTo>
                <a:cubicBezTo>
                  <a:pt x="536806" y="28843"/>
                  <a:pt x="336496" y="-4713"/>
                  <a:pt x="0" y="13716"/>
                </a:cubicBezTo>
                <a:cubicBezTo>
                  <a:pt x="-535" y="9547"/>
                  <a:pt x="488" y="451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265485DE-48EC-497F-DFC1-CC134A52D462}"/>
              </a:ext>
            </a:extLst>
          </p:cNvPr>
          <p:cNvGraphicFramePr>
            <a:graphicFrameLocks noGrp="1"/>
          </p:cNvGraphicFramePr>
          <p:nvPr>
            <p:ph idx="1"/>
            <p:extLst>
              <p:ext uri="{D42A27DB-BD31-4B8C-83A1-F6EECF244321}">
                <p14:modId xmlns:p14="http://schemas.microsoft.com/office/powerpoint/2010/main" val="2442286019"/>
              </p:ext>
            </p:extLst>
          </p:nvPr>
        </p:nvGraphicFramePr>
        <p:xfrm>
          <a:off x="3486013" y="640822"/>
          <a:ext cx="5175384" cy="5536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6250" y="640823"/>
            <a:ext cx="2563994" cy="5583148"/>
          </a:xfrm>
        </p:spPr>
        <p:txBody>
          <a:bodyPr anchor="ctr">
            <a:normAutofit/>
          </a:bodyPr>
          <a:lstStyle/>
          <a:p>
            <a:r>
              <a:rPr lang="en-GB" sz="4700"/>
              <a:t>Summary</a:t>
            </a:r>
          </a:p>
        </p:txBody>
      </p:sp>
      <p:sp>
        <p:nvSpPr>
          <p:cNvPr id="11"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44313" y="3465005"/>
            <a:ext cx="5410200" cy="13716"/>
          </a:xfrm>
          <a:custGeom>
            <a:avLst/>
            <a:gdLst>
              <a:gd name="csX0" fmla="*/ 0 w 5410200"/>
              <a:gd name="csY0" fmla="*/ 0 h 13716"/>
              <a:gd name="csX1" fmla="*/ 568071 w 5410200"/>
              <a:gd name="csY1" fmla="*/ 0 h 13716"/>
              <a:gd name="csX2" fmla="*/ 1298448 w 5410200"/>
              <a:gd name="csY2" fmla="*/ 0 h 13716"/>
              <a:gd name="csX3" fmla="*/ 1920621 w 5410200"/>
              <a:gd name="csY3" fmla="*/ 0 h 13716"/>
              <a:gd name="csX4" fmla="*/ 2488692 w 5410200"/>
              <a:gd name="csY4" fmla="*/ 0 h 13716"/>
              <a:gd name="csX5" fmla="*/ 3219069 w 5410200"/>
              <a:gd name="csY5" fmla="*/ 0 h 13716"/>
              <a:gd name="csX6" fmla="*/ 3895344 w 5410200"/>
              <a:gd name="csY6" fmla="*/ 0 h 13716"/>
              <a:gd name="csX7" fmla="*/ 4571619 w 5410200"/>
              <a:gd name="csY7" fmla="*/ 0 h 13716"/>
              <a:gd name="csX8" fmla="*/ 5410200 w 5410200"/>
              <a:gd name="csY8" fmla="*/ 0 h 13716"/>
              <a:gd name="csX9" fmla="*/ 5410200 w 5410200"/>
              <a:gd name="csY9" fmla="*/ 13716 h 13716"/>
              <a:gd name="csX10" fmla="*/ 4842129 w 5410200"/>
              <a:gd name="csY10" fmla="*/ 13716 h 13716"/>
              <a:gd name="csX11" fmla="*/ 4328160 w 5410200"/>
              <a:gd name="csY11" fmla="*/ 13716 h 13716"/>
              <a:gd name="csX12" fmla="*/ 3597783 w 5410200"/>
              <a:gd name="csY12" fmla="*/ 13716 h 13716"/>
              <a:gd name="csX13" fmla="*/ 3029712 w 5410200"/>
              <a:gd name="csY13" fmla="*/ 13716 h 13716"/>
              <a:gd name="csX14" fmla="*/ 2299335 w 5410200"/>
              <a:gd name="csY14" fmla="*/ 13716 h 13716"/>
              <a:gd name="csX15" fmla="*/ 1514856 w 5410200"/>
              <a:gd name="csY15" fmla="*/ 13716 h 13716"/>
              <a:gd name="csX16" fmla="*/ 892683 w 5410200"/>
              <a:gd name="csY16" fmla="*/ 13716 h 13716"/>
              <a:gd name="csX17" fmla="*/ 0 w 5410200"/>
              <a:gd name="csY17" fmla="*/ 13716 h 13716"/>
              <a:gd name="csX18" fmla="*/ 0 w 5410200"/>
              <a:gd name="csY18" fmla="*/ 0 h 137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5410200" h="13716"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09587" y="2854"/>
                  <a:pt x="5409791" y="9451"/>
                  <a:pt x="5410200" y="13716"/>
                </a:cubicBezTo>
                <a:cubicBezTo>
                  <a:pt x="5139060" y="2179"/>
                  <a:pt x="5121593" y="26463"/>
                  <a:pt x="4842129" y="13716"/>
                </a:cubicBezTo>
                <a:cubicBezTo>
                  <a:pt x="4562665" y="969"/>
                  <a:pt x="4448273" y="4915"/>
                  <a:pt x="4328160" y="13716"/>
                </a:cubicBezTo>
                <a:cubicBezTo>
                  <a:pt x="4208047" y="22517"/>
                  <a:pt x="3760936" y="17995"/>
                  <a:pt x="3597783" y="13716"/>
                </a:cubicBezTo>
                <a:cubicBezTo>
                  <a:pt x="3434630" y="9437"/>
                  <a:pt x="3299718" y="28641"/>
                  <a:pt x="3029712" y="13716"/>
                </a:cubicBezTo>
                <a:cubicBezTo>
                  <a:pt x="2759706" y="-1209"/>
                  <a:pt x="2640159" y="22822"/>
                  <a:pt x="2299335" y="13716"/>
                </a:cubicBezTo>
                <a:cubicBezTo>
                  <a:pt x="1958511" y="4610"/>
                  <a:pt x="1801186" y="24413"/>
                  <a:pt x="1514856" y="13716"/>
                </a:cubicBezTo>
                <a:cubicBezTo>
                  <a:pt x="1228526" y="3019"/>
                  <a:pt x="1063509" y="-9877"/>
                  <a:pt x="892683" y="13716"/>
                </a:cubicBezTo>
                <a:cubicBezTo>
                  <a:pt x="721857" y="37309"/>
                  <a:pt x="186945" y="-25469"/>
                  <a:pt x="0" y="13716"/>
                </a:cubicBezTo>
                <a:cubicBezTo>
                  <a:pt x="-342" y="9537"/>
                  <a:pt x="-97" y="6817"/>
                  <a:pt x="0" y="0"/>
                </a:cubicBezTo>
                <a:close/>
              </a:path>
              <a:path w="5410200" h="13716"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10660" y="2787"/>
                  <a:pt x="5410166" y="9748"/>
                  <a:pt x="5410200" y="13716"/>
                </a:cubicBezTo>
                <a:cubicBezTo>
                  <a:pt x="5163327" y="36922"/>
                  <a:pt x="5008749" y="6121"/>
                  <a:pt x="4842129" y="13716"/>
                </a:cubicBezTo>
                <a:cubicBezTo>
                  <a:pt x="4675509" y="21311"/>
                  <a:pt x="4433401" y="-5187"/>
                  <a:pt x="4165854" y="13716"/>
                </a:cubicBezTo>
                <a:cubicBezTo>
                  <a:pt x="3898308" y="32619"/>
                  <a:pt x="3809032" y="-13282"/>
                  <a:pt x="3543681" y="13716"/>
                </a:cubicBezTo>
                <a:cubicBezTo>
                  <a:pt x="3278330" y="40714"/>
                  <a:pt x="3073876" y="-20489"/>
                  <a:pt x="2759202" y="13716"/>
                </a:cubicBezTo>
                <a:cubicBezTo>
                  <a:pt x="2444528" y="47921"/>
                  <a:pt x="2204144" y="-1200"/>
                  <a:pt x="1974723" y="13716"/>
                </a:cubicBezTo>
                <a:cubicBezTo>
                  <a:pt x="1745302" y="28632"/>
                  <a:pt x="1602335" y="26918"/>
                  <a:pt x="1406652" y="13716"/>
                </a:cubicBezTo>
                <a:cubicBezTo>
                  <a:pt x="1210969" y="514"/>
                  <a:pt x="923948" y="-1411"/>
                  <a:pt x="730377" y="13716"/>
                </a:cubicBezTo>
                <a:cubicBezTo>
                  <a:pt x="536806" y="28843"/>
                  <a:pt x="336496" y="-4713"/>
                  <a:pt x="0" y="13716"/>
                </a:cubicBezTo>
                <a:cubicBezTo>
                  <a:pt x="-535" y="9547"/>
                  <a:pt x="488" y="451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451275C6-264D-2A1E-E853-F2895EF6F5F7}"/>
              </a:ext>
            </a:extLst>
          </p:cNvPr>
          <p:cNvGraphicFramePr>
            <a:graphicFrameLocks noGrp="1"/>
          </p:cNvGraphicFramePr>
          <p:nvPr>
            <p:ph idx="1"/>
            <p:extLst>
              <p:ext uri="{D42A27DB-BD31-4B8C-83A1-F6EECF244321}">
                <p14:modId xmlns:p14="http://schemas.microsoft.com/office/powerpoint/2010/main" val="2466507105"/>
              </p:ext>
            </p:extLst>
          </p:nvPr>
        </p:nvGraphicFramePr>
        <p:xfrm>
          <a:off x="3486013" y="640822"/>
          <a:ext cx="5175384" cy="5536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solidFill>
                  <a:srgbClr val="FF0000"/>
                </a:solidFill>
              </a:rPr>
              <a:t>Clinical Scenario</a:t>
            </a:r>
          </a:p>
        </p:txBody>
      </p:sp>
      <p:sp>
        <p:nvSpPr>
          <p:cNvPr id="3" name="Content Placeholder 2"/>
          <p:cNvSpPr>
            <a:spLocks noGrp="1"/>
          </p:cNvSpPr>
          <p:nvPr>
            <p:ph idx="1"/>
          </p:nvPr>
        </p:nvSpPr>
        <p:spPr/>
        <p:txBody>
          <a:bodyPr/>
          <a:lstStyle/>
          <a:p>
            <a:endParaRPr/>
          </a:p>
          <a:p>
            <a:pPr>
              <a:defRPr sz="2800"/>
            </a:pPr>
            <a:r>
              <a:t>Postoperative patient develops wound discharge</a:t>
            </a:r>
          </a:p>
          <a:p>
            <a:pPr>
              <a:defRPr sz="2800"/>
            </a:pPr>
            <a:r>
              <a:t>Feculent fluid drains abdominal incision site</a:t>
            </a:r>
          </a:p>
          <a:p>
            <a:pPr>
              <a:defRPr sz="2800"/>
            </a:pPr>
            <a:r>
              <a:t>Patient has fever dehydration imbalance</a:t>
            </a:r>
          </a:p>
          <a:p>
            <a:pPr>
              <a:defRPr sz="2800"/>
            </a:pPr>
            <a:r>
              <a:t>What is diagnosis and management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rgbClr val="795E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480060"/>
            <a:ext cx="8428482"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778EFA21-75C3-335C-0612-FE46DAA36600}"/>
              </a:ext>
            </a:extLst>
          </p:cNvPr>
          <p:cNvPicPr>
            <a:picLocks noGrp="1" noChangeAspect="1"/>
          </p:cNvPicPr>
          <p:nvPr>
            <p:ph idx="1"/>
          </p:nvPr>
        </p:nvPicPr>
        <p:blipFill>
          <a:blip r:embed="rId2"/>
          <a:stretch>
            <a:fillRect/>
          </a:stretch>
        </p:blipFill>
        <p:spPr>
          <a:xfrm>
            <a:off x="807766" y="643467"/>
            <a:ext cx="7528467" cy="5571066"/>
          </a:xfrm>
          <a:prstGeom prst="rect">
            <a:avLst/>
          </a:prstGeom>
        </p:spPr>
      </p:pic>
    </p:spTree>
    <p:extLst>
      <p:ext uri="{BB962C8B-B14F-4D97-AF65-F5344CB8AC3E}">
        <p14:creationId xmlns:p14="http://schemas.microsoft.com/office/powerpoint/2010/main" val="4442824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8858A8-E052-D28D-A93D-B3FB53AC7192}"/>
              </a:ext>
            </a:extLst>
          </p:cNvPr>
          <p:cNvSpPr>
            <a:spLocks noGrp="1"/>
          </p:cNvSpPr>
          <p:nvPr>
            <p:ph type="title"/>
          </p:nvPr>
        </p:nvSpPr>
        <p:spPr/>
        <p:txBody>
          <a:bodyPr/>
          <a:lstStyle/>
          <a:p>
            <a:endParaRPr lang="en-PK"/>
          </a:p>
        </p:txBody>
      </p:sp>
      <p:sp>
        <p:nvSpPr>
          <p:cNvPr id="3" name="Content Placeholder 2">
            <a:extLst>
              <a:ext uri="{FF2B5EF4-FFF2-40B4-BE49-F238E27FC236}">
                <a16:creationId xmlns:a16="http://schemas.microsoft.com/office/drawing/2014/main" id="{14492836-F217-2797-B21A-0AFFD0F47AA5}"/>
              </a:ext>
            </a:extLst>
          </p:cNvPr>
          <p:cNvSpPr>
            <a:spLocks noGrp="1"/>
          </p:cNvSpPr>
          <p:nvPr>
            <p:ph idx="1"/>
          </p:nvPr>
        </p:nvSpPr>
        <p:spPr/>
        <p:txBody>
          <a:bodyPr/>
          <a:lstStyle/>
          <a:p>
            <a:r>
              <a:rPr lang="en-GB" dirty="0"/>
              <a:t>A 52-year-old man underwent emergency laparotomy for small bowel obstruction 10 days ago. On day 8, he developed wound discharge of greenish fluid with a feculent </a:t>
            </a:r>
            <a:r>
              <a:rPr lang="en-GB" dirty="0" err="1"/>
              <a:t>odor</a:t>
            </a:r>
            <a:r>
              <a:rPr lang="en-GB" dirty="0"/>
              <a:t>. Output is approximately 400 mL/24 hours. He is pyrexial (38.2°C) with tachycardia. What is the most likely diagnosis?</a:t>
            </a:r>
            <a:endParaRPr lang="en-PK" dirty="0"/>
          </a:p>
        </p:txBody>
      </p:sp>
    </p:spTree>
    <p:extLst>
      <p:ext uri="{BB962C8B-B14F-4D97-AF65-F5344CB8AC3E}">
        <p14:creationId xmlns:p14="http://schemas.microsoft.com/office/powerpoint/2010/main" val="395801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solidFill>
                  <a:srgbClr val="FF0000"/>
                </a:solidFill>
              </a:rPr>
              <a:t>Learning Outcomes</a:t>
            </a:r>
          </a:p>
        </p:txBody>
      </p:sp>
      <p:sp>
        <p:nvSpPr>
          <p:cNvPr id="3" name="Content Placeholder 2"/>
          <p:cNvSpPr>
            <a:spLocks noGrp="1"/>
          </p:cNvSpPr>
          <p:nvPr>
            <p:ph idx="1"/>
          </p:nvPr>
        </p:nvSpPr>
        <p:spPr/>
        <p:txBody>
          <a:bodyPr/>
          <a:lstStyle/>
          <a:p>
            <a:endParaRPr/>
          </a:p>
          <a:p>
            <a:pPr>
              <a:defRPr sz="2800"/>
            </a:pPr>
            <a:r>
              <a:t>Define enterocutaneous fistula clearly</a:t>
            </a:r>
          </a:p>
          <a:p>
            <a:pPr>
              <a:defRPr sz="2800"/>
            </a:pPr>
            <a:r>
              <a:t>Classify fistula based on output</a:t>
            </a:r>
          </a:p>
          <a:p>
            <a:pPr>
              <a:defRPr sz="2800"/>
            </a:pPr>
            <a:r>
              <a:t>Explain pathophysiology clinical features</a:t>
            </a:r>
          </a:p>
          <a:p>
            <a:pPr>
              <a:defRPr sz="2800"/>
            </a:pPr>
            <a:r>
              <a:t>Outline investigations and management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a:extLst>
              <a:ext uri="{FF2B5EF4-FFF2-40B4-BE49-F238E27FC236}">
                <a16:creationId xmlns:a16="http://schemas.microsoft.com/office/drawing/2014/main" id="{E0C14A30-BD7C-EF7C-A614-8AE563BA1318}"/>
              </a:ext>
            </a:extLst>
          </p:cNvPr>
          <p:cNvPicPr>
            <a:picLocks noGrp="1" noChangeAspect="1"/>
          </p:cNvPicPr>
          <p:nvPr>
            <p:ph idx="1"/>
          </p:nvPr>
        </p:nvPicPr>
        <p:blipFill>
          <a:blip r:embed="rId2"/>
          <a:srcRect l="8602" r="1380" b="-1"/>
          <a:stretch>
            <a:fillRect/>
          </a:stretch>
        </p:blipFill>
        <p:spPr>
          <a:xfrm>
            <a:off x="20" y="1282"/>
            <a:ext cx="9143980" cy="6856718"/>
          </a:xfrm>
          <a:prstGeom prst="rect">
            <a:avLst/>
          </a:prstGeom>
        </p:spPr>
      </p:pic>
    </p:spTree>
    <p:extLst>
      <p:ext uri="{BB962C8B-B14F-4D97-AF65-F5344CB8AC3E}">
        <p14:creationId xmlns:p14="http://schemas.microsoft.com/office/powerpoint/2010/main" val="4730028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D8DCE9CA-87E0-694B-23FF-6F4D3B856A3A}"/>
              </a:ext>
            </a:extLst>
          </p:cNvPr>
          <p:cNvPicPr>
            <a:picLocks noGrp="1" noChangeAspect="1"/>
          </p:cNvPicPr>
          <p:nvPr>
            <p:ph idx="1"/>
          </p:nvPr>
        </p:nvPicPr>
        <p:blipFill>
          <a:blip r:embed="rId2"/>
          <a:stretch>
            <a:fillRect/>
          </a:stretch>
        </p:blipFill>
        <p:spPr>
          <a:xfrm>
            <a:off x="1034814" y="643466"/>
            <a:ext cx="7074371" cy="5571067"/>
          </a:xfrm>
          <a:prstGeom prst="rect">
            <a:avLst/>
          </a:prstGeom>
        </p:spPr>
      </p:pic>
    </p:spTree>
    <p:extLst>
      <p:ext uri="{BB962C8B-B14F-4D97-AF65-F5344CB8AC3E}">
        <p14:creationId xmlns:p14="http://schemas.microsoft.com/office/powerpoint/2010/main" val="39934955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solidFill>
                  <a:srgbClr val="FF0000"/>
                </a:solidFill>
              </a:rPr>
              <a:t>Definition</a:t>
            </a:r>
          </a:p>
        </p:txBody>
      </p:sp>
      <p:sp>
        <p:nvSpPr>
          <p:cNvPr id="3" name="Content Placeholder 2"/>
          <p:cNvSpPr>
            <a:spLocks noGrp="1"/>
          </p:cNvSpPr>
          <p:nvPr>
            <p:ph idx="1"/>
          </p:nvPr>
        </p:nvSpPr>
        <p:spPr/>
        <p:txBody>
          <a:bodyPr/>
          <a:lstStyle/>
          <a:p>
            <a:endParaRPr/>
          </a:p>
          <a:p>
            <a:pPr>
              <a:defRPr sz="2800"/>
            </a:pPr>
            <a:r>
              <a:t>Abnormal communication bowel and skin</a:t>
            </a:r>
          </a:p>
          <a:p>
            <a:pPr>
              <a:defRPr sz="2800"/>
            </a:pPr>
            <a:r>
              <a:t>Allows leakage intestinal contents externally</a:t>
            </a:r>
          </a:p>
          <a:p>
            <a:pPr>
              <a:defRPr sz="2800"/>
            </a:pPr>
            <a:r>
              <a:t>Fecal fistula involves distal bowel</a:t>
            </a:r>
          </a:p>
          <a:p>
            <a:pPr>
              <a:defRPr sz="2800"/>
            </a:pPr>
            <a:r>
              <a:t>Output varies with anatomical origin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solidFill>
                  <a:srgbClr val="FF0000"/>
                </a:solidFill>
              </a:rPr>
              <a:t>Classification</a:t>
            </a:r>
          </a:p>
        </p:txBody>
      </p:sp>
      <p:sp>
        <p:nvSpPr>
          <p:cNvPr id="3" name="Content Placeholder 2"/>
          <p:cNvSpPr>
            <a:spLocks noGrp="1"/>
          </p:cNvSpPr>
          <p:nvPr>
            <p:ph idx="1"/>
          </p:nvPr>
        </p:nvSpPr>
        <p:spPr/>
        <p:txBody>
          <a:bodyPr/>
          <a:lstStyle/>
          <a:p>
            <a:endParaRPr/>
          </a:p>
          <a:p>
            <a:pPr>
              <a:defRPr sz="2800"/>
            </a:pPr>
            <a:r>
              <a:t>Low output less than two hundred</a:t>
            </a:r>
          </a:p>
          <a:p>
            <a:pPr>
              <a:defRPr sz="2800"/>
            </a:pPr>
            <a:r>
              <a:t>Moderate output two to five hundred</a:t>
            </a:r>
          </a:p>
          <a:p>
            <a:pPr>
              <a:defRPr sz="2800"/>
            </a:pPr>
            <a:r>
              <a:t>High output greater than five hundred</a:t>
            </a:r>
          </a:p>
          <a:p>
            <a:pPr>
              <a:defRPr sz="2800"/>
            </a:pPr>
            <a:r>
              <a:t>Simple complex based on abscess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solidFill>
                  <a:srgbClr val="FF0000"/>
                </a:solidFill>
              </a:rPr>
              <a:t>Etiology</a:t>
            </a:r>
          </a:p>
        </p:txBody>
      </p:sp>
      <p:sp>
        <p:nvSpPr>
          <p:cNvPr id="3" name="Content Placeholder 2"/>
          <p:cNvSpPr>
            <a:spLocks noGrp="1"/>
          </p:cNvSpPr>
          <p:nvPr>
            <p:ph idx="1"/>
          </p:nvPr>
        </p:nvSpPr>
        <p:spPr/>
        <p:txBody>
          <a:bodyPr/>
          <a:lstStyle/>
          <a:p>
            <a:endParaRPr/>
          </a:p>
          <a:p>
            <a:pPr>
              <a:defRPr sz="2800"/>
            </a:pPr>
            <a:r>
              <a:t>Postoperative cause most common seventy percent</a:t>
            </a:r>
          </a:p>
          <a:p>
            <a:pPr>
              <a:defRPr sz="2800"/>
            </a:pPr>
            <a:r>
              <a:t>Anastomotic leak frequent mechanism</a:t>
            </a:r>
          </a:p>
          <a:p>
            <a:pPr>
              <a:defRPr sz="2800"/>
            </a:pPr>
            <a:r>
              <a:t>Crohn disease common nonoperative cause</a:t>
            </a:r>
          </a:p>
          <a:p>
            <a:pPr>
              <a:defRPr sz="2800"/>
            </a:pPr>
            <a:r>
              <a:t>Radiation malignancy infection also causes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125454"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8316FCB-E1B1-AF14-4328-A294ABCE44E8}"/>
              </a:ext>
            </a:extLst>
          </p:cNvPr>
          <p:cNvSpPr>
            <a:spLocks noGrp="1"/>
          </p:cNvSpPr>
          <p:nvPr>
            <p:ph type="title"/>
          </p:nvPr>
        </p:nvSpPr>
        <p:spPr>
          <a:xfrm>
            <a:off x="515125" y="1153572"/>
            <a:ext cx="2400300" cy="4461163"/>
          </a:xfrm>
        </p:spPr>
        <p:txBody>
          <a:bodyPr>
            <a:normAutofit/>
          </a:bodyPr>
          <a:lstStyle/>
          <a:p>
            <a:r>
              <a:rPr lang="en-PK">
                <a:solidFill>
                  <a:srgbClr val="FFFFFF"/>
                </a:solidFill>
              </a:rPr>
              <a:t>FRIENDS</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1" y="2455479"/>
            <a:ext cx="3062575"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62E7A819-2751-C33B-7778-3F0D76E27243}"/>
              </a:ext>
            </a:extLst>
          </p:cNvPr>
          <p:cNvSpPr>
            <a:spLocks noGrp="1"/>
          </p:cNvSpPr>
          <p:nvPr>
            <p:ph idx="1"/>
          </p:nvPr>
        </p:nvSpPr>
        <p:spPr>
          <a:xfrm>
            <a:off x="3335481" y="591344"/>
            <a:ext cx="5179868" cy="5585619"/>
          </a:xfrm>
        </p:spPr>
        <p:txBody>
          <a:bodyPr anchor="ctr">
            <a:normAutofit/>
          </a:bodyPr>
          <a:lstStyle/>
          <a:p>
            <a:r>
              <a:rPr lang="en-PK" dirty="0"/>
              <a:t>F.  Foreign body </a:t>
            </a:r>
          </a:p>
          <a:p>
            <a:r>
              <a:rPr lang="en-PK" dirty="0"/>
              <a:t>R.  Radiations </a:t>
            </a:r>
          </a:p>
          <a:p>
            <a:r>
              <a:rPr lang="en-PK" dirty="0"/>
              <a:t>I. infections </a:t>
            </a:r>
          </a:p>
          <a:p>
            <a:r>
              <a:rPr lang="en-PK" dirty="0"/>
              <a:t>E. Epithelization </a:t>
            </a:r>
          </a:p>
          <a:p>
            <a:r>
              <a:rPr lang="en-PK" dirty="0"/>
              <a:t>N. Neoplasia </a:t>
            </a:r>
          </a:p>
          <a:p>
            <a:r>
              <a:rPr lang="en-PK" dirty="0"/>
              <a:t>D. Distal obstruction </a:t>
            </a:r>
          </a:p>
          <a:p>
            <a:r>
              <a:rPr lang="en-PK" dirty="0"/>
              <a:t>S. Specific Infections Tb Actinomycosis Crohns </a:t>
            </a:r>
          </a:p>
        </p:txBody>
      </p:sp>
    </p:spTree>
    <p:extLst>
      <p:ext uri="{BB962C8B-B14F-4D97-AF65-F5344CB8AC3E}">
        <p14:creationId xmlns:p14="http://schemas.microsoft.com/office/powerpoint/2010/main" val="27462928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solidFill>
                  <a:srgbClr val="FF0000"/>
                </a:solidFill>
              </a:rPr>
              <a:t>Pathophysiology Diagram</a:t>
            </a:r>
          </a:p>
        </p:txBody>
      </p:sp>
      <p:sp>
        <p:nvSpPr>
          <p:cNvPr id="3" name="TextBox 2"/>
          <p:cNvSpPr txBox="1"/>
          <p:nvPr/>
        </p:nvSpPr>
        <p:spPr>
          <a:xfrm>
            <a:off x="914400" y="1828800"/>
            <a:ext cx="5486400" cy="914400"/>
          </a:xfrm>
          <a:prstGeom prst="rect">
            <a:avLst/>
          </a:prstGeom>
          <a:noFill/>
        </p:spPr>
        <p:txBody>
          <a:bodyPr wrap="none">
            <a:spAutoFit/>
          </a:bodyPr>
          <a:lstStyle/>
          <a:p>
            <a:pPr>
              <a:defRPr sz="2600"/>
            </a:pPr>
            <a:r>
              <a:t>Bowel disruption occurs</a:t>
            </a:r>
          </a:p>
        </p:txBody>
      </p:sp>
      <p:sp>
        <p:nvSpPr>
          <p:cNvPr id="4" name="TextBox 3"/>
          <p:cNvSpPr txBox="1"/>
          <p:nvPr/>
        </p:nvSpPr>
        <p:spPr>
          <a:xfrm>
            <a:off x="914400" y="2743200"/>
            <a:ext cx="5486400" cy="914400"/>
          </a:xfrm>
          <a:prstGeom prst="rect">
            <a:avLst/>
          </a:prstGeom>
          <a:noFill/>
        </p:spPr>
        <p:txBody>
          <a:bodyPr wrap="none">
            <a:spAutoFit/>
          </a:bodyPr>
          <a:lstStyle/>
          <a:p>
            <a:pPr>
              <a:defRPr sz="2600"/>
            </a:pPr>
            <a:r>
              <a:t>Abscess formation develops</a:t>
            </a:r>
          </a:p>
        </p:txBody>
      </p:sp>
      <p:sp>
        <p:nvSpPr>
          <p:cNvPr id="5" name="TextBox 4"/>
          <p:cNvSpPr txBox="1"/>
          <p:nvPr/>
        </p:nvSpPr>
        <p:spPr>
          <a:xfrm>
            <a:off x="914400" y="3657600"/>
            <a:ext cx="5486400" cy="914400"/>
          </a:xfrm>
          <a:prstGeom prst="rect">
            <a:avLst/>
          </a:prstGeom>
          <a:noFill/>
        </p:spPr>
        <p:txBody>
          <a:bodyPr wrap="none">
            <a:spAutoFit/>
          </a:bodyPr>
          <a:lstStyle/>
          <a:p>
            <a:pPr>
              <a:defRPr sz="2600"/>
            </a:pPr>
            <a:r>
              <a:t>Track forms toward skin</a:t>
            </a:r>
          </a:p>
        </p:txBody>
      </p:sp>
      <p:sp>
        <p:nvSpPr>
          <p:cNvPr id="6" name="TextBox 5"/>
          <p:cNvSpPr txBox="1"/>
          <p:nvPr/>
        </p:nvSpPr>
        <p:spPr>
          <a:xfrm>
            <a:off x="914400" y="4572000"/>
            <a:ext cx="5486400" cy="914400"/>
          </a:xfrm>
          <a:prstGeom prst="rect">
            <a:avLst/>
          </a:prstGeom>
          <a:noFill/>
        </p:spPr>
        <p:txBody>
          <a:bodyPr wrap="none">
            <a:spAutoFit/>
          </a:bodyPr>
          <a:lstStyle/>
          <a:p>
            <a:pPr>
              <a:defRPr sz="2600"/>
            </a:pPr>
            <a:r>
              <a:t>Epithelialization prevents closure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solidFill>
                  <a:srgbClr val="FF0000"/>
                </a:solidFill>
              </a:rPr>
              <a:t>Systemic Effects</a:t>
            </a:r>
          </a:p>
        </p:txBody>
      </p:sp>
      <p:sp>
        <p:nvSpPr>
          <p:cNvPr id="3" name="Content Placeholder 2"/>
          <p:cNvSpPr>
            <a:spLocks noGrp="1"/>
          </p:cNvSpPr>
          <p:nvPr>
            <p:ph idx="1"/>
          </p:nvPr>
        </p:nvSpPr>
        <p:spPr/>
        <p:txBody>
          <a:bodyPr/>
          <a:lstStyle/>
          <a:p>
            <a:endParaRPr/>
          </a:p>
          <a:p>
            <a:pPr>
              <a:defRPr sz="2800"/>
            </a:pPr>
            <a:r>
              <a:t>Fluid loss leads dehydration hypovolemia</a:t>
            </a:r>
          </a:p>
          <a:p>
            <a:pPr>
              <a:defRPr sz="2800"/>
            </a:pPr>
            <a:r>
              <a:t>Malnutrition due protein loss ongoing</a:t>
            </a:r>
          </a:p>
          <a:p>
            <a:pPr>
              <a:defRPr sz="2800"/>
            </a:pPr>
            <a:r>
              <a:t>Sepsis major cause mortality patients</a:t>
            </a:r>
          </a:p>
          <a:p>
            <a:pPr>
              <a:defRPr sz="2800"/>
            </a:pPr>
            <a:r>
              <a:t>Immune suppression worsens outcomes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solidFill>
                  <a:srgbClr val="FF0000"/>
                </a:solidFill>
              </a:rPr>
              <a:t>Learning Outcomes</a:t>
            </a:r>
          </a:p>
        </p:txBody>
      </p:sp>
      <p:sp>
        <p:nvSpPr>
          <p:cNvPr id="3" name="Content Placeholder 2"/>
          <p:cNvSpPr>
            <a:spLocks noGrp="1"/>
          </p:cNvSpPr>
          <p:nvPr>
            <p:ph idx="1"/>
          </p:nvPr>
        </p:nvSpPr>
        <p:spPr/>
        <p:txBody>
          <a:bodyPr/>
          <a:lstStyle/>
          <a:p>
            <a:endParaRPr/>
          </a:p>
          <a:p>
            <a:pPr>
              <a:defRPr sz="2800"/>
            </a:pPr>
            <a:r>
              <a:t>Define stoma and anatomical basis</a:t>
            </a:r>
          </a:p>
          <a:p>
            <a:pPr>
              <a:defRPr sz="2800"/>
            </a:pPr>
            <a:r>
              <a:t>Classify stomas by type mechanism temporality</a:t>
            </a:r>
          </a:p>
          <a:p>
            <a:pPr>
              <a:defRPr sz="2800"/>
            </a:pPr>
            <a:r>
              <a:t>Explain indications and surgical techniques</a:t>
            </a:r>
          </a:p>
          <a:p>
            <a:pPr>
              <a:defRPr sz="2800"/>
            </a:pPr>
            <a:r>
              <a:t>Identify complications and management principles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solidFill>
                  <a:srgbClr val="FF0000"/>
                </a:solidFill>
              </a:rPr>
              <a:t>Clinical Features</a:t>
            </a:r>
          </a:p>
        </p:txBody>
      </p:sp>
      <p:sp>
        <p:nvSpPr>
          <p:cNvPr id="3" name="Content Placeholder 2"/>
          <p:cNvSpPr>
            <a:spLocks noGrp="1"/>
          </p:cNvSpPr>
          <p:nvPr>
            <p:ph idx="1"/>
          </p:nvPr>
        </p:nvSpPr>
        <p:spPr/>
        <p:txBody>
          <a:bodyPr/>
          <a:lstStyle/>
          <a:p>
            <a:endParaRPr dirty="0"/>
          </a:p>
          <a:p>
            <a:pPr>
              <a:defRPr sz="2800"/>
            </a:pPr>
            <a:r>
              <a:rPr dirty="0"/>
              <a:t>Feculent discharge from wound site</a:t>
            </a:r>
          </a:p>
          <a:p>
            <a:pPr>
              <a:defRPr sz="2800"/>
            </a:pPr>
            <a:r>
              <a:rPr dirty="0"/>
              <a:t>Skin excoriation around fistula opening</a:t>
            </a:r>
          </a:p>
          <a:p>
            <a:pPr>
              <a:defRPr sz="2800"/>
            </a:pPr>
            <a:r>
              <a:rPr dirty="0"/>
              <a:t>Fever tachycardia systemic sepsis signs</a:t>
            </a:r>
          </a:p>
          <a:p>
            <a:pPr>
              <a:defRPr sz="2800"/>
            </a:pPr>
            <a:r>
              <a:rPr dirty="0"/>
              <a:t>Weight loss malnutrition common findings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SNAP Approach</a:t>
            </a:r>
          </a:p>
        </p:txBody>
      </p:sp>
      <p:sp>
        <p:nvSpPr>
          <p:cNvPr id="3" name="Content Placeholder 2"/>
          <p:cNvSpPr>
            <a:spLocks noGrp="1"/>
          </p:cNvSpPr>
          <p:nvPr>
            <p:ph idx="1"/>
          </p:nvPr>
        </p:nvSpPr>
        <p:spPr/>
        <p:txBody>
          <a:bodyPr/>
          <a:lstStyle/>
          <a:p>
            <a:endParaRPr dirty="0"/>
          </a:p>
          <a:p>
            <a:pPr>
              <a:defRPr sz="2800"/>
            </a:pPr>
            <a:r>
              <a:rPr dirty="0">
                <a:solidFill>
                  <a:srgbClr val="FF0000"/>
                </a:solidFill>
              </a:rPr>
              <a:t>S</a:t>
            </a:r>
            <a:r>
              <a:rPr dirty="0"/>
              <a:t>epsis control drainage antibiotics</a:t>
            </a:r>
          </a:p>
          <a:p>
            <a:pPr>
              <a:defRPr sz="2800"/>
            </a:pPr>
            <a:r>
              <a:rPr dirty="0">
                <a:solidFill>
                  <a:srgbClr val="FF0000"/>
                </a:solidFill>
              </a:rPr>
              <a:t>N</a:t>
            </a:r>
            <a:r>
              <a:rPr dirty="0"/>
              <a:t>utrition support essential healing</a:t>
            </a:r>
          </a:p>
          <a:p>
            <a:pPr>
              <a:defRPr sz="2800"/>
            </a:pPr>
            <a:r>
              <a:rPr dirty="0">
                <a:solidFill>
                  <a:srgbClr val="FF0000"/>
                </a:solidFill>
              </a:rPr>
              <a:t>Anatomy</a:t>
            </a:r>
            <a:r>
              <a:rPr dirty="0"/>
              <a:t> defined by imaging</a:t>
            </a:r>
          </a:p>
          <a:p>
            <a:pPr>
              <a:defRPr sz="2800"/>
            </a:pPr>
            <a:r>
              <a:rPr dirty="0">
                <a:solidFill>
                  <a:srgbClr val="FF0000"/>
                </a:solidFill>
              </a:rPr>
              <a:t>Procedure</a:t>
            </a:r>
            <a:r>
              <a:rPr dirty="0"/>
              <a:t> planned after optimization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solidFill>
                  <a:srgbClr val="FF0000"/>
                </a:solidFill>
              </a:rPr>
              <a:t>Investigations</a:t>
            </a:r>
          </a:p>
        </p:txBody>
      </p:sp>
      <p:sp>
        <p:nvSpPr>
          <p:cNvPr id="3" name="Content Placeholder 2"/>
          <p:cNvSpPr>
            <a:spLocks noGrp="1"/>
          </p:cNvSpPr>
          <p:nvPr>
            <p:ph idx="1"/>
          </p:nvPr>
        </p:nvSpPr>
        <p:spPr/>
        <p:txBody>
          <a:bodyPr/>
          <a:lstStyle/>
          <a:p>
            <a:endParaRPr/>
          </a:p>
          <a:p>
            <a:pPr>
              <a:defRPr sz="2800"/>
            </a:pPr>
            <a:r>
              <a:t>Blood tests show infection imbalance</a:t>
            </a:r>
          </a:p>
          <a:p>
            <a:pPr>
              <a:defRPr sz="2800"/>
            </a:pPr>
            <a:r>
              <a:t>Electrolytes reveal sodium potassium losses</a:t>
            </a:r>
          </a:p>
          <a:p>
            <a:pPr>
              <a:defRPr sz="2800"/>
            </a:pPr>
            <a:r>
              <a:t>Albumin indicates nutritional status</a:t>
            </a:r>
          </a:p>
          <a:p>
            <a:pPr>
              <a:defRPr sz="2800"/>
            </a:pPr>
            <a:r>
              <a:t>CRP elevated inflammatory activity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solidFill>
                  <a:srgbClr val="FF0000"/>
                </a:solidFill>
              </a:rPr>
              <a:t>Imaging Overview</a:t>
            </a:r>
          </a:p>
        </p:txBody>
      </p:sp>
      <p:sp>
        <p:nvSpPr>
          <p:cNvPr id="3" name="TextBox 2"/>
          <p:cNvSpPr txBox="1"/>
          <p:nvPr/>
        </p:nvSpPr>
        <p:spPr>
          <a:xfrm>
            <a:off x="914400" y="1828800"/>
            <a:ext cx="5486400" cy="914400"/>
          </a:xfrm>
          <a:prstGeom prst="rect">
            <a:avLst/>
          </a:prstGeom>
          <a:noFill/>
        </p:spPr>
        <p:txBody>
          <a:bodyPr wrap="none">
            <a:spAutoFit/>
          </a:bodyPr>
          <a:lstStyle/>
          <a:p>
            <a:pPr>
              <a:defRPr sz="2600"/>
            </a:pPr>
            <a:r>
              <a:t>CT scan identifies abscess tract</a:t>
            </a:r>
          </a:p>
        </p:txBody>
      </p:sp>
      <p:sp>
        <p:nvSpPr>
          <p:cNvPr id="4" name="TextBox 3"/>
          <p:cNvSpPr txBox="1"/>
          <p:nvPr/>
        </p:nvSpPr>
        <p:spPr>
          <a:xfrm>
            <a:off x="914400" y="2743200"/>
            <a:ext cx="5486400" cy="914400"/>
          </a:xfrm>
          <a:prstGeom prst="rect">
            <a:avLst/>
          </a:prstGeom>
          <a:noFill/>
        </p:spPr>
        <p:txBody>
          <a:bodyPr wrap="none">
            <a:spAutoFit/>
          </a:bodyPr>
          <a:lstStyle/>
          <a:p>
            <a:pPr>
              <a:defRPr sz="2600"/>
            </a:pPr>
            <a:r>
              <a:t>Fistulography shows communication</a:t>
            </a:r>
          </a:p>
        </p:txBody>
      </p:sp>
      <p:sp>
        <p:nvSpPr>
          <p:cNvPr id="5" name="TextBox 4"/>
          <p:cNvSpPr txBox="1"/>
          <p:nvPr/>
        </p:nvSpPr>
        <p:spPr>
          <a:xfrm>
            <a:off x="914400" y="3657600"/>
            <a:ext cx="5486400" cy="914400"/>
          </a:xfrm>
          <a:prstGeom prst="rect">
            <a:avLst/>
          </a:prstGeom>
          <a:noFill/>
        </p:spPr>
        <p:txBody>
          <a:bodyPr wrap="none">
            <a:spAutoFit/>
          </a:bodyPr>
          <a:lstStyle/>
          <a:p>
            <a:pPr>
              <a:defRPr sz="2600"/>
            </a:pPr>
            <a:r>
              <a:t>Endoscopy detects pathology</a:t>
            </a:r>
          </a:p>
        </p:txBody>
      </p:sp>
      <p:sp>
        <p:nvSpPr>
          <p:cNvPr id="6" name="TextBox 5"/>
          <p:cNvSpPr txBox="1"/>
          <p:nvPr/>
        </p:nvSpPr>
        <p:spPr>
          <a:xfrm>
            <a:off x="914400" y="4572000"/>
            <a:ext cx="5486400" cy="914400"/>
          </a:xfrm>
          <a:prstGeom prst="rect">
            <a:avLst/>
          </a:prstGeom>
          <a:noFill/>
        </p:spPr>
        <p:txBody>
          <a:bodyPr wrap="none">
            <a:spAutoFit/>
          </a:bodyPr>
          <a:lstStyle/>
          <a:p>
            <a:pPr>
              <a:defRPr sz="2600"/>
            </a:pPr>
            <a:r>
              <a:t>Defines anatomy before surgery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solidFill>
                  <a:srgbClr val="FF0000"/>
                </a:solidFill>
              </a:rPr>
              <a:t>Medical Management</a:t>
            </a:r>
          </a:p>
        </p:txBody>
      </p:sp>
      <p:sp>
        <p:nvSpPr>
          <p:cNvPr id="3" name="Content Placeholder 2"/>
          <p:cNvSpPr>
            <a:spLocks noGrp="1"/>
          </p:cNvSpPr>
          <p:nvPr>
            <p:ph idx="1"/>
          </p:nvPr>
        </p:nvSpPr>
        <p:spPr/>
        <p:txBody>
          <a:bodyPr/>
          <a:lstStyle/>
          <a:p>
            <a:endParaRPr/>
          </a:p>
          <a:p>
            <a:pPr>
              <a:defRPr sz="2800"/>
            </a:pPr>
            <a:r>
              <a:t>Fluid resuscitation correct dehydration</a:t>
            </a:r>
          </a:p>
          <a:p>
            <a:pPr>
              <a:defRPr sz="2800"/>
            </a:pPr>
            <a:r>
              <a:t>Antibiotics treat sepsis effectively</a:t>
            </a:r>
          </a:p>
          <a:p>
            <a:pPr>
              <a:defRPr sz="2800"/>
            </a:pPr>
            <a:r>
              <a:t>Octreotide reduces fistula output</a:t>
            </a:r>
          </a:p>
          <a:p>
            <a:pPr>
              <a:defRPr sz="2800"/>
            </a:pPr>
            <a:r>
              <a:t>Skin care prevents complications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solidFill>
                  <a:srgbClr val="FF0000"/>
                </a:solidFill>
              </a:rPr>
              <a:t>Nutrition</a:t>
            </a:r>
          </a:p>
        </p:txBody>
      </p:sp>
      <p:sp>
        <p:nvSpPr>
          <p:cNvPr id="3" name="Content Placeholder 2"/>
          <p:cNvSpPr>
            <a:spLocks noGrp="1"/>
          </p:cNvSpPr>
          <p:nvPr>
            <p:ph idx="1"/>
          </p:nvPr>
        </p:nvSpPr>
        <p:spPr/>
        <p:txBody>
          <a:bodyPr/>
          <a:lstStyle/>
          <a:p>
            <a:endParaRPr dirty="0"/>
          </a:p>
          <a:p>
            <a:pPr>
              <a:defRPr sz="2800"/>
            </a:pPr>
            <a:r>
              <a:rPr dirty="0"/>
              <a:t>Enteral feeding preferred if possible</a:t>
            </a:r>
          </a:p>
          <a:p>
            <a:pPr>
              <a:defRPr sz="2800"/>
            </a:pPr>
            <a:r>
              <a:rPr dirty="0"/>
              <a:t>TPN used if bowel inaccessible</a:t>
            </a:r>
          </a:p>
          <a:p>
            <a:pPr>
              <a:defRPr sz="2800"/>
            </a:pPr>
            <a:r>
              <a:rPr dirty="0"/>
              <a:t>Protein increased for healing</a:t>
            </a:r>
          </a:p>
          <a:p>
            <a:pPr>
              <a:defRPr sz="2800"/>
            </a:pPr>
            <a:r>
              <a:rPr dirty="0"/>
              <a:t>Maintain albumin above three grams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solidFill>
                  <a:srgbClr val="FF0000"/>
                </a:solidFill>
              </a:rPr>
              <a:t>Surgical Management</a:t>
            </a:r>
          </a:p>
        </p:txBody>
      </p:sp>
      <p:sp>
        <p:nvSpPr>
          <p:cNvPr id="3" name="Content Placeholder 2"/>
          <p:cNvSpPr>
            <a:spLocks noGrp="1"/>
          </p:cNvSpPr>
          <p:nvPr>
            <p:ph idx="1"/>
          </p:nvPr>
        </p:nvSpPr>
        <p:spPr/>
        <p:txBody>
          <a:bodyPr/>
          <a:lstStyle/>
          <a:p>
            <a:endParaRPr/>
          </a:p>
          <a:p>
            <a:pPr>
              <a:defRPr sz="2800"/>
            </a:pPr>
            <a:r>
              <a:t>Indicated if fistula fails closure</a:t>
            </a:r>
          </a:p>
          <a:p>
            <a:pPr>
              <a:defRPr sz="2800"/>
            </a:pPr>
            <a:r>
              <a:t>Resection with anastomosis performed</a:t>
            </a:r>
          </a:p>
          <a:p>
            <a:pPr>
              <a:defRPr sz="2800"/>
            </a:pPr>
            <a:r>
              <a:t>Adhesiolysis before fistula excision</a:t>
            </a:r>
          </a:p>
          <a:p>
            <a:pPr>
              <a:defRPr sz="2800"/>
            </a:pPr>
            <a:r>
              <a:t>Delay surgery until optimized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Viva Points</a:t>
            </a:r>
          </a:p>
        </p:txBody>
      </p:sp>
      <p:sp>
        <p:nvSpPr>
          <p:cNvPr id="3" name="Content Placeholder 2"/>
          <p:cNvSpPr>
            <a:spLocks noGrp="1"/>
          </p:cNvSpPr>
          <p:nvPr>
            <p:ph idx="1"/>
          </p:nvPr>
        </p:nvSpPr>
        <p:spPr/>
        <p:txBody>
          <a:bodyPr/>
          <a:lstStyle/>
          <a:p>
            <a:endParaRPr/>
          </a:p>
          <a:p>
            <a:pPr>
              <a:defRPr sz="2800"/>
            </a:pPr>
            <a:r>
              <a:t>Most fistulas postoperative origin</a:t>
            </a:r>
          </a:p>
          <a:p>
            <a:pPr>
              <a:defRPr sz="2800"/>
            </a:pPr>
            <a:r>
              <a:t>Closure occurs within six weeks</a:t>
            </a:r>
          </a:p>
          <a:p>
            <a:pPr>
              <a:defRPr sz="2800"/>
            </a:pPr>
            <a:r>
              <a:t>Sepsis leading cause mortality</a:t>
            </a:r>
          </a:p>
          <a:p>
            <a:pPr>
              <a:defRPr sz="2800"/>
            </a:pPr>
            <a:r>
              <a:t>FRIEND mnemonic predicts nonclosure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1C232A5-20BF-99B7-F42F-0BA52FB5186F}"/>
              </a:ext>
            </a:extLst>
          </p:cNvPr>
          <p:cNvSpPr>
            <a:spLocks noGrp="1"/>
          </p:cNvSpPr>
          <p:nvPr>
            <p:ph idx="4294967295"/>
          </p:nvPr>
        </p:nvSpPr>
        <p:spPr>
          <a:xfrm>
            <a:off x="840258" y="568412"/>
            <a:ext cx="7389341" cy="4930345"/>
          </a:xfrm>
        </p:spPr>
        <p:txBody>
          <a:bodyPr>
            <a:normAutofit fontScale="85000" lnSpcReduction="20000"/>
          </a:bodyPr>
          <a:lstStyle/>
          <a:p>
            <a:pPr marL="0" indent="0">
              <a:buNone/>
            </a:pPr>
            <a:r>
              <a:rPr lang="en-GB" dirty="0"/>
              <a:t>A 58-year-old man underwent emergency Hartmann's procedure for perforated sigmoid diverticulitis 3 days ago. The end-colostomy in the left iliac fossa appears dark purple to black in colour. The patient is haemodynamically stable. What is the most likely complication?</a:t>
            </a:r>
          </a:p>
          <a:p>
            <a:pPr marL="514350" indent="-514350">
              <a:buAutoNum type="alphaUcParenR"/>
            </a:pPr>
            <a:r>
              <a:rPr lang="en-GB" dirty="0"/>
              <a:t>Stoma prolapse</a:t>
            </a:r>
            <a:br>
              <a:rPr lang="en-GB" dirty="0"/>
            </a:br>
            <a:r>
              <a:rPr lang="en-GB" dirty="0"/>
              <a:t>B) Stoma ischaemia </a:t>
            </a:r>
            <a:br>
              <a:rPr lang="en-GB" dirty="0"/>
            </a:br>
            <a:r>
              <a:rPr lang="en-GB" dirty="0"/>
              <a:t>C) Stoma retraction</a:t>
            </a:r>
            <a:br>
              <a:rPr lang="en-GB" dirty="0"/>
            </a:br>
            <a:r>
              <a:rPr lang="en-GB" dirty="0"/>
              <a:t>D) Parastomal hernia</a:t>
            </a:r>
            <a:br>
              <a:rPr lang="en-GB" dirty="0"/>
            </a:br>
            <a:r>
              <a:rPr lang="en-GB" dirty="0"/>
              <a:t>E) Normal appearance for day 3</a:t>
            </a:r>
          </a:p>
          <a:p>
            <a:pPr marL="0" indent="0">
              <a:buNone/>
            </a:pPr>
            <a:endParaRPr lang="en-GB" dirty="0"/>
          </a:p>
          <a:p>
            <a:r>
              <a:rPr lang="en-PK" dirty="0">
                <a:solidFill>
                  <a:srgbClr val="FF0000"/>
                </a:solidFill>
              </a:rPr>
              <a:t>Key B</a:t>
            </a:r>
          </a:p>
        </p:txBody>
      </p:sp>
    </p:spTree>
    <p:extLst>
      <p:ext uri="{BB962C8B-B14F-4D97-AF65-F5344CB8AC3E}">
        <p14:creationId xmlns:p14="http://schemas.microsoft.com/office/powerpoint/2010/main" val="623528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0724A40-B680-BD5A-D329-E9C44FD9BB7C}"/>
              </a:ext>
            </a:extLst>
          </p:cNvPr>
          <p:cNvSpPr txBox="1"/>
          <p:nvPr/>
        </p:nvSpPr>
        <p:spPr>
          <a:xfrm>
            <a:off x="1037967" y="924857"/>
            <a:ext cx="7068065" cy="5693866"/>
          </a:xfrm>
          <a:prstGeom prst="rect">
            <a:avLst/>
          </a:prstGeom>
          <a:noFill/>
        </p:spPr>
        <p:txBody>
          <a:bodyPr wrap="square">
            <a:spAutoFit/>
          </a:bodyPr>
          <a:lstStyle/>
          <a:p>
            <a:pPr>
              <a:buNone/>
            </a:pPr>
            <a:r>
              <a:rPr lang="en-GB" sz="2800" dirty="0"/>
              <a:t>A 45-year-old woman with an end-ileostomy in the right iliac fossa (formed 8 months ago) complains of difficulty with appliance adherence and frequent leakage causing severe skin excoriation around the stoma. Examination shows the stoma is flush with the skin level. What is the most likely complication?</a:t>
            </a:r>
          </a:p>
          <a:p>
            <a:pPr>
              <a:buNone/>
            </a:pPr>
            <a:r>
              <a:rPr lang="en-GB" sz="2800" dirty="0"/>
              <a:t>A) Stoma stenosis</a:t>
            </a:r>
            <a:br>
              <a:rPr lang="en-GB" sz="2800" dirty="0"/>
            </a:br>
            <a:r>
              <a:rPr lang="en-GB" sz="2800" dirty="0"/>
              <a:t>B) Stoma prolapse</a:t>
            </a:r>
            <a:br>
              <a:rPr lang="en-GB" sz="2800" dirty="0"/>
            </a:br>
            <a:r>
              <a:rPr lang="en-GB" sz="2800" dirty="0"/>
              <a:t>C) Stoma retraction</a:t>
            </a:r>
            <a:br>
              <a:rPr lang="en-GB" sz="2800" dirty="0"/>
            </a:br>
            <a:r>
              <a:rPr lang="en-GB" sz="2800" dirty="0"/>
              <a:t>D) Parastomal hernia</a:t>
            </a:r>
            <a:br>
              <a:rPr lang="en-GB" sz="2800" dirty="0"/>
            </a:br>
            <a:r>
              <a:rPr lang="en-GB" sz="2800" dirty="0"/>
              <a:t>E) Stoma ischaemia</a:t>
            </a:r>
          </a:p>
          <a:p>
            <a:pPr>
              <a:buNone/>
            </a:pPr>
            <a:r>
              <a:rPr lang="en-GB" sz="2800" b="1" dirty="0"/>
              <a:t> </a:t>
            </a:r>
            <a:r>
              <a:rPr lang="en-GB" sz="2800" b="1" dirty="0">
                <a:solidFill>
                  <a:srgbClr val="FF0000"/>
                </a:solidFill>
              </a:rPr>
              <a:t>C) Stoma retraction</a:t>
            </a:r>
            <a:endParaRPr lang="en-GB" sz="2800" dirty="0">
              <a:solidFill>
                <a:srgbClr val="FF0000"/>
              </a:solidFill>
            </a:endParaRPr>
          </a:p>
        </p:txBody>
      </p:sp>
    </p:spTree>
    <p:extLst>
      <p:ext uri="{BB962C8B-B14F-4D97-AF65-F5344CB8AC3E}">
        <p14:creationId xmlns:p14="http://schemas.microsoft.com/office/powerpoint/2010/main" val="3551260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solidFill>
                  <a:srgbClr val="FF0000"/>
                </a:solidFill>
              </a:rPr>
              <a:t>Definition</a:t>
            </a:r>
          </a:p>
        </p:txBody>
      </p:sp>
      <p:sp>
        <p:nvSpPr>
          <p:cNvPr id="3" name="Content Placeholder 2"/>
          <p:cNvSpPr>
            <a:spLocks noGrp="1"/>
          </p:cNvSpPr>
          <p:nvPr>
            <p:ph idx="1"/>
          </p:nvPr>
        </p:nvSpPr>
        <p:spPr/>
        <p:txBody>
          <a:bodyPr/>
          <a:lstStyle/>
          <a:p>
            <a:endParaRPr dirty="0"/>
          </a:p>
          <a:p>
            <a:pPr>
              <a:defRPr sz="2800"/>
            </a:pPr>
            <a:r>
              <a:rPr dirty="0"/>
              <a:t>Surgically created opening hollow organ skin</a:t>
            </a:r>
          </a:p>
          <a:p>
            <a:pPr>
              <a:defRPr sz="2800"/>
            </a:pPr>
            <a:r>
              <a:rPr dirty="0"/>
              <a:t>Allows diversion intestinal  contents</a:t>
            </a:r>
          </a:p>
          <a:p>
            <a:pPr>
              <a:defRPr sz="2800"/>
            </a:pPr>
            <a:r>
              <a:rPr dirty="0"/>
              <a:t>Mucosal surface pink moist appearance</a:t>
            </a:r>
          </a:p>
          <a:p>
            <a:pPr>
              <a:defRPr sz="2800"/>
            </a:pPr>
            <a:r>
              <a:rPr dirty="0"/>
              <a:t>No pain due absence somatic innervation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83932EC-E724-CB98-1422-14EAB7606615}"/>
              </a:ext>
            </a:extLst>
          </p:cNvPr>
          <p:cNvSpPr txBox="1"/>
          <p:nvPr/>
        </p:nvSpPr>
        <p:spPr>
          <a:xfrm>
            <a:off x="877330" y="1041219"/>
            <a:ext cx="7055708" cy="4154984"/>
          </a:xfrm>
          <a:prstGeom prst="rect">
            <a:avLst/>
          </a:prstGeom>
          <a:noFill/>
        </p:spPr>
        <p:txBody>
          <a:bodyPr wrap="square">
            <a:spAutoFit/>
          </a:bodyPr>
          <a:lstStyle/>
          <a:p>
            <a:pPr>
              <a:buNone/>
            </a:pPr>
            <a:r>
              <a:rPr lang="en-GB" sz="2400" dirty="0"/>
              <a:t>A 62-year-old man with a permanent end-colostomy presents 18 months post-surgery with a bulge around the stoma. The bulge increases with coughing and straining. The stoma functions normally. What is the most likely diagnosis?</a:t>
            </a:r>
          </a:p>
          <a:p>
            <a:pPr>
              <a:buNone/>
            </a:pPr>
            <a:r>
              <a:rPr lang="en-GB" sz="2400" dirty="0"/>
              <a:t>A) Stoma prolapse</a:t>
            </a:r>
            <a:br>
              <a:rPr lang="en-GB" sz="2400" dirty="0"/>
            </a:br>
            <a:r>
              <a:rPr lang="en-GB" sz="2400" dirty="0"/>
              <a:t>B) Parastomal hernia</a:t>
            </a:r>
            <a:br>
              <a:rPr lang="en-GB" sz="2400" dirty="0"/>
            </a:br>
            <a:r>
              <a:rPr lang="en-GB" sz="2400" dirty="0"/>
              <a:t>C) Stoma stenosis</a:t>
            </a:r>
            <a:br>
              <a:rPr lang="en-GB" sz="2400" dirty="0"/>
            </a:br>
            <a:r>
              <a:rPr lang="en-GB" sz="2400" dirty="0"/>
              <a:t>D) Rectus sheath haematoma</a:t>
            </a:r>
            <a:br>
              <a:rPr lang="en-GB" sz="2400" dirty="0"/>
            </a:br>
            <a:r>
              <a:rPr lang="en-GB" sz="2400" dirty="0"/>
              <a:t>E) Stoma granuloma</a:t>
            </a:r>
          </a:p>
          <a:p>
            <a:pPr>
              <a:buNone/>
            </a:pPr>
            <a:r>
              <a:rPr lang="en-GB" sz="2400" b="1" dirty="0"/>
              <a:t> </a:t>
            </a:r>
            <a:r>
              <a:rPr lang="en-GB" sz="2400" b="1" dirty="0">
                <a:solidFill>
                  <a:srgbClr val="FF0000"/>
                </a:solidFill>
              </a:rPr>
              <a:t>B) Parastomal hernia</a:t>
            </a:r>
            <a:endParaRPr lang="en-GB" sz="2400" dirty="0">
              <a:solidFill>
                <a:srgbClr val="FF0000"/>
              </a:solidFill>
            </a:endParaRPr>
          </a:p>
        </p:txBody>
      </p:sp>
    </p:spTree>
    <p:extLst>
      <p:ext uri="{BB962C8B-B14F-4D97-AF65-F5344CB8AC3E}">
        <p14:creationId xmlns:p14="http://schemas.microsoft.com/office/powerpoint/2010/main" val="3318432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88C0063-2AF2-9754-9812-DAEF7F5163EC}"/>
              </a:ext>
            </a:extLst>
          </p:cNvPr>
          <p:cNvSpPr txBox="1"/>
          <p:nvPr/>
        </p:nvSpPr>
        <p:spPr>
          <a:xfrm>
            <a:off x="889685" y="1443841"/>
            <a:ext cx="7030995" cy="4524315"/>
          </a:xfrm>
          <a:prstGeom prst="rect">
            <a:avLst/>
          </a:prstGeom>
          <a:noFill/>
        </p:spPr>
        <p:txBody>
          <a:bodyPr wrap="square">
            <a:spAutoFit/>
          </a:bodyPr>
          <a:lstStyle/>
          <a:p>
            <a:pPr>
              <a:buNone/>
            </a:pPr>
            <a:r>
              <a:rPr lang="en-GB" sz="2400" dirty="0"/>
              <a:t>A 55-year-old woman presents 3 years after formation of loop ileostomy with increasing length of protruding bowel through the stoma opening. She reports the bowel protrudes 8-10 cm and is difficult to reduce. The bowel appears viable and pink. What is the most appropriate initial management?</a:t>
            </a:r>
          </a:p>
          <a:p>
            <a:pPr>
              <a:buNone/>
            </a:pPr>
            <a:r>
              <a:rPr lang="en-GB" sz="2400" dirty="0"/>
              <a:t>A) Emergency laparotomy</a:t>
            </a:r>
            <a:br>
              <a:rPr lang="en-GB" sz="2400" dirty="0"/>
            </a:br>
            <a:r>
              <a:rPr lang="en-GB" sz="2400" dirty="0"/>
              <a:t>B) Manual reduction and observation</a:t>
            </a:r>
            <a:br>
              <a:rPr lang="en-GB" sz="2400" dirty="0"/>
            </a:br>
            <a:r>
              <a:rPr lang="en-GB" sz="2400" dirty="0"/>
              <a:t>C) Urgent stoma revision</a:t>
            </a:r>
            <a:br>
              <a:rPr lang="en-GB" sz="2400" dirty="0"/>
            </a:br>
            <a:r>
              <a:rPr lang="en-GB" sz="2400" dirty="0"/>
              <a:t>D) Application of sugar to reduce oedema</a:t>
            </a:r>
            <a:br>
              <a:rPr lang="en-GB" sz="2400" dirty="0"/>
            </a:br>
            <a:r>
              <a:rPr lang="en-GB" sz="2400" dirty="0"/>
              <a:t>E) No treatment needed if viable</a:t>
            </a:r>
          </a:p>
          <a:p>
            <a:pPr>
              <a:buNone/>
            </a:pPr>
            <a:r>
              <a:rPr lang="en-GB" sz="2400" b="1" dirty="0">
                <a:solidFill>
                  <a:srgbClr val="FF0000"/>
                </a:solidFill>
              </a:rPr>
              <a:t> B) Manual reduction and observation</a:t>
            </a:r>
            <a:endParaRPr lang="en-GB" sz="2400" dirty="0">
              <a:solidFill>
                <a:srgbClr val="FF0000"/>
              </a:solidFill>
            </a:endParaRPr>
          </a:p>
        </p:txBody>
      </p:sp>
    </p:spTree>
    <p:extLst>
      <p:ext uri="{BB962C8B-B14F-4D97-AF65-F5344CB8AC3E}">
        <p14:creationId xmlns:p14="http://schemas.microsoft.com/office/powerpoint/2010/main" val="3498792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963ED36-629D-4F52-267E-35CE0DB72A1E}"/>
              </a:ext>
            </a:extLst>
          </p:cNvPr>
          <p:cNvSpPr txBox="1"/>
          <p:nvPr/>
        </p:nvSpPr>
        <p:spPr>
          <a:xfrm>
            <a:off x="889686" y="1443841"/>
            <a:ext cx="7401698" cy="4524315"/>
          </a:xfrm>
          <a:prstGeom prst="rect">
            <a:avLst/>
          </a:prstGeom>
          <a:noFill/>
        </p:spPr>
        <p:txBody>
          <a:bodyPr wrap="square">
            <a:spAutoFit/>
          </a:bodyPr>
          <a:lstStyle/>
          <a:p>
            <a:pPr>
              <a:buNone/>
            </a:pPr>
            <a:r>
              <a:rPr lang="en-GB" sz="2400" dirty="0"/>
              <a:t>A 52-year-old man underwent emergency laparotomy for small bowel obstruction 10 days ago. On day 8, he developed wound discharge of greenish fluid with a feculent </a:t>
            </a:r>
            <a:r>
              <a:rPr lang="en-GB" sz="2400" dirty="0" err="1"/>
              <a:t>odor</a:t>
            </a:r>
            <a:r>
              <a:rPr lang="en-GB" sz="2400" dirty="0"/>
              <a:t>. Output is approximately 400 mL/24 hours. He is pyrexial (38.2°C) with tachycardia. What is the most likely diagnosis?</a:t>
            </a:r>
          </a:p>
          <a:p>
            <a:pPr>
              <a:buNone/>
            </a:pPr>
            <a:r>
              <a:rPr lang="en-GB" sz="2400" dirty="0"/>
              <a:t>A) Wound infection with seroma</a:t>
            </a:r>
            <a:br>
              <a:rPr lang="en-GB" sz="2400" dirty="0"/>
            </a:br>
            <a:r>
              <a:rPr lang="en-GB" sz="2400" dirty="0"/>
              <a:t>B) Postoperative enterocutaneous fistula</a:t>
            </a:r>
            <a:br>
              <a:rPr lang="en-GB" sz="2400" dirty="0"/>
            </a:br>
            <a:r>
              <a:rPr lang="en-GB" sz="2400" dirty="0"/>
              <a:t>C) Anastomotic leak with peritonitis</a:t>
            </a:r>
            <a:br>
              <a:rPr lang="en-GB" sz="2400" dirty="0"/>
            </a:br>
            <a:r>
              <a:rPr lang="en-GB" sz="2400" dirty="0"/>
              <a:t>D) Rectus sheath abscess</a:t>
            </a:r>
            <a:br>
              <a:rPr lang="en-GB" sz="2400" dirty="0"/>
            </a:br>
            <a:r>
              <a:rPr lang="en-GB" sz="2400" dirty="0"/>
              <a:t>E) Normal postoperative wound drainage</a:t>
            </a:r>
          </a:p>
          <a:p>
            <a:pPr>
              <a:buNone/>
            </a:pPr>
            <a:r>
              <a:rPr lang="en-GB" sz="2400" b="1" dirty="0"/>
              <a:t> </a:t>
            </a:r>
            <a:r>
              <a:rPr lang="en-GB" sz="2400" b="1" dirty="0">
                <a:solidFill>
                  <a:srgbClr val="FF0000"/>
                </a:solidFill>
              </a:rPr>
              <a:t>B) Postoperative enterocutaneous fistula</a:t>
            </a:r>
            <a:endParaRPr lang="en-GB" sz="2400" dirty="0">
              <a:solidFill>
                <a:srgbClr val="FF0000"/>
              </a:solidFill>
            </a:endParaRPr>
          </a:p>
        </p:txBody>
      </p:sp>
    </p:spTree>
    <p:extLst>
      <p:ext uri="{BB962C8B-B14F-4D97-AF65-F5344CB8AC3E}">
        <p14:creationId xmlns:p14="http://schemas.microsoft.com/office/powerpoint/2010/main" val="628759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29FEAFF-9CC7-7AE4-C419-AE2FB2B4E7AE}"/>
              </a:ext>
            </a:extLst>
          </p:cNvPr>
          <p:cNvSpPr txBox="1"/>
          <p:nvPr/>
        </p:nvSpPr>
        <p:spPr>
          <a:xfrm>
            <a:off x="667265" y="269949"/>
            <a:ext cx="7809470" cy="6124754"/>
          </a:xfrm>
          <a:prstGeom prst="rect">
            <a:avLst/>
          </a:prstGeom>
          <a:noFill/>
        </p:spPr>
        <p:txBody>
          <a:bodyPr wrap="square">
            <a:spAutoFit/>
          </a:bodyPr>
          <a:lstStyle/>
          <a:p>
            <a:pPr>
              <a:buNone/>
            </a:pPr>
            <a:r>
              <a:rPr lang="en-GB" sz="2800" dirty="0"/>
              <a:t>A 62-year-old man with high-output enterocutaneous fistula (proximal jejunum) is being managed conservatively. Blood tests show: Na+ 126 mmol/L, K+ 2.6 mmol/L, Mg2+ 0.4 mmol/L, albumin 22 g/L. What is the MOST important immediate intervention?</a:t>
            </a:r>
          </a:p>
          <a:p>
            <a:pPr>
              <a:buNone/>
            </a:pPr>
            <a:r>
              <a:rPr lang="en-GB" sz="2800" dirty="0"/>
              <a:t>A) Start octreotide infusion</a:t>
            </a:r>
            <a:br>
              <a:rPr lang="en-GB" sz="2800" dirty="0"/>
            </a:br>
            <a:r>
              <a:rPr lang="en-GB" sz="2800" dirty="0"/>
              <a:t>B) Emergency surgical closure</a:t>
            </a:r>
            <a:br>
              <a:rPr lang="en-GB" sz="2800" dirty="0"/>
            </a:br>
            <a:r>
              <a:rPr lang="en-GB" sz="2800" dirty="0"/>
              <a:t>C) Intravenous fluid and aggressive electrolyte replacement</a:t>
            </a:r>
            <a:br>
              <a:rPr lang="en-GB" sz="2800" dirty="0"/>
            </a:br>
            <a:r>
              <a:rPr lang="en-GB" sz="2800" dirty="0"/>
              <a:t>D) Increase oral fluid intake</a:t>
            </a:r>
            <a:br>
              <a:rPr lang="en-GB" sz="2800" dirty="0"/>
            </a:br>
            <a:r>
              <a:rPr lang="en-GB" sz="2800" dirty="0"/>
              <a:t>E) Start total parenteral nutrition</a:t>
            </a:r>
          </a:p>
          <a:p>
            <a:pPr>
              <a:buNone/>
            </a:pPr>
            <a:r>
              <a:rPr lang="en-GB" sz="2800" b="1" dirty="0">
                <a:solidFill>
                  <a:srgbClr val="FF0000"/>
                </a:solidFill>
              </a:rPr>
              <a:t> C) Intravenous fluid and aggressive electrolyte replacement</a:t>
            </a:r>
            <a:endParaRPr lang="en-GB" sz="2800" dirty="0">
              <a:solidFill>
                <a:srgbClr val="FF0000"/>
              </a:solidFill>
            </a:endParaRPr>
          </a:p>
        </p:txBody>
      </p:sp>
    </p:spTree>
    <p:extLst>
      <p:ext uri="{BB962C8B-B14F-4D97-AF65-F5344CB8AC3E}">
        <p14:creationId xmlns:p14="http://schemas.microsoft.com/office/powerpoint/2010/main" val="2001809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solidFill>
                  <a:srgbClr val="FF0000"/>
                </a:solidFill>
              </a:rPr>
              <a:t>Classification</a:t>
            </a:r>
          </a:p>
        </p:txBody>
      </p:sp>
      <p:sp>
        <p:nvSpPr>
          <p:cNvPr id="3" name="Content Placeholder 2"/>
          <p:cNvSpPr>
            <a:spLocks noGrp="1"/>
          </p:cNvSpPr>
          <p:nvPr>
            <p:ph idx="1"/>
          </p:nvPr>
        </p:nvSpPr>
        <p:spPr/>
        <p:txBody>
          <a:bodyPr/>
          <a:lstStyle/>
          <a:p>
            <a:endParaRPr dirty="0"/>
          </a:p>
          <a:p>
            <a:pPr>
              <a:defRPr sz="2800"/>
            </a:pPr>
            <a:r>
              <a:rPr dirty="0"/>
              <a:t>Colostomy ileostomy  jejunostomy types</a:t>
            </a:r>
          </a:p>
          <a:p>
            <a:pPr>
              <a:defRPr sz="2800"/>
            </a:pPr>
            <a:r>
              <a:rPr dirty="0"/>
              <a:t>End loop double barrel split varieties</a:t>
            </a:r>
          </a:p>
          <a:p>
            <a:pPr>
              <a:defRPr sz="2800"/>
            </a:pPr>
            <a:r>
              <a:rPr dirty="0"/>
              <a:t>Temporary permanent emergency elective categories</a:t>
            </a:r>
          </a:p>
          <a:p>
            <a:pPr>
              <a:defRPr sz="2800"/>
            </a:pPr>
            <a:r>
              <a:rPr dirty="0"/>
              <a:t>Location RIF LIF abdominal quadrants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solidFill>
                  <a:srgbClr val="FF0000"/>
                </a:solidFill>
              </a:rPr>
              <a:t>Ileostomy</a:t>
            </a:r>
          </a:p>
        </p:txBody>
      </p:sp>
      <p:sp>
        <p:nvSpPr>
          <p:cNvPr id="3" name="Content Placeholder 2"/>
          <p:cNvSpPr>
            <a:spLocks noGrp="1"/>
          </p:cNvSpPr>
          <p:nvPr>
            <p:ph idx="1"/>
          </p:nvPr>
        </p:nvSpPr>
        <p:spPr>
          <a:xfrm>
            <a:off x="457200" y="1600200"/>
            <a:ext cx="5062654" cy="4525963"/>
          </a:xfrm>
        </p:spPr>
        <p:txBody>
          <a:bodyPr/>
          <a:lstStyle/>
          <a:p>
            <a:endParaRPr dirty="0"/>
          </a:p>
          <a:p>
            <a:pPr>
              <a:defRPr sz="2800"/>
            </a:pPr>
            <a:r>
              <a:rPr dirty="0"/>
              <a:t>Located right iliac fossa abdomen</a:t>
            </a:r>
          </a:p>
          <a:p>
            <a:pPr>
              <a:defRPr sz="2800"/>
            </a:pPr>
            <a:r>
              <a:rPr dirty="0"/>
              <a:t>Spouted two to three centimeters above</a:t>
            </a:r>
          </a:p>
          <a:p>
            <a:pPr>
              <a:defRPr sz="2800"/>
            </a:pPr>
            <a:r>
              <a:rPr dirty="0"/>
              <a:t>Liquid high volume enzyme rich output</a:t>
            </a:r>
          </a:p>
          <a:p>
            <a:pPr>
              <a:defRPr sz="2800"/>
            </a:pPr>
            <a:r>
              <a:rPr dirty="0"/>
              <a:t>Used inflammatory bowel disease protection</a:t>
            </a:r>
          </a:p>
        </p:txBody>
      </p:sp>
      <p:pic>
        <p:nvPicPr>
          <p:cNvPr id="5" name="Picture 4">
            <a:extLst>
              <a:ext uri="{FF2B5EF4-FFF2-40B4-BE49-F238E27FC236}">
                <a16:creationId xmlns:a16="http://schemas.microsoft.com/office/drawing/2014/main" id="{5C39AD71-CB1B-BBEF-EA56-C104A65CF93B}"/>
              </a:ext>
            </a:extLst>
          </p:cNvPr>
          <p:cNvPicPr>
            <a:picLocks noChangeAspect="1"/>
          </p:cNvPicPr>
          <p:nvPr/>
        </p:nvPicPr>
        <p:blipFill>
          <a:blip r:embed="rId2"/>
          <a:stretch>
            <a:fillRect/>
          </a:stretch>
        </p:blipFill>
        <p:spPr>
          <a:xfrm>
            <a:off x="5214899" y="2921000"/>
            <a:ext cx="3263900" cy="23368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022BDE4A-8A20-4A69-9C5A-581C82036A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3C35E07-904B-64BE-FCC9-B9A55CD805CF}"/>
              </a:ext>
            </a:extLst>
          </p:cNvPr>
          <p:cNvSpPr>
            <a:spLocks noGrp="1"/>
          </p:cNvSpPr>
          <p:nvPr>
            <p:ph type="title"/>
          </p:nvPr>
        </p:nvSpPr>
        <p:spPr>
          <a:xfrm>
            <a:off x="751263" y="170412"/>
            <a:ext cx="7634200" cy="1328730"/>
          </a:xfrm>
        </p:spPr>
        <p:txBody>
          <a:bodyPr vert="horz" lIns="91440" tIns="45720" rIns="91440" bIns="45720" rtlCol="0" anchor="b">
            <a:normAutofit/>
          </a:bodyPr>
          <a:lstStyle/>
          <a:p>
            <a:pPr defTabSz="914400">
              <a:lnSpc>
                <a:spcPct val="90000"/>
              </a:lnSpc>
            </a:pPr>
            <a:r>
              <a:rPr lang="en-US" sz="4500" b="1" kern="1200" dirty="0">
                <a:solidFill>
                  <a:srgbClr val="FF0000"/>
                </a:solidFill>
                <a:latin typeface="+mj-lt"/>
                <a:ea typeface="+mj-ea"/>
                <a:cs typeface="+mj-cs"/>
              </a:rPr>
              <a:t>Ileostomy </a:t>
            </a:r>
          </a:p>
        </p:txBody>
      </p:sp>
      <p:pic>
        <p:nvPicPr>
          <p:cNvPr id="7" name="Picture 6">
            <a:extLst>
              <a:ext uri="{FF2B5EF4-FFF2-40B4-BE49-F238E27FC236}">
                <a16:creationId xmlns:a16="http://schemas.microsoft.com/office/drawing/2014/main" id="{2619C58A-20C2-99F8-7EB9-9DF81168A7F4}"/>
              </a:ext>
            </a:extLst>
          </p:cNvPr>
          <p:cNvPicPr>
            <a:picLocks noChangeAspect="1"/>
          </p:cNvPicPr>
          <p:nvPr/>
        </p:nvPicPr>
        <p:blipFill>
          <a:blip r:embed="rId2"/>
          <a:srcRect l="22380" r="1543" b="2"/>
          <a:stretch>
            <a:fillRect/>
          </a:stretch>
        </p:blipFill>
        <p:spPr>
          <a:xfrm>
            <a:off x="149055" y="2410448"/>
            <a:ext cx="4352493" cy="3890357"/>
          </a:xfrm>
          <a:prstGeom prst="rect">
            <a:avLst/>
          </a:prstGeom>
        </p:spPr>
      </p:pic>
      <p:pic>
        <p:nvPicPr>
          <p:cNvPr id="5" name="Content Placeholder 4">
            <a:extLst>
              <a:ext uri="{FF2B5EF4-FFF2-40B4-BE49-F238E27FC236}">
                <a16:creationId xmlns:a16="http://schemas.microsoft.com/office/drawing/2014/main" id="{AA55B65E-B2C5-FD8E-076C-FDA7BB470E66}"/>
              </a:ext>
            </a:extLst>
          </p:cNvPr>
          <p:cNvPicPr>
            <a:picLocks noGrp="1" noChangeAspect="1"/>
          </p:cNvPicPr>
          <p:nvPr>
            <p:ph idx="1"/>
          </p:nvPr>
        </p:nvPicPr>
        <p:blipFill>
          <a:blip r:embed="rId3"/>
          <a:srcRect l="11677" r="7769" b="-1"/>
          <a:stretch>
            <a:fillRect/>
          </a:stretch>
        </p:blipFill>
        <p:spPr>
          <a:xfrm>
            <a:off x="4642450" y="2410448"/>
            <a:ext cx="4352492" cy="3890357"/>
          </a:xfrm>
          <a:prstGeom prst="rect">
            <a:avLst/>
          </a:prstGeom>
        </p:spPr>
      </p:pic>
    </p:spTree>
    <p:extLst>
      <p:ext uri="{BB962C8B-B14F-4D97-AF65-F5344CB8AC3E}">
        <p14:creationId xmlns:p14="http://schemas.microsoft.com/office/powerpoint/2010/main" val="25374041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solidFill>
                  <a:srgbClr val="FF0000"/>
                </a:solidFill>
              </a:rPr>
              <a:t>Colostomy</a:t>
            </a:r>
          </a:p>
        </p:txBody>
      </p:sp>
      <p:sp>
        <p:nvSpPr>
          <p:cNvPr id="3" name="Content Placeholder 2"/>
          <p:cNvSpPr>
            <a:spLocks noGrp="1"/>
          </p:cNvSpPr>
          <p:nvPr>
            <p:ph idx="1"/>
          </p:nvPr>
        </p:nvSpPr>
        <p:spPr>
          <a:xfrm>
            <a:off x="457200" y="1600200"/>
            <a:ext cx="4973444" cy="4525963"/>
          </a:xfrm>
        </p:spPr>
        <p:txBody>
          <a:bodyPr/>
          <a:lstStyle/>
          <a:p>
            <a:endParaRPr dirty="0"/>
          </a:p>
          <a:p>
            <a:pPr>
              <a:defRPr sz="2800"/>
            </a:pPr>
            <a:r>
              <a:rPr dirty="0"/>
              <a:t>Located left iliac fossa abdomen</a:t>
            </a:r>
          </a:p>
          <a:p>
            <a:pPr>
              <a:defRPr sz="2800"/>
            </a:pPr>
            <a:r>
              <a:rPr dirty="0"/>
              <a:t>Flush with skin surface typically</a:t>
            </a:r>
          </a:p>
          <a:p>
            <a:pPr>
              <a:defRPr sz="2800"/>
            </a:pPr>
            <a:r>
              <a:rPr dirty="0"/>
              <a:t>Formed stool output more controlled</a:t>
            </a:r>
          </a:p>
          <a:p>
            <a:pPr>
              <a:defRPr sz="2800"/>
            </a:pPr>
            <a:r>
              <a:rPr dirty="0"/>
              <a:t>Used cancer diverticulitis obstruction cases</a:t>
            </a:r>
          </a:p>
        </p:txBody>
      </p:sp>
      <p:pic>
        <p:nvPicPr>
          <p:cNvPr id="5" name="Picture 4">
            <a:extLst>
              <a:ext uri="{FF2B5EF4-FFF2-40B4-BE49-F238E27FC236}">
                <a16:creationId xmlns:a16="http://schemas.microsoft.com/office/drawing/2014/main" id="{C210D983-AF6D-E5BA-BB5B-2966406CFBE3}"/>
              </a:ext>
            </a:extLst>
          </p:cNvPr>
          <p:cNvPicPr>
            <a:picLocks noChangeAspect="1"/>
          </p:cNvPicPr>
          <p:nvPr/>
        </p:nvPicPr>
        <p:blipFill>
          <a:blip r:embed="rId2"/>
          <a:stretch>
            <a:fillRect/>
          </a:stretch>
        </p:blipFill>
        <p:spPr>
          <a:xfrm>
            <a:off x="5430643" y="2279650"/>
            <a:ext cx="2609385" cy="3148658"/>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1A95671B-3CC6-4792-9114-B74FAEA224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BA7C6E8-97A0-BA8E-F1A4-AAA968D49EF9}"/>
              </a:ext>
            </a:extLst>
          </p:cNvPr>
          <p:cNvSpPr>
            <a:spLocks noGrp="1"/>
          </p:cNvSpPr>
          <p:nvPr>
            <p:ph type="title"/>
          </p:nvPr>
        </p:nvSpPr>
        <p:spPr>
          <a:xfrm>
            <a:off x="756138" y="174032"/>
            <a:ext cx="7631723" cy="1111843"/>
          </a:xfrm>
        </p:spPr>
        <p:txBody>
          <a:bodyPr anchor="ctr">
            <a:normAutofit/>
          </a:bodyPr>
          <a:lstStyle/>
          <a:p>
            <a:r>
              <a:rPr lang="en-PK" sz="3500" b="1" dirty="0">
                <a:solidFill>
                  <a:srgbClr val="FF0000"/>
                </a:solidFill>
              </a:rPr>
              <a:t>Colostomy Bag </a:t>
            </a:r>
          </a:p>
        </p:txBody>
      </p:sp>
      <p:pic>
        <p:nvPicPr>
          <p:cNvPr id="5" name="Content Placeholder 4">
            <a:extLst>
              <a:ext uri="{FF2B5EF4-FFF2-40B4-BE49-F238E27FC236}">
                <a16:creationId xmlns:a16="http://schemas.microsoft.com/office/drawing/2014/main" id="{B834E435-B9B1-DDFC-00CF-28FD4A17A177}"/>
              </a:ext>
            </a:extLst>
          </p:cNvPr>
          <p:cNvPicPr>
            <a:picLocks noChangeAspect="1"/>
          </p:cNvPicPr>
          <p:nvPr/>
        </p:nvPicPr>
        <p:blipFill>
          <a:blip r:embed="rId2"/>
          <a:stretch>
            <a:fillRect/>
          </a:stretch>
        </p:blipFill>
        <p:spPr>
          <a:xfrm>
            <a:off x="1279085" y="2405149"/>
            <a:ext cx="6581256" cy="3899393"/>
          </a:xfrm>
          <a:prstGeom prst="rect">
            <a:avLst/>
          </a:prstGeom>
        </p:spPr>
      </p:pic>
    </p:spTree>
    <p:extLst>
      <p:ext uri="{BB962C8B-B14F-4D97-AF65-F5344CB8AC3E}">
        <p14:creationId xmlns:p14="http://schemas.microsoft.com/office/powerpoint/2010/main" val="393177621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100</TotalTime>
  <Words>1169</Words>
  <Application>Microsoft Macintosh PowerPoint</Application>
  <PresentationFormat>On-screen Show (4:3)</PresentationFormat>
  <Paragraphs>192</Paragraphs>
  <Slides>43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43</vt:i4>
      </vt:variant>
    </vt:vector>
  </HeadingPairs>
  <TitlesOfParts>
    <vt:vector size="48" baseType="lpstr">
      <vt:lpstr>Aptos</vt:lpstr>
      <vt:lpstr>Arial</vt:lpstr>
      <vt:lpstr>Calibri</vt:lpstr>
      <vt:lpstr>JAMEEL NOORI NASTALEEQ KASHEEDA</vt:lpstr>
      <vt:lpstr>Office Theme</vt:lpstr>
      <vt:lpstr> بسم الله الرحمن الرحيم </vt:lpstr>
      <vt:lpstr>PowerPoint Presentation</vt:lpstr>
      <vt:lpstr>Learning Outcomes</vt:lpstr>
      <vt:lpstr>Definition</vt:lpstr>
      <vt:lpstr>Classification</vt:lpstr>
      <vt:lpstr>Ileostomy</vt:lpstr>
      <vt:lpstr>Ileostomy </vt:lpstr>
      <vt:lpstr>Colostomy</vt:lpstr>
      <vt:lpstr>Colostomy Bag </vt:lpstr>
      <vt:lpstr>Preoperative Siting</vt:lpstr>
      <vt:lpstr>Surgical Technique</vt:lpstr>
      <vt:lpstr>PowerPoint Presentation</vt:lpstr>
      <vt:lpstr>Early Complications</vt:lpstr>
      <vt:lpstr>Late Complications</vt:lpstr>
      <vt:lpstr>Stoma Care</vt:lpstr>
      <vt:lpstr>Care </vt:lpstr>
      <vt:lpstr>Reversal</vt:lpstr>
      <vt:lpstr>Summary</vt:lpstr>
      <vt:lpstr>Clinical Scenario</vt:lpstr>
      <vt:lpstr>PowerPoint Presentation</vt:lpstr>
      <vt:lpstr>Learning Outcomes</vt:lpstr>
      <vt:lpstr>PowerPoint Presentation</vt:lpstr>
      <vt:lpstr>PowerPoint Presentation</vt:lpstr>
      <vt:lpstr>Definition</vt:lpstr>
      <vt:lpstr>Classification</vt:lpstr>
      <vt:lpstr>Etiology</vt:lpstr>
      <vt:lpstr>FRIENDS</vt:lpstr>
      <vt:lpstr>Pathophysiology Diagram</vt:lpstr>
      <vt:lpstr>Systemic Effects</vt:lpstr>
      <vt:lpstr>Clinical Features</vt:lpstr>
      <vt:lpstr>SNAP Approach</vt:lpstr>
      <vt:lpstr>Investigations</vt:lpstr>
      <vt:lpstr>Imaging Overview</vt:lpstr>
      <vt:lpstr>Medical Management</vt:lpstr>
      <vt:lpstr>Nutrition</vt:lpstr>
      <vt:lpstr>Surgical Management</vt:lpstr>
      <vt:lpstr>Viva Points</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Zahid Mahmood</cp:lastModifiedBy>
  <cp:revision>11</cp:revision>
  <dcterms:created xsi:type="dcterms:W3CDTF">2013-01-27T09:14:16Z</dcterms:created>
  <dcterms:modified xsi:type="dcterms:W3CDTF">2026-04-04T07:08:47Z</dcterms:modified>
  <cp:category/>
</cp:coreProperties>
</file>