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1691640"/>
            <a:ext cx="8942832" cy="640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411480"/>
            <a:ext cx="8321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Enterocutaneous Fistula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Lecture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317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07792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 — SNAP Framework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— Sepsis control: drain abscess, IV antibiotics, source control — FIRST priority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— Nutrition: TPN or enteral feeding; restore positive nitrogen balance (albumin &gt;30)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— Anatomy: Delineate with fistulogram/CT; identify factors preventing closure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— Plan: Wait 4–6 weeks for spontaneous closure; surgery if FRIEND present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NBM + TPN: Bowel rest; high-output ECF requires parenteral nutrition support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 care: Stoma bag, barrier creams — protect peri-fistula skin from enzymes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Octreotide: Reduces GI secretions; aids closure of high-output fistulae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closure: 30–40% close within 4–6 weeks if no FRIEND factor present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Timing: Delay 3–6 months — allow inflammation to settle, optimise nutrition (albumin &gt;30)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Resection + primary anastomosis: Gold standard; excise fistula tract and diseased bowel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Bypass procedure: Proximal stoma; defunctioning if resection high-risk or anatomy complex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VSD / NPWT: Negative pressure wound therapy — controls output; aids wound healing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Fluid/electrolyte: Severe dehydration, hyponatraemia, hypokalaemia — life-threatening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Sepsis: Intra-abdominal abscess, wound infection, bacteraemia → multi-organ failure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Malnutrition: Negative nitrogen balance, hypoalbuminaemia → impaired wound healing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Persistent/recurrent fistula, skin ulceration, psychological morbidity, mortality 5–20%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 (causes): Foreign body · Radiation · Inflammation · Epithelialisation · Neoplasm · Distal obstruction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 (management): Sepsis · Nutrition · Anatomy · Plan/Procedure — sequence is mandatory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VIVA POINT: Albumin &lt;25 g/L = severe malnutrition; target &gt;30 g/L before surgery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closure unlikely if: high output, short tract, distal obstruction, malignancy, radiation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8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005840"/>
            <a:ext cx="8595360" cy="1691640"/>
          </a:xfrm>
          <a:prstGeom prst="rect">
            <a:avLst/>
          </a:prstGeom>
          <a:solidFill>
            <a:srgbClr val="FFF3CD"/>
          </a:solidFill>
          <a:ln w="19050">
            <a:solidFill>
              <a:srgbClr val="FF8F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8321040" cy="1600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8F00"/>
                </a:solidFill>
              </a:rPr>
              <a:t>CASE:  </a:t>
            </a:r>
            <a:pPr indent="0" marL="0">
              <a:buNone/>
            </a:pPr>
            <a:r>
              <a:rPr lang="en-US" sz="1300" dirty="0">
                <a:solidFill>
                  <a:srgbClr val="1C2B2D"/>
                </a:solidFill>
              </a:rPr>
              <a:t>A 55-year-old male, 10 days post-elective right hemicolectomy for Crohn's disease, presents with enteric content discharging from a midline wound. Output is 650 ml/day. He is pyrexial (38.4°C), tachycardic, and has lost 4 kg since surgery. Albumin = 20 g/L. CT abdomen shows anastomotic dehiscence with a peri-anastomotic collection.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88920"/>
            <a:ext cx="859536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0720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What is the diagnosis and classification?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1272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High-output ECF (&gt;500 ml/day); post-operative (iatrogenic); complex type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52958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What is the immediate management priority?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849624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SNAP: Drain abscess → TPN → Fistulogram → Plan surgery after 3–6 months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8E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cause of enterocutaneous fistula?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Crohn's disease     B) Radiation     C) Post-operative (iatrogenic) ✔     D) Malignancy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High-output ECF is defined as output greater than?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100 ml/day     B) 200 ml/day     C) 500 ml/day ✔     D) 1000 ml/day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First priority in management of ECF using the SNAP approach?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Nutrition     B) Surgery     C) Sepsis control ✔     D) Anatomy definition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Which letter in FRIEND mnemonic causes ECF by mechanical interference?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R (Radiation)     B) F (Foreign body) ✔     C) I (Inflammation)     D) N (Neoplasm)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ECF = abnormal bowel-to-skin communication; 75–85% are iatrogenic (post-operative)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FRIEND causes prevent spontaneous closure — identify and correct before surgery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SNAP sequence is mandatory: Sepsis → Nutrition → Anatomy → Plan/Procedure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Surgery delayed 3–6 months; albumin must be &gt;30 g/L; mortality remains 5–20%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Enterocutaneous Fistula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enterocutaneous fistula; classify by output and anatomical site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causes; understand pathophysiology and factors preventing healing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clinical features; select appropriate investigations systematically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conservative and surgical management; list complications and prognosis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communication between gut lumen and skin surface — ECF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for 75–85% of all gastrointestinal fistulae (Bailey &amp; Love)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defines severity: Low &lt;200 ml/day, Moderate 200–500, High &gt;500 ml/day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High-output ECF carries greatest risk: dehydration, malnutrition, sepsis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Output: Low (&lt;200 ml/day), Moderate (200–500), High (&gt;500 ml/day)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Anatomy: Simple (short, direct tract), Complex (multi-track, abscess, radiation)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Aetiology: Spontaneous (Crohn's, TB, malignancy) vs Iatrogenic (post-operative)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Location: Duodenal, jejunal, ileal, colonic — determines management complexity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/ Variants — Clinical Relevance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ECF: Bowel → skin; most common; visible fistula opening on abdominal wall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Entero-enteric: Bowel loop to bowel loop; bypass, diarrhoea, malabsorption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Entero-vesical: Bowel to bladder; pneumaturia, faecaluria — diagnostic hallmark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Entero-vaginal: Bowel to vagina; faecal discharge per vaginum; Crohn's / radiotherapy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 — FRIEND Mnemonic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 — Foreign body (mesh, suture); R — Radiation enteritis (delayed effect, ischaemic)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— Inflammation/Infection (Crohn's disease, TB, actinomycosis, diverticulitis)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— Epithelialisation of tract; N — Neoplasm (primary or secondary bowel tumour)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— Distal obstruction; also: Iatrogenic (75–85% post-operative anastomotic leak)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Why Fistulae Persist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Anastomotic breakdown / bowel injury → bowel content leaks into wound/cavity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 epithelialises → permanent channel forms; spontaneous closure prevented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 factors maintain fistula: distal obstruction, foreign body, malignancy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output → fluid/electrolyte loss → malnutrition → immunosuppression → sepsis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Wound discharge: enteric content through skin — characteristic presentation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Systemic: fever, tachycardia, weight loss, malnutrition — signs of sepsis/catabolism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 excoriation around fistula opening — from digestive enzymes (esp. proximal ECF)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output: dehydration, hyponatraemia, hypokalaemia, metabolic acidosis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914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45720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658368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749808"/>
            <a:ext cx="8321040" cy="3840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Labs: FBC, U&amp;E, LFTs, albumin (&lt;25 g/L = severe malnutrition), CRP, fistula output pH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Fistulogram: Water-soluble contrast injected into tract — defines anatomy and course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 + Pelvis: Identifies abscess, distal obstruction, foreign body, malignancy</a:t>
            </a:r>
            <a:endParaRPr lang="en-US" sz="2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200" b="1" dirty="0">
                <a:solidFill>
                  <a:srgbClr val="006064"/>
                </a:solidFill>
              </a:rPr>
              <a:t>▶  </a:t>
            </a:r>
            <a:pPr indent="0" marL="0">
              <a:spcAft>
                <a:spcPts val="400"/>
              </a:spcAft>
              <a:buNone/>
            </a:pPr>
            <a:r>
              <a:rPr lang="en-US" sz="32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/ Barium studies: Delineate complex tracts; assess bowel continuity and disease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Enterocutaneous Fistula - Surgical Lecture</dc:title>
  <dc:subject>PptxGenJS Presentation</dc:subject>
  <dc:creator>Prof. Zahid Mahmood</dc:creator>
  <cp:lastModifiedBy>Prof. Zahid Mahmood</cp:lastModifiedBy>
  <cp:revision>1</cp:revision>
  <dcterms:created xsi:type="dcterms:W3CDTF">2026-04-05T16:04:48Z</dcterms:created>
  <dcterms:modified xsi:type="dcterms:W3CDTF">2026-04-05T16:04:48Z</dcterms:modified>
</cp:coreProperties>
</file>