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1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34"/>
    <p:restoredTop sz="94676"/>
  </p:normalViewPr>
  <p:slideViewPr>
    <p:cSldViewPr snapToGrid="0" snapToObjects="1">
      <p:cViewPr varScale="1">
        <p:scale>
          <a:sx n="114" d="100"/>
          <a:sy n="114" d="100"/>
        </p:scale>
        <p:origin x="54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Clinical Scenario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Postoperative patient develops wound discharge</a:t>
            </a:r>
          </a:p>
          <a:p>
            <a:pPr>
              <a:defRPr sz="2800"/>
            </a:pPr>
            <a:r>
              <a:t>Feculent fluid drains abdominal incision site</a:t>
            </a:r>
          </a:p>
          <a:p>
            <a:pPr>
              <a:defRPr sz="2800"/>
            </a:pPr>
            <a:r>
              <a:t>Patient has fever dehydration imbalance</a:t>
            </a:r>
          </a:p>
          <a:p>
            <a:pPr>
              <a:defRPr sz="2800"/>
            </a:pPr>
            <a:r>
              <a:t>What is diagnosis and management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SNAP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>
              <a:defRPr sz="2800"/>
            </a:pPr>
            <a:r>
              <a:rPr dirty="0">
                <a:solidFill>
                  <a:srgbClr val="FF0000"/>
                </a:solidFill>
              </a:rPr>
              <a:t>S</a:t>
            </a:r>
            <a:r>
              <a:rPr dirty="0"/>
              <a:t>epsis control drainage antibiotics</a:t>
            </a:r>
          </a:p>
          <a:p>
            <a:pPr>
              <a:defRPr sz="2800"/>
            </a:pPr>
            <a:r>
              <a:rPr dirty="0">
                <a:solidFill>
                  <a:srgbClr val="FF0000"/>
                </a:solidFill>
              </a:rPr>
              <a:t>N</a:t>
            </a:r>
            <a:r>
              <a:rPr dirty="0"/>
              <a:t>utrition support essential healing</a:t>
            </a:r>
          </a:p>
          <a:p>
            <a:pPr>
              <a:defRPr sz="2800"/>
            </a:pPr>
            <a:r>
              <a:rPr dirty="0">
                <a:solidFill>
                  <a:srgbClr val="FF0000"/>
                </a:solidFill>
              </a:rPr>
              <a:t>Anatomy</a:t>
            </a:r>
            <a:r>
              <a:rPr dirty="0"/>
              <a:t> defined by imaging</a:t>
            </a:r>
          </a:p>
          <a:p>
            <a:pPr>
              <a:defRPr sz="2800"/>
            </a:pPr>
            <a:r>
              <a:rPr dirty="0">
                <a:solidFill>
                  <a:srgbClr val="FF0000"/>
                </a:solidFill>
              </a:rPr>
              <a:t>Procedure</a:t>
            </a:r>
            <a:r>
              <a:rPr dirty="0"/>
              <a:t> planned after optimization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Investigations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Blood tests show infection imbalance</a:t>
            </a:r>
          </a:p>
          <a:p>
            <a:pPr>
              <a:defRPr sz="2800"/>
            </a:pPr>
            <a:r>
              <a:t>Electrolytes reveal sodium potassium losses</a:t>
            </a:r>
          </a:p>
          <a:p>
            <a:pPr>
              <a:defRPr sz="2800"/>
            </a:pPr>
            <a:r>
              <a:t>Albumin indicates nutritional status</a:t>
            </a:r>
          </a:p>
          <a:p>
            <a:pPr>
              <a:defRPr sz="2800"/>
            </a:pPr>
            <a:r>
              <a:t>CRP elevated inflammatory activity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Imaging Overview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828800"/>
            <a:ext cx="5486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/>
            </a:pPr>
            <a:r>
              <a:t>CT scan identifies abscess tract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2743200"/>
            <a:ext cx="5486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/>
            </a:pPr>
            <a:r>
              <a:t>Fistulography shows communication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657600"/>
            <a:ext cx="5486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/>
            </a:pPr>
            <a:r>
              <a:t>Endoscopy detects pathology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5486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/>
            </a:pPr>
            <a:r>
              <a:t>Defines anatomy before surgery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Medical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Fluid resuscitation correct dehydration</a:t>
            </a:r>
          </a:p>
          <a:p>
            <a:pPr>
              <a:defRPr sz="2800"/>
            </a:pPr>
            <a:r>
              <a:t>Antibiotics treat sepsis effectively</a:t>
            </a:r>
          </a:p>
          <a:p>
            <a:pPr>
              <a:defRPr sz="2800"/>
            </a:pPr>
            <a:r>
              <a:t>Octreotide reduces fistula output</a:t>
            </a:r>
          </a:p>
          <a:p>
            <a:pPr>
              <a:defRPr sz="2800"/>
            </a:pPr>
            <a:r>
              <a:t>Skin care prevents complications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Nutrition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>
              <a:defRPr sz="2800"/>
            </a:pPr>
            <a:r>
              <a:rPr dirty="0"/>
              <a:t>Enteral feeding preferred if possible</a:t>
            </a:r>
          </a:p>
          <a:p>
            <a:pPr>
              <a:defRPr sz="2800"/>
            </a:pPr>
            <a:r>
              <a:rPr dirty="0"/>
              <a:t>TPN used if bowel inaccessible</a:t>
            </a:r>
          </a:p>
          <a:p>
            <a:pPr>
              <a:defRPr sz="2800"/>
            </a:pPr>
            <a:r>
              <a:rPr dirty="0"/>
              <a:t>Protein increased for healing</a:t>
            </a:r>
          </a:p>
          <a:p>
            <a:pPr>
              <a:defRPr sz="2800"/>
            </a:pPr>
            <a:r>
              <a:rPr dirty="0"/>
              <a:t>Maintain albumin above three grams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Surgical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Indicated if fistula fails closure</a:t>
            </a:r>
          </a:p>
          <a:p>
            <a:pPr>
              <a:defRPr sz="2800"/>
            </a:pPr>
            <a:r>
              <a:t>Resection with anastomosis performed</a:t>
            </a:r>
          </a:p>
          <a:p>
            <a:pPr>
              <a:defRPr sz="2800"/>
            </a:pPr>
            <a:r>
              <a:t>Adhesiolysis before fistula excision</a:t>
            </a:r>
          </a:p>
          <a:p>
            <a:pPr>
              <a:defRPr sz="2800"/>
            </a:pPr>
            <a:r>
              <a:t>Delay surgery until optimized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Viva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Most fistulas postoperative origin</a:t>
            </a:r>
          </a:p>
          <a:p>
            <a:pPr>
              <a:defRPr sz="2800"/>
            </a:pPr>
            <a:r>
              <a:t>Closure occurs within six weeks</a:t>
            </a:r>
          </a:p>
          <a:p>
            <a:pPr>
              <a:defRPr sz="2800"/>
            </a:pPr>
            <a:r>
              <a:t>Sepsis leading cause mortality</a:t>
            </a:r>
          </a:p>
          <a:p>
            <a:pPr>
              <a:defRPr sz="2800"/>
            </a:pPr>
            <a:r>
              <a:t>FRIEND mnemonic predicts nonclosure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Define enterocutaneous fistula clearly</a:t>
            </a:r>
          </a:p>
          <a:p>
            <a:pPr>
              <a:defRPr sz="2800"/>
            </a:pPr>
            <a:r>
              <a:t>Classify fistula based on output</a:t>
            </a:r>
          </a:p>
          <a:p>
            <a:pPr>
              <a:defRPr sz="2800"/>
            </a:pPr>
            <a:r>
              <a:t>Explain pathophysiology clinical features</a:t>
            </a:r>
          </a:p>
          <a:p>
            <a:pPr>
              <a:defRPr sz="2800"/>
            </a:pPr>
            <a:r>
              <a:t>Outline investigations and management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Abnormal communication bowel and skin</a:t>
            </a:r>
          </a:p>
          <a:p>
            <a:pPr>
              <a:defRPr sz="2800"/>
            </a:pPr>
            <a:r>
              <a:t>Allows leakage intestinal contents externally</a:t>
            </a:r>
          </a:p>
          <a:p>
            <a:pPr>
              <a:defRPr sz="2800"/>
            </a:pPr>
            <a:r>
              <a:t>Fecal fistula involves distal bowel</a:t>
            </a:r>
          </a:p>
          <a:p>
            <a:pPr>
              <a:defRPr sz="2800"/>
            </a:pPr>
            <a:r>
              <a:t>Output varies with anatomical origin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Classification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Low output less than two hundred</a:t>
            </a:r>
          </a:p>
          <a:p>
            <a:pPr>
              <a:defRPr sz="2800"/>
            </a:pPr>
            <a:r>
              <a:t>Moderate output two to five hundred</a:t>
            </a:r>
          </a:p>
          <a:p>
            <a:pPr>
              <a:defRPr sz="2800"/>
            </a:pPr>
            <a:r>
              <a:t>High output greater than five hundred</a:t>
            </a:r>
          </a:p>
          <a:p>
            <a:pPr>
              <a:defRPr sz="2800"/>
            </a:pPr>
            <a:r>
              <a:t>Simple complex based on abscess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Etiology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Postoperative cause most common seventy percent</a:t>
            </a:r>
          </a:p>
          <a:p>
            <a:pPr>
              <a:defRPr sz="2800"/>
            </a:pPr>
            <a:r>
              <a:t>Anastomotic leak frequent mechanism</a:t>
            </a:r>
          </a:p>
          <a:p>
            <a:pPr>
              <a:defRPr sz="2800"/>
            </a:pPr>
            <a:r>
              <a:t>Crohn disease common nonoperative cause</a:t>
            </a:r>
          </a:p>
          <a:p>
            <a:pPr>
              <a:defRPr sz="2800"/>
            </a:pPr>
            <a:r>
              <a:t>Radiation malignancy infection also causes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16FCB-E1B1-AF14-4328-A294ABCE4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E7A819-2751-C33B-7778-3F0D76E272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2746292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Pathophysiology Diagram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828800"/>
            <a:ext cx="5486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/>
            </a:pPr>
            <a:r>
              <a:t>Bowel disruption occurs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2743200"/>
            <a:ext cx="5486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/>
            </a:pPr>
            <a:r>
              <a:t>Abscess formation develops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657600"/>
            <a:ext cx="5486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/>
            </a:pPr>
            <a:r>
              <a:t>Track forms toward skin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5486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/>
            </a:pPr>
            <a:r>
              <a:t>Epithelialization prevents 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Systemic Effects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Fluid loss leads dehydration hypovolemia</a:t>
            </a:r>
          </a:p>
          <a:p>
            <a:pPr>
              <a:defRPr sz="2800"/>
            </a:pPr>
            <a:r>
              <a:t>Malnutrition due protein loss ongoing</a:t>
            </a:r>
          </a:p>
          <a:p>
            <a:pPr>
              <a:defRPr sz="2800"/>
            </a:pPr>
            <a:r>
              <a:t>Sepsis major cause mortality patients</a:t>
            </a:r>
          </a:p>
          <a:p>
            <a:pPr>
              <a:defRPr sz="2800"/>
            </a:pPr>
            <a:r>
              <a:t>Immune suppression worsens outcomes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Clinical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>
              <a:defRPr sz="2800"/>
            </a:pPr>
            <a:r>
              <a:rPr dirty="0"/>
              <a:t>Feculent discharge from wound site</a:t>
            </a:r>
          </a:p>
          <a:p>
            <a:pPr>
              <a:defRPr sz="2800"/>
            </a:pPr>
            <a:r>
              <a:rPr dirty="0"/>
              <a:t>Skin excoriation around fistula opening</a:t>
            </a:r>
          </a:p>
          <a:p>
            <a:pPr>
              <a:defRPr sz="2800"/>
            </a:pPr>
            <a:r>
              <a:rPr dirty="0"/>
              <a:t>Fever tachycardia systemic sepsis signs</a:t>
            </a:r>
          </a:p>
          <a:p>
            <a:pPr>
              <a:defRPr sz="2800"/>
            </a:pPr>
            <a:r>
              <a:rPr dirty="0"/>
              <a:t>Weight loss malnutrition common findings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296</Words>
  <Application>Microsoft Macintosh PowerPoint</Application>
  <PresentationFormat>On-screen Show (4:3)</PresentationFormat>
  <Paragraphs>88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Clinical Scenario</vt:lpstr>
      <vt:lpstr>Learning Outcomes</vt:lpstr>
      <vt:lpstr>Definition</vt:lpstr>
      <vt:lpstr>Classification</vt:lpstr>
      <vt:lpstr>Etiology</vt:lpstr>
      <vt:lpstr>PowerPoint Presentation</vt:lpstr>
      <vt:lpstr>Pathophysiology Diagram</vt:lpstr>
      <vt:lpstr>Systemic Effects</vt:lpstr>
      <vt:lpstr>Clinical Features</vt:lpstr>
      <vt:lpstr>SNAP Approach</vt:lpstr>
      <vt:lpstr>Investigations</vt:lpstr>
      <vt:lpstr>Imaging Overview</vt:lpstr>
      <vt:lpstr>Medical Management</vt:lpstr>
      <vt:lpstr>Nutrition</vt:lpstr>
      <vt:lpstr>Surgical Management</vt:lpstr>
      <vt:lpstr>Viva Points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Zahid Mahmood</cp:lastModifiedBy>
  <cp:revision>3</cp:revision>
  <dcterms:created xsi:type="dcterms:W3CDTF">2013-01-27T09:14:16Z</dcterms:created>
  <dcterms:modified xsi:type="dcterms:W3CDTF">2026-04-04T06:28:24Z</dcterms:modified>
  <cp:category/>
</cp:coreProperties>
</file>