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Diverticular Disease of the Colon &amp; Meckel’s Diverticulum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Target: Final Year MBBS Students (UHS Exam Preparation)</a:t>
            </a:r>
          </a:p>
          <a:p>
            <a:pPr/>
            <a:r>
              <a:t>Presenter: Professor of Surgery</a:t>
            </a:r>
          </a:p>
          <a:p>
            <a:pPr/>
            <a:r>
              <a:t>Suggested Image: Illustration of sigmoid diverticula and Meckel’s diverticulum on ileum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History Taking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Fiber intake and constipation</a:t>
            </a:r>
          </a:p>
          <a:p>
            <a:pPr/>
            <a:r>
              <a:t>Pain site and character</a:t>
            </a:r>
          </a:p>
          <a:p>
            <a:pPr/>
            <a:r>
              <a:t>Bleeding history and stool color</a:t>
            </a:r>
          </a:p>
          <a:p>
            <a:pPr/>
            <a:r>
              <a:t>Previous episodes of diverticulitis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Fever and tachycardia in inflammation</a:t>
            </a:r>
          </a:p>
          <a:p>
            <a:pPr/>
            <a:r>
              <a:t>LIF tenderness or guarding</a:t>
            </a:r>
          </a:p>
          <a:p>
            <a:pPr/>
            <a:r>
              <a:t>Possible palpable sigmoid mass</a:t>
            </a:r>
          </a:p>
          <a:p>
            <a:pPr/>
            <a:r>
              <a:t>PR exam essential for blood or tenderness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Important 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Raised TLC and CRP</a:t>
            </a:r>
          </a:p>
          <a:p>
            <a:pPr/>
            <a:r>
              <a:t>CT abdomen (gold standard for diverticulitis)</a:t>
            </a:r>
          </a:p>
          <a:p>
            <a:pPr/>
            <a:r>
              <a:t>Meckel scan – Technetium‑99m pertechnetate</a:t>
            </a:r>
          </a:p>
          <a:p>
            <a:pPr/>
            <a:r>
              <a:t>Avoid colonoscopy or barium enema in acute phase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Hinchey 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Stage I: Pericolic abscess</a:t>
            </a:r>
          </a:p>
          <a:p>
            <a:pPr/>
            <a:r>
              <a:t>Stage II: Pelvic abscess</a:t>
            </a:r>
          </a:p>
          <a:p>
            <a:pPr/>
            <a:r>
              <a:t>Stage III: Purulent peritonitis</a:t>
            </a:r>
          </a:p>
          <a:p>
            <a:pPr/>
            <a:r>
              <a:t>Stage IV: Fecal peritonitis</a:t>
            </a:r>
          </a:p>
          <a:p>
            <a:pPr/>
            <a:r>
              <a:t>Suggested Image: Hinchey classification table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Differential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Sigmoid carcinoma</a:t>
            </a:r>
          </a:p>
          <a:p>
            <a:pPr/>
            <a:r>
              <a:t>Ischemic colitis</a:t>
            </a:r>
          </a:p>
          <a:p>
            <a:pPr/>
            <a:r>
              <a:t>Inflammatory bowel disease</a:t>
            </a:r>
          </a:p>
          <a:p>
            <a:pPr/>
            <a:r>
              <a:t>Appendicitis</a:t>
            </a:r>
          </a:p>
          <a:p>
            <a:pPr/>
            <a:r>
              <a:t>Ectopic pregnancy</a:t>
            </a:r>
          </a:p>
          <a:p>
            <a:pPr/>
            <a:r>
              <a:t>Pelvic inflammatory disease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Perforation leading to peritonitis</a:t>
            </a:r>
          </a:p>
          <a:p>
            <a:pPr/>
            <a:r>
              <a:t>Abscess formation</a:t>
            </a:r>
          </a:p>
          <a:p>
            <a:pPr/>
            <a:r>
              <a:t>Fistula (vesicocolic most common)</a:t>
            </a:r>
          </a:p>
          <a:p>
            <a:pPr/>
            <a:r>
              <a:t>Stricture causing bowel obstruction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Uncomplicated: outpatient management</a:t>
            </a:r>
          </a:p>
          <a:p>
            <a:pPr/>
            <a:r>
              <a:t>Complicated: hospitalization</a:t>
            </a:r>
          </a:p>
          <a:p>
            <a:pPr/>
            <a:r>
              <a:t>IV fluids and antibiotics</a:t>
            </a:r>
          </a:p>
          <a:p>
            <a:pPr/>
            <a:r>
              <a:t>Surgery if severe or failed conservative treatment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Conservative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High fiber diet</a:t>
            </a:r>
          </a:p>
          <a:p>
            <a:pPr/>
            <a:r>
              <a:t>Bowel rest in acute phase</a:t>
            </a:r>
          </a:p>
          <a:p>
            <a:pPr/>
            <a:r>
              <a:t>Antibiotics: Gram‑negative and anaerobic cover</a:t>
            </a:r>
          </a:p>
          <a:p>
            <a:pPr/>
            <a:r>
              <a:t>Example: Ciprofloxacin + Metronidazole</a:t>
            </a:r>
          </a:p>
          <a:p>
            <a:pPr/>
            <a:r>
              <a:t>Avoid morphine due to pressure effects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Emergency: Hartmann’s procedure</a:t>
            </a:r>
          </a:p>
          <a:p>
            <a:pPr/>
            <a:r>
              <a:t>Elective: primary anastomosis</a:t>
            </a:r>
          </a:p>
          <a:p>
            <a:pPr/>
            <a:r>
              <a:t>Laparoscopic or open approach</a:t>
            </a:r>
          </a:p>
          <a:p>
            <a:pPr/>
            <a:r>
              <a:t>Meckel’s: wedge or ileal resection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Important Operative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Identify ureters during sigmoid resection</a:t>
            </a:r>
          </a:p>
          <a:p>
            <a:pPr/>
            <a:r>
              <a:t>Tension‑free anastomosis</a:t>
            </a:r>
          </a:p>
          <a:p>
            <a:pPr/>
            <a:r>
              <a:t>Ensure adequate blood supply</a:t>
            </a:r>
          </a:p>
          <a:p>
            <a:pPr/>
            <a:r>
              <a:t>Peritoneal lavage in peritonitis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Define diverticulosis, diverticulitis, and Meckel’s diverticulum</a:t>
            </a:r>
          </a:p>
          <a:p>
            <a:pPr/>
            <a:r>
              <a:t>Understand the 'Rule of 2s' for Meckel’s</a:t>
            </a:r>
          </a:p>
          <a:p>
            <a:pPr/>
            <a:r>
              <a:t>Identify clinical features and diagnostic workup</a:t>
            </a:r>
          </a:p>
          <a:p>
            <a:pPr/>
            <a:r>
              <a:t>Outline management strategies for UHS theory and OSCE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Postoperative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Monitor for anastomotic leak</a:t>
            </a:r>
          </a:p>
          <a:p>
            <a:pPr/>
            <a:r>
              <a:t>Watch tachycardia, fever, peritonitis</a:t>
            </a:r>
          </a:p>
          <a:p>
            <a:pPr/>
            <a:r>
              <a:t>VTE prophylaxis</a:t>
            </a:r>
          </a:p>
          <a:p>
            <a:pPr/>
            <a:r>
              <a:t>Early mobilization</a:t>
            </a:r>
          </a:p>
          <a:p>
            <a:pPr/>
            <a:r>
              <a:t>Gradual transition to high‑fiber diet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/ Viva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Why common in sigmoid? Highest pressure</a:t>
            </a:r>
          </a:p>
          <a:p>
            <a:pPr/>
            <a:r>
              <a:t>Pneumaturia indicates vesicocolic fistula</a:t>
            </a:r>
          </a:p>
          <a:p>
            <a:pPr/>
            <a:r>
              <a:t>Identify Meckel’s on specimen or CT</a:t>
            </a:r>
          </a:p>
          <a:p>
            <a:pPr/>
            <a:r>
              <a:t>Clinical scenario: left‑sided appendicitis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Points for UHS Exams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Meckel’s = true diverticulum</a:t>
            </a:r>
          </a:p>
          <a:p>
            <a:pPr/>
            <a:r>
              <a:t>Colonic diverticula = false</a:t>
            </a:r>
          </a:p>
          <a:p>
            <a:pPr/>
            <a:r>
              <a:t>Hinchey classification frequently asked</a:t>
            </a:r>
          </a:p>
          <a:p>
            <a:pPr/>
            <a:r>
              <a:t>Barium enema contraindicated in acute diverticulitis</a:t>
            </a:r>
          </a:p>
          <a:p>
            <a:pPr/>
            <a:r>
              <a:t>Technetium scan for bleeding Meckel’s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Diverticular disease ranges from silent to severe</a:t>
            </a:r>
          </a:p>
          <a:p>
            <a:pPr/>
            <a:r>
              <a:t>Hinchey I/II usually managed conservatively</a:t>
            </a:r>
          </a:p>
          <a:p>
            <a:pPr/>
            <a:r>
              <a:t>Consider Meckel’s when appendix is normal in suspected appendicitis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 /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Diverticulum: Blind-ending pouch from a hollow viscus</a:t>
            </a:r>
          </a:p>
          <a:p>
            <a:pPr/>
            <a:r>
              <a:t>True diverticulum: All bowel wall layers involved (e.g., Meckel’s)</a:t>
            </a:r>
          </a:p>
          <a:p>
            <a:pPr/>
            <a:r>
              <a:t>False diverticulum: Mucosa/submucosa herniate through muscular layer</a:t>
            </a:r>
          </a:p>
          <a:p>
            <a:pPr/>
            <a:r>
              <a:t>Diverticulosis: Presence of diverticula</a:t>
            </a:r>
          </a:p>
          <a:p>
            <a:pPr/>
            <a:r>
              <a:t>Diverticular disease: Symptomatic diverticulosis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Meckel’s Diverticulum: Relevant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Remnant of the vitellointestinal duct</a:t>
            </a:r>
          </a:p>
          <a:p>
            <a:pPr/>
            <a:r>
              <a:t>Located on antimesenteric border of ileum</a:t>
            </a:r>
          </a:p>
          <a:p>
            <a:pPr/>
            <a:r>
              <a:t>Blood supply from vitelline artery (branch of SMA)</a:t>
            </a:r>
          </a:p>
          <a:p>
            <a:pPr/>
            <a:r>
              <a:t>Heterotopic mucosa: Gastric ~50%, Pancreatic ~5%</a:t>
            </a:r>
          </a:p>
          <a:p>
            <a:pPr/>
            <a:r>
              <a:t>Suggested Image: Meckel’s location relative to ileocecal valve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Meckel’s: Rule of 2s (High Yield)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Occurs in ~2% population</a:t>
            </a:r>
          </a:p>
          <a:p>
            <a:pPr/>
            <a:r>
              <a:t>Located ~2 feet from ileocecal valve</a:t>
            </a:r>
          </a:p>
          <a:p>
            <a:pPr/>
            <a:r>
              <a:t>About 2 inches long</a:t>
            </a:r>
          </a:p>
          <a:p>
            <a:pPr/>
            <a:r>
              <a:t>Two types ectopic tissue: gastric and pancreatic</a:t>
            </a:r>
          </a:p>
          <a:p>
            <a:pPr/>
            <a:r>
              <a:t>Commonly presents before age 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Colonic Diverticulosis: Etiology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Low fiber diet</a:t>
            </a:r>
          </a:p>
          <a:p>
            <a:pPr/>
            <a:r>
              <a:t>Increased intraluminal pressure</a:t>
            </a:r>
          </a:p>
          <a:p>
            <a:pPr/>
            <a:r>
              <a:t>Strong segmentation contractions</a:t>
            </a:r>
          </a:p>
          <a:p>
            <a:pPr/>
            <a:r>
              <a:t>Herniation at weak points where vasa recta enter</a:t>
            </a:r>
          </a:p>
          <a:p>
            <a:pPr/>
            <a:r>
              <a:t>95% involve sigmoid colon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Law of Laplace: pressure higher in narrow sigmoid colon</a:t>
            </a:r>
          </a:p>
          <a:p>
            <a:pPr/>
            <a:r>
              <a:t>Mucosal herniation through weak points</a:t>
            </a:r>
          </a:p>
          <a:p>
            <a:pPr/>
            <a:r>
              <a:t>Meckel’s inflammation due to obstruction or acid secretion</a:t>
            </a:r>
          </a:p>
          <a:p>
            <a:pPr/>
            <a:r>
              <a:t>Can lead to diverticulitis or bleeding</a:t>
            </a:r>
          </a:p>
          <a:p>
            <a:pPr/>
            <a:r>
              <a:t>Suggested Image: colon cross‑section with diverticulum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 (Colonic)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70–80% asymptomatic</a:t>
            </a:r>
          </a:p>
          <a:p>
            <a:pPr/>
            <a:r>
              <a:t>Left iliac fossa pain</a:t>
            </a:r>
          </a:p>
          <a:p>
            <a:pPr/>
            <a:r>
              <a:t>Acute diverticulitis = 'left‑sided appendicitis'</a:t>
            </a:r>
          </a:p>
          <a:p>
            <a:pPr/>
            <a:r>
              <a:t>Sudden painless PR bleeding</a:t>
            </a:r>
          </a:p>
          <a:p>
            <a:pPr/>
            <a:r>
              <a:t>Change in bowel habits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 (Meckel’s)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Painless bleeding in children</a:t>
            </a:r>
          </a:p>
          <a:p>
            <a:pPr/>
            <a:r>
              <a:t>'Red currant jelly' stool</a:t>
            </a:r>
          </a:p>
          <a:p>
            <a:pPr/>
            <a:r>
              <a:t>Inflammation mimicking appendicitis</a:t>
            </a:r>
          </a:p>
          <a:p>
            <a:pPr/>
            <a:r>
              <a:t>Intestinal obstruction (intussusception/volvulus)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