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95"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4" r:id="rId29"/>
    <p:sldId id="285" r:id="rId30"/>
    <p:sldId id="286" r:id="rId31"/>
    <p:sldId id="287" r:id="rId32"/>
    <p:sldId id="288" r:id="rId33"/>
    <p:sldId id="289" r:id="rId34"/>
    <p:sldId id="290" r:id="rId35"/>
    <p:sldId id="291" r:id="rId36"/>
    <p:sldId id="292" r:id="rId37"/>
    <p:sldId id="293" r:id="rId38"/>
    <p:sldId id="294" r:id="rId39"/>
    <p:sldId id="282" r:id="rId4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7"/>
    <p:restoredTop sz="94610"/>
  </p:normalViewPr>
  <p:slideViewPr>
    <p:cSldViewPr snapToGrid="0" snapToObjects="1">
      <p:cViewPr varScale="1">
        <p:scale>
          <a:sx n="121" d="100"/>
          <a:sy n="121" d="100"/>
        </p:scale>
        <p:origin x="440" y="16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280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K"/>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95858A-C64F-B3DC-2996-D2F4AA73DAC2}"/>
              </a:ext>
            </a:extLst>
          </p:cNvPr>
          <p:cNvSpPr txBox="1"/>
          <p:nvPr/>
        </p:nvSpPr>
        <p:spPr>
          <a:xfrm>
            <a:off x="3048000" y="2969962"/>
            <a:ext cx="6096000" cy="1015663"/>
          </a:xfrm>
          <a:prstGeom prst="rect">
            <a:avLst/>
          </a:prstGeom>
          <a:noFill/>
        </p:spPr>
        <p:txBody>
          <a:bodyPr wrap="square">
            <a:spAutoFit/>
          </a:bodyPr>
          <a:lstStyle/>
          <a:p>
            <a:pPr marL="0" indent="0" algn="ctr">
              <a:buNone/>
            </a:pPr>
            <a:r>
              <a:rPr lang="en-US" sz="6000" b="1" dirty="0">
                <a:solidFill>
                  <a:srgbClr val="CC0000"/>
                </a:solidFill>
                <a:latin typeface="Arial" pitchFamily="34" charset="0"/>
                <a:ea typeface="Arial" pitchFamily="34" charset="-122"/>
                <a:cs typeface="Arial" pitchFamily="34" charset="-120"/>
              </a:rPr>
              <a:t>بِسْمِ اللَّهِ الرَّحْمَٰنِ الرَّحِيمِ</a:t>
            </a:r>
            <a:endParaRPr lang="en-US" sz="6000" dirty="0"/>
          </a:p>
        </p:txBody>
      </p:sp>
    </p:spTree>
    <p:extLst>
      <p:ext uri="{BB962C8B-B14F-4D97-AF65-F5344CB8AC3E}">
        <p14:creationId xmlns:p14="http://schemas.microsoft.com/office/powerpoint/2010/main" val="2159460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Thyroglossal Cyst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Arises from remnants of the thyroglossal duct</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Found in the midline of the neck</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Characteristically moves upward on tongue protrusion</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Treated with Sistrunk's operation</a:t>
            </a:r>
            <a:endParaRPr lang="en-US" sz="20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9</a:t>
            </a:r>
            <a:endParaRPr lang="en-US" sz="900" dirty="0"/>
          </a:p>
        </p:txBody>
      </p:sp>
      <p:pic>
        <p:nvPicPr>
          <p:cNvPr id="11" name="Picture 10">
            <a:extLst>
              <a:ext uri="{FF2B5EF4-FFF2-40B4-BE49-F238E27FC236}">
                <a16:creationId xmlns:a16="http://schemas.microsoft.com/office/drawing/2014/main" id="{3D9E80AB-0E7D-250E-EA1B-F722D8BC0B6C}"/>
              </a:ext>
            </a:extLst>
          </p:cNvPr>
          <p:cNvPicPr>
            <a:picLocks noChangeAspect="1"/>
          </p:cNvPicPr>
          <p:nvPr/>
        </p:nvPicPr>
        <p:blipFill>
          <a:blip r:embed="rId3"/>
          <a:stretch>
            <a:fillRect/>
          </a:stretch>
        </p:blipFill>
        <p:spPr>
          <a:xfrm>
            <a:off x="7223759" y="1470659"/>
            <a:ext cx="3951317" cy="318542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Branchial Cyst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Develops from branchial cleft remnants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Found along anterior border of sternocleidomastoid muscle</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Typically presents in young adults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Managed by complete surgical excision</a:t>
            </a:r>
            <a:endParaRPr lang="en-US" sz="20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10</a:t>
            </a:r>
            <a:endParaRPr lang="en-US" sz="900" dirty="0"/>
          </a:p>
        </p:txBody>
      </p:sp>
      <p:pic>
        <p:nvPicPr>
          <p:cNvPr id="11" name="Picture 10">
            <a:extLst>
              <a:ext uri="{FF2B5EF4-FFF2-40B4-BE49-F238E27FC236}">
                <a16:creationId xmlns:a16="http://schemas.microsoft.com/office/drawing/2014/main" id="{5A0F1EAA-7B11-C9E5-4C47-284194FD8927}"/>
              </a:ext>
            </a:extLst>
          </p:cNvPr>
          <p:cNvPicPr>
            <a:picLocks noChangeAspect="1"/>
          </p:cNvPicPr>
          <p:nvPr/>
        </p:nvPicPr>
        <p:blipFill>
          <a:blip r:embed="rId3"/>
          <a:stretch>
            <a:fillRect/>
          </a:stretch>
        </p:blipFill>
        <p:spPr>
          <a:xfrm>
            <a:off x="7328337" y="1554479"/>
            <a:ext cx="3865179" cy="392959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Cystic Hygroma</a:t>
            </a:r>
            <a:endParaRPr lang="en-US" sz="3200" dirty="0"/>
          </a:p>
        </p:txBody>
      </p:sp>
      <p:sp>
        <p:nvSpPr>
          <p:cNvPr id="3" name="Text 1"/>
          <p:cNvSpPr/>
          <p:nvPr/>
        </p:nvSpPr>
        <p:spPr>
          <a:xfrm>
            <a:off x="548639" y="1554480"/>
            <a:ext cx="9425677"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Congenital malformation of lymphatic vessels</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Commonly found in the posterior triangle of neck</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Soft, fluctuant, and brilliantly transilluminant swelling</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Treated with sclerotherapy or surgical excision</a:t>
            </a:r>
            <a:endParaRPr lang="en-US" sz="24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11</a:t>
            </a:r>
            <a:endParaRPr lang="en-US" sz="900" dirty="0"/>
          </a:p>
        </p:txBody>
      </p:sp>
      <p:pic>
        <p:nvPicPr>
          <p:cNvPr id="5" name="Picture 4">
            <a:extLst>
              <a:ext uri="{FF2B5EF4-FFF2-40B4-BE49-F238E27FC236}">
                <a16:creationId xmlns:a16="http://schemas.microsoft.com/office/drawing/2014/main" id="{CD5C1C9E-FB88-A5C5-ED39-9480CAE90371}"/>
              </a:ext>
            </a:extLst>
          </p:cNvPr>
          <p:cNvPicPr>
            <a:picLocks noChangeAspect="1"/>
          </p:cNvPicPr>
          <p:nvPr/>
        </p:nvPicPr>
        <p:blipFill>
          <a:blip r:embed="rId3"/>
          <a:stretch>
            <a:fillRect/>
          </a:stretch>
        </p:blipFill>
        <p:spPr>
          <a:xfrm>
            <a:off x="8305143" y="1825515"/>
            <a:ext cx="2476500" cy="2324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Acquired Cysts: Overview</a:t>
            </a:r>
            <a:endParaRPr lang="en-US" sz="3200" dirty="0"/>
          </a:p>
        </p:txBody>
      </p:sp>
      <p:sp>
        <p:nvSpPr>
          <p:cNvPr id="3" name="Text 1"/>
          <p:cNvSpPr/>
          <p:nvPr/>
        </p:nvSpPr>
        <p:spPr>
          <a:xfrm>
            <a:off x="548640" y="1554480"/>
            <a:ext cx="859536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Retention cysts follow a blocked gland duct</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Exudation cysts collect fluid, e.g. hydrocele</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Implantation cysts trap epithelium after injury</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Parasitic and neoplastic cysts are also acquired</a:t>
            </a:r>
            <a:endParaRPr lang="en-US" sz="2400" dirty="0"/>
          </a:p>
        </p:txBody>
      </p:sp>
      <p:sp>
        <p:nvSpPr>
          <p:cNvPr id="7" name="Text 4"/>
          <p:cNvSpPr/>
          <p:nvPr/>
        </p:nvSpPr>
        <p:spPr>
          <a:xfrm>
            <a:off x="457200" y="6565392"/>
            <a:ext cx="8686800" cy="256032"/>
          </a:xfrm>
          <a:prstGeom prst="rect">
            <a:avLst/>
          </a:prstGeom>
          <a:noFill/>
          <a:ln/>
        </p:spPr>
        <p:txBody>
          <a:bodyPr wrap="square" lIns="0" tIns="0" rIns="0" bIns="0" rtlCol="0" anchor="ctr"/>
          <a:lstStyle/>
          <a:p>
            <a:pPr marL="0" indent="0" algn="l">
              <a:buNone/>
            </a:pPr>
            <a:r>
              <a:rPr lang="en-US" sz="900" dirty="0">
                <a:solidFill>
                  <a:srgbClr val="6B6B6B"/>
                </a:solidFill>
                <a:latin typeface="Arial" pitchFamily="34" charset="0"/>
                <a:ea typeface="Arial" pitchFamily="34" charset="-122"/>
                <a:cs typeface="Arial" pitchFamily="34" charset="-120"/>
              </a:rPr>
              <a:t>Prof. Dr. Zahid Mahmood  |  Surgery  |  BDS Lecture: Cyst</a:t>
            </a:r>
            <a:endParaRPr lang="en-US" sz="9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12</a:t>
            </a:r>
            <a:endParaRPr lang="en-US" sz="900" dirty="0"/>
          </a:p>
        </p:txBody>
      </p:sp>
      <p:pic>
        <p:nvPicPr>
          <p:cNvPr id="10" name="Picture 9">
            <a:extLst>
              <a:ext uri="{FF2B5EF4-FFF2-40B4-BE49-F238E27FC236}">
                <a16:creationId xmlns:a16="http://schemas.microsoft.com/office/drawing/2014/main" id="{FD0AC334-50D8-9A5F-8553-0041CFF2C66C}"/>
              </a:ext>
            </a:extLst>
          </p:cNvPr>
          <p:cNvPicPr>
            <a:picLocks noChangeAspect="1"/>
          </p:cNvPicPr>
          <p:nvPr/>
        </p:nvPicPr>
        <p:blipFill>
          <a:blip r:embed="rId3"/>
          <a:stretch>
            <a:fillRect/>
          </a:stretch>
        </p:blipFill>
        <p:spPr>
          <a:xfrm>
            <a:off x="7721600" y="1867916"/>
            <a:ext cx="3454400" cy="2032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Sebaceous (Epidermoid) Cyst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Caused by a blocked sebaceous gland duct</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Common on the scalp, face, and back</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Contains cheesy, foul-smelling sebaceous material</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Treated by complete surgical excision</a:t>
            </a:r>
            <a:endParaRPr lang="en-US" sz="20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13</a:t>
            </a:r>
            <a:endParaRPr lang="en-US" sz="900" dirty="0"/>
          </a:p>
        </p:txBody>
      </p:sp>
      <p:pic>
        <p:nvPicPr>
          <p:cNvPr id="11" name="Picture 10">
            <a:extLst>
              <a:ext uri="{FF2B5EF4-FFF2-40B4-BE49-F238E27FC236}">
                <a16:creationId xmlns:a16="http://schemas.microsoft.com/office/drawing/2014/main" id="{57485009-7D46-872B-9D28-EA3516B5FC05}"/>
              </a:ext>
            </a:extLst>
          </p:cNvPr>
          <p:cNvPicPr>
            <a:picLocks noChangeAspect="1"/>
          </p:cNvPicPr>
          <p:nvPr/>
        </p:nvPicPr>
        <p:blipFill>
          <a:blip r:embed="rId3"/>
          <a:stretch>
            <a:fillRect/>
          </a:stretch>
        </p:blipFill>
        <p:spPr>
          <a:xfrm>
            <a:off x="6824670" y="1624899"/>
            <a:ext cx="4438827" cy="367862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Exudation Cyst: Hydrocele</a:t>
            </a:r>
            <a:endParaRPr lang="en-US" sz="3200" dirty="0"/>
          </a:p>
        </p:txBody>
      </p:sp>
      <p:sp>
        <p:nvSpPr>
          <p:cNvPr id="3" name="Text 1"/>
          <p:cNvSpPr/>
          <p:nvPr/>
        </p:nvSpPr>
        <p:spPr>
          <a:xfrm>
            <a:off x="548640" y="1554480"/>
            <a:ext cx="868680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Fluid accumulates within the tunica vaginalis</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Presents as a painless scrotal swelling</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Brilliantly transilluminant on clinical examination</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Managed by hydrocelectomy when symptomatic</a:t>
            </a:r>
            <a:endParaRPr lang="en-US" sz="24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14</a:t>
            </a:r>
            <a:endParaRPr lang="en-US" sz="900" dirty="0"/>
          </a:p>
        </p:txBody>
      </p:sp>
      <p:pic>
        <p:nvPicPr>
          <p:cNvPr id="11" name="Picture 10">
            <a:extLst>
              <a:ext uri="{FF2B5EF4-FFF2-40B4-BE49-F238E27FC236}">
                <a16:creationId xmlns:a16="http://schemas.microsoft.com/office/drawing/2014/main" id="{42FB5514-4232-BD68-D73C-5D31720D79D6}"/>
              </a:ext>
            </a:extLst>
          </p:cNvPr>
          <p:cNvPicPr>
            <a:picLocks noChangeAspect="1"/>
          </p:cNvPicPr>
          <p:nvPr/>
        </p:nvPicPr>
        <p:blipFill>
          <a:blip r:embed="rId3"/>
          <a:stretch>
            <a:fillRect/>
          </a:stretch>
        </p:blipFill>
        <p:spPr>
          <a:xfrm>
            <a:off x="8030560" y="1777343"/>
            <a:ext cx="2857500" cy="22733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Implantation Cyst</a:t>
            </a:r>
            <a:endParaRPr lang="en-US" sz="3200" dirty="0"/>
          </a:p>
        </p:txBody>
      </p:sp>
      <p:sp>
        <p:nvSpPr>
          <p:cNvPr id="3" name="Text 1"/>
          <p:cNvSpPr/>
          <p:nvPr/>
        </p:nvSpPr>
        <p:spPr>
          <a:xfrm>
            <a:off x="548640" y="1554480"/>
            <a:ext cx="868680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Surface epithelium implanted into deeper tissue</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Usually follows a penetrating injury or surgery</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Common on fingers, palms, and soles</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Treated with simple surgical excision</a:t>
            </a:r>
            <a:endParaRPr lang="en-US" sz="24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15</a:t>
            </a:r>
            <a:endParaRPr lang="en-US" sz="900" dirty="0"/>
          </a:p>
        </p:txBody>
      </p:sp>
      <p:pic>
        <p:nvPicPr>
          <p:cNvPr id="11" name="Picture 10">
            <a:extLst>
              <a:ext uri="{FF2B5EF4-FFF2-40B4-BE49-F238E27FC236}">
                <a16:creationId xmlns:a16="http://schemas.microsoft.com/office/drawing/2014/main" id="{16C19FB2-C97D-DF24-76E0-67D4F6778958}"/>
              </a:ext>
            </a:extLst>
          </p:cNvPr>
          <p:cNvPicPr>
            <a:picLocks noChangeAspect="1"/>
          </p:cNvPicPr>
          <p:nvPr/>
        </p:nvPicPr>
        <p:blipFill>
          <a:blip r:embed="rId3"/>
          <a:stretch>
            <a:fillRect/>
          </a:stretch>
        </p:blipFill>
        <p:spPr>
          <a:xfrm>
            <a:off x="7999029" y="1983390"/>
            <a:ext cx="2247900" cy="2260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Parasitic Cyst: Hydatid Disease</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Caused by the Echinococcus granulosus tapeworm</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Most commonly affects the liver and lungs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Diagnosed using ultrasound and serological tests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Treated with surgery plus albendazole therapy</a:t>
            </a:r>
            <a:endParaRPr lang="en-US" sz="20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16</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Neoplastic Cyst</a:t>
            </a:r>
            <a:endParaRPr lang="en-US" sz="3200" dirty="0"/>
          </a:p>
        </p:txBody>
      </p:sp>
      <p:sp>
        <p:nvSpPr>
          <p:cNvPr id="3" name="Text 1"/>
          <p:cNvSpPr/>
          <p:nvPr/>
        </p:nvSpPr>
        <p:spPr>
          <a:xfrm>
            <a:off x="548639" y="1554480"/>
            <a:ext cx="9099857"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Arises from a cystic tumour formation</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Example: cystadenoma of the ovary</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May occasionally undergo malignant transformation</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Requires careful histopathological evaluation</a:t>
            </a:r>
            <a:endParaRPr lang="en-US" sz="24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Clinical Features of a Cyst</a:t>
            </a:r>
            <a:endParaRPr lang="en-US" sz="3200" dirty="0"/>
          </a:p>
        </p:txBody>
      </p:sp>
      <p:sp>
        <p:nvSpPr>
          <p:cNvPr id="3" name="Text 1"/>
          <p:cNvSpPr/>
          <p:nvPr/>
        </p:nvSpPr>
        <p:spPr>
          <a:xfrm>
            <a:off x="548640" y="1554480"/>
            <a:ext cx="8416684"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Usually a painless, slow-growing swelling</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Smooth surface with well-defined edges</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Soft to firm consistency, fluctuant on palpation</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Becomes tender and red if infected</a:t>
            </a:r>
            <a:endParaRPr lang="en-US" sz="28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2"/>
          <p:cNvSpPr/>
          <p:nvPr/>
        </p:nvSpPr>
        <p:spPr>
          <a:xfrm>
            <a:off x="1245072" y="1289765"/>
            <a:ext cx="3651101" cy="4270963"/>
          </a:xfrm>
          <a:prstGeom prst="rect">
            <a:avLst/>
          </a:prstGeom>
        </p:spPr>
        <p:txBody>
          <a:bodyPr vert="horz" lIns="91440" tIns="45720" rIns="91440" bIns="45720" rtlCol="0" anchor="ctr">
            <a:normAutofit/>
          </a:bodyPr>
          <a:lstStyle/>
          <a:p>
            <a:pPr marL="0" indent="0" algn="ctr">
              <a:lnSpc>
                <a:spcPct val="90000"/>
              </a:lnSpc>
              <a:spcBef>
                <a:spcPct val="0"/>
              </a:spcBef>
              <a:spcAft>
                <a:spcPts val="600"/>
              </a:spcAft>
            </a:pPr>
            <a:r>
              <a:rPr lang="en-US" sz="5600" b="1" kern="1200" dirty="0">
                <a:solidFill>
                  <a:srgbClr val="FFFFFF"/>
                </a:solidFill>
                <a:latin typeface="+mj-lt"/>
                <a:ea typeface="+mj-ea"/>
                <a:cs typeface="+mj-cs"/>
              </a:rPr>
              <a:t>CYST</a:t>
            </a:r>
            <a:endParaRPr lang="en-US" sz="5600" kern="1200" dirty="0">
              <a:solidFill>
                <a:srgbClr val="FFFFFF"/>
              </a:solidFill>
              <a:latin typeface="+mj-lt"/>
              <a:ea typeface="+mj-ea"/>
              <a:cs typeface="+mj-cs"/>
            </a:endParaRPr>
          </a:p>
        </p:txBody>
      </p:sp>
      <p:sp>
        <p:nvSpPr>
          <p:cNvPr id="18"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20"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7" name="Text 4"/>
          <p:cNvSpPr/>
          <p:nvPr/>
        </p:nvSpPr>
        <p:spPr>
          <a:xfrm>
            <a:off x="6297233" y="518400"/>
            <a:ext cx="4771607" cy="5837949"/>
          </a:xfrm>
          <a:prstGeom prst="rect">
            <a:avLst/>
          </a:prstGeom>
        </p:spPr>
        <p:txBody>
          <a:bodyPr vert="horz" lIns="91440" tIns="45720" rIns="91440" bIns="45720" rtlCol="0" anchor="ctr">
            <a:normAutofit/>
          </a:bodyPr>
          <a:lstStyle/>
          <a:p>
            <a:pPr marL="0" indent="-228600">
              <a:lnSpc>
                <a:spcPct val="90000"/>
              </a:lnSpc>
              <a:spcAft>
                <a:spcPts val="600"/>
              </a:spcAft>
              <a:buFont typeface="Arial" panose="020B0604020202020204" pitchFamily="34" charset="0"/>
              <a:buChar char="•"/>
            </a:pPr>
            <a:r>
              <a:rPr lang="en-US" sz="2000" b="1">
                <a:solidFill>
                  <a:schemeClr val="tx1">
                    <a:alpha val="80000"/>
                  </a:schemeClr>
                </a:solidFill>
              </a:rPr>
              <a:t>Prof. Dr. Zahid Mahmood</a:t>
            </a:r>
            <a:endParaRPr lang="en-US" sz="2000">
              <a:solidFill>
                <a:schemeClr val="tx1">
                  <a:alpha val="80000"/>
                </a:schemeClr>
              </a:solidFill>
            </a:endParaRPr>
          </a:p>
          <a:p>
            <a:pPr marL="0" indent="-228600">
              <a:lnSpc>
                <a:spcPct val="90000"/>
              </a:lnSpc>
              <a:spcAft>
                <a:spcPts val="600"/>
              </a:spcAft>
              <a:buFont typeface="Arial" panose="020B0604020202020204" pitchFamily="34" charset="0"/>
              <a:buChar char="•"/>
            </a:pPr>
            <a:r>
              <a:rPr lang="en-US" sz="2000">
                <a:solidFill>
                  <a:schemeClr val="tx1">
                    <a:alpha val="80000"/>
                  </a:schemeClr>
                </a:solidFill>
              </a:rPr>
              <a:t>Professor of Surgery, Lahore Medical and Dental College</a:t>
            </a:r>
          </a:p>
        </p:txBody>
      </p:sp>
      <p:sp>
        <p:nvSpPr>
          <p:cNvPr id="2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24" name="Straight Connector 2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spcAft>
                <a:spcPts val="600"/>
              </a:spcAft>
              <a:buNone/>
            </a:pPr>
            <a:r>
              <a:rPr lang="en-US" sz="900" dirty="0">
                <a:solidFill>
                  <a:srgbClr val="6B6B6B"/>
                </a:solidFill>
                <a:latin typeface="Arial" pitchFamily="34" charset="0"/>
                <a:ea typeface="Arial" pitchFamily="34" charset="-122"/>
                <a:cs typeface="Arial" pitchFamily="34" charset="-120"/>
              </a:rPr>
              <a:t>1</a:t>
            </a:r>
            <a:endParaRPr lang="en-US" sz="9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Examination of a Cystic Swelling</a:t>
            </a:r>
            <a:endParaRPr lang="en-US" sz="3200" dirty="0"/>
          </a:p>
        </p:txBody>
      </p:sp>
      <p:sp>
        <p:nvSpPr>
          <p:cNvPr id="3" name="Text 1"/>
          <p:cNvSpPr/>
          <p:nvPr/>
        </p:nvSpPr>
        <p:spPr>
          <a:xfrm>
            <a:off x="548640" y="1554480"/>
            <a:ext cx="8227498"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Inspect the site, size, and surface</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Palpate for fluctuation, consistency, and tenderness</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Test for transillumination if superficial and tense</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Check fixity to skin and deeper structures</a:t>
            </a:r>
            <a:endParaRPr lang="en-US" sz="24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19</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Fluctuation Test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Confirms the presence of fluid content</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Performed using Paget's two-finger method</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Positive in almost all true cysts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Helps differentiate a cyst from a solid mass</a:t>
            </a:r>
            <a:endParaRPr lang="en-US" sz="20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20</a:t>
            </a:r>
            <a:endParaRPr lang="en-US" sz="900" dirty="0"/>
          </a:p>
        </p:txBody>
      </p:sp>
      <p:pic>
        <p:nvPicPr>
          <p:cNvPr id="10" name="Picture 9">
            <a:extLst>
              <a:ext uri="{FF2B5EF4-FFF2-40B4-BE49-F238E27FC236}">
                <a16:creationId xmlns:a16="http://schemas.microsoft.com/office/drawing/2014/main" id="{86FA032F-4626-E46F-704A-90B4F54C4F71}"/>
              </a:ext>
            </a:extLst>
          </p:cNvPr>
          <p:cNvPicPr>
            <a:picLocks noChangeAspect="1"/>
          </p:cNvPicPr>
          <p:nvPr/>
        </p:nvPicPr>
        <p:blipFill>
          <a:blip r:embed="rId3"/>
          <a:stretch>
            <a:fillRect/>
          </a:stretch>
        </p:blipFill>
        <p:spPr>
          <a:xfrm>
            <a:off x="6096000" y="1234440"/>
            <a:ext cx="5299308" cy="435601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Transillumination Test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Light is passed through the swelling in darkness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Positive in clear, fluid-filled cysts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Hydrocele and cystic hygroma are classically positive</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Negative in solid or blood-filled lesions</a:t>
            </a:r>
            <a:endParaRPr lang="en-US" sz="20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21</a:t>
            </a:r>
            <a:endParaRPr lang="en-US" sz="900" dirty="0"/>
          </a:p>
        </p:txBody>
      </p:sp>
      <p:pic>
        <p:nvPicPr>
          <p:cNvPr id="10" name="Picture 9">
            <a:extLst>
              <a:ext uri="{FF2B5EF4-FFF2-40B4-BE49-F238E27FC236}">
                <a16:creationId xmlns:a16="http://schemas.microsoft.com/office/drawing/2014/main" id="{64B47D6F-8171-75EB-2C35-9F524F3EAB7B}"/>
              </a:ext>
            </a:extLst>
          </p:cNvPr>
          <p:cNvPicPr>
            <a:picLocks noChangeAspect="1"/>
          </p:cNvPicPr>
          <p:nvPr/>
        </p:nvPicPr>
        <p:blipFill>
          <a:blip r:embed="rId3"/>
          <a:stretch>
            <a:fillRect/>
          </a:stretch>
        </p:blipFill>
        <p:spPr>
          <a:xfrm>
            <a:off x="6950311" y="1366346"/>
            <a:ext cx="4799729" cy="384115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Investigations</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Ultrasound confirms cystic versus solid nature</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FNAC allows analysis of cyst fluid content</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CT or MRI used for deep-seated cysts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Serology is useful for suspected parasitic cysts</a:t>
            </a:r>
            <a:endParaRPr lang="en-US" sz="20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22</a:t>
            </a:r>
            <a:endParaRPr lang="en-US" sz="900" dirty="0"/>
          </a:p>
        </p:txBody>
      </p:sp>
      <p:pic>
        <p:nvPicPr>
          <p:cNvPr id="10" name="Picture 9">
            <a:extLst>
              <a:ext uri="{FF2B5EF4-FFF2-40B4-BE49-F238E27FC236}">
                <a16:creationId xmlns:a16="http://schemas.microsoft.com/office/drawing/2014/main" id="{17615F1B-9A1A-FE9B-603B-0D9E002053C5}"/>
              </a:ext>
            </a:extLst>
          </p:cNvPr>
          <p:cNvPicPr>
            <a:picLocks noChangeAspect="1"/>
          </p:cNvPicPr>
          <p:nvPr/>
        </p:nvPicPr>
        <p:blipFill>
          <a:blip r:embed="rId3"/>
          <a:stretch>
            <a:fillRect/>
          </a:stretch>
        </p:blipFill>
        <p:spPr>
          <a:xfrm>
            <a:off x="6866754" y="1639613"/>
            <a:ext cx="4064005" cy="325236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Complications of Cysts</a:t>
            </a:r>
            <a:endParaRPr lang="en-US" sz="3200" dirty="0"/>
          </a:p>
        </p:txBody>
      </p:sp>
      <p:sp>
        <p:nvSpPr>
          <p:cNvPr id="3" name="Text 1"/>
          <p:cNvSpPr/>
          <p:nvPr/>
        </p:nvSpPr>
        <p:spPr>
          <a:xfrm>
            <a:off x="548640" y="1554480"/>
            <a:ext cx="8532298"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Infection may lead to abscess formation</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Haemorrhage can occur into the cyst cavity</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Rupture causes surrounding tissue inflammation</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Rare malignant change in long-standing cysts</a:t>
            </a:r>
            <a:endParaRPr lang="en-US" sz="24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23</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Principles of Management</a:t>
            </a:r>
            <a:endParaRPr lang="en-US" sz="3200" dirty="0"/>
          </a:p>
        </p:txBody>
      </p:sp>
      <p:sp>
        <p:nvSpPr>
          <p:cNvPr id="3" name="Text 1"/>
          <p:cNvSpPr/>
          <p:nvPr/>
        </p:nvSpPr>
        <p:spPr>
          <a:xfrm>
            <a:off x="548639" y="1554480"/>
            <a:ext cx="8637401"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Small, asymptomatic cysts may simply be observed</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Complete surgical excision is the definitive treatment</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Marsupialization is used for large pancreatic pseudocysts</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Treating the underlying cause prevents recurrence</a:t>
            </a:r>
            <a:endParaRPr lang="en-US" sz="24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24</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Summary</a:t>
            </a:r>
            <a:endParaRPr lang="en-US" sz="3200" dirty="0"/>
          </a:p>
        </p:txBody>
      </p:sp>
      <p:sp>
        <p:nvSpPr>
          <p:cNvPr id="3" name="Text 1"/>
          <p:cNvSpPr/>
          <p:nvPr/>
        </p:nvSpPr>
        <p:spPr>
          <a:xfrm>
            <a:off x="548640" y="1554480"/>
            <a:ext cx="859536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Cyst: a fluid-filled sac with epithelial lining</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Classified as congenital, acquired, or neoplastic</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Diagnosed clinically and confirmed with imaging</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Treated mainly by complete surgical excision</a:t>
            </a:r>
            <a:endParaRPr lang="en-US" sz="20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25</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Quick Recap Quiz</a:t>
            </a:r>
            <a:endParaRPr lang="en-US" sz="3200" dirty="0"/>
          </a:p>
        </p:txBody>
      </p:sp>
      <p:sp>
        <p:nvSpPr>
          <p:cNvPr id="3" name="Text 1"/>
          <p:cNvSpPr/>
          <p:nvPr/>
        </p:nvSpPr>
        <p:spPr>
          <a:xfrm>
            <a:off x="548640" y="1554480"/>
            <a:ext cx="8521788"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1. Which test confirms a fluid-filled swelling?</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2. Name a congenital cyst found in the midline neck.</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3. Which organism causes hydatid cyst disease?</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4. What is the definitive treatment for a sebaceous cyst?</a:t>
            </a:r>
            <a:endParaRPr lang="en-US" sz="20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26</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Q1. A 25-year-old man presents with a smooth swelling on the right side of his neck, at the junction of the upper and middle thirds of the sternomastoid muscle. It is soft, fluctuant and transilluminates. He has had it for 2 years. What is the most likely diagnosis?</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Thyroglossal cyst</a:t>
            </a:r>
            <a:endParaRPr lang="en-US" sz="3200" dirty="0"/>
          </a:p>
          <a:p>
            <a:pPr>
              <a:spcAft>
                <a:spcPts val="533"/>
              </a:spcAft>
            </a:pPr>
            <a:r>
              <a:rPr lang="en-US" sz="3200" dirty="0">
                <a:latin typeface="Arial" pitchFamily="34" charset="0"/>
                <a:ea typeface="Arial" pitchFamily="34" charset="-122"/>
                <a:cs typeface="Arial" pitchFamily="34" charset="-120"/>
              </a:rPr>
              <a:t>B. Branchial cyst</a:t>
            </a:r>
            <a:endParaRPr lang="en-US" sz="3200" dirty="0"/>
          </a:p>
          <a:p>
            <a:pPr>
              <a:spcAft>
                <a:spcPts val="533"/>
              </a:spcAft>
            </a:pPr>
            <a:r>
              <a:rPr lang="en-US" sz="3200" dirty="0">
                <a:latin typeface="Arial" pitchFamily="34" charset="0"/>
                <a:ea typeface="Arial" pitchFamily="34" charset="-122"/>
                <a:cs typeface="Arial" pitchFamily="34" charset="-120"/>
              </a:rPr>
              <a:t>C. Cystic hygroma</a:t>
            </a:r>
            <a:endParaRPr lang="en-US" sz="3200" dirty="0"/>
          </a:p>
          <a:p>
            <a:pPr>
              <a:spcAft>
                <a:spcPts val="533"/>
              </a:spcAft>
            </a:pPr>
            <a:r>
              <a:rPr lang="en-US" sz="3200" dirty="0">
                <a:latin typeface="Arial" pitchFamily="34" charset="0"/>
                <a:ea typeface="Arial" pitchFamily="34" charset="-122"/>
                <a:cs typeface="Arial" pitchFamily="34" charset="-120"/>
              </a:rPr>
              <a:t>D. Sebaceous cyst</a:t>
            </a:r>
            <a:endParaRPr lang="en-US" sz="3200" dirty="0"/>
          </a:p>
          <a:p>
            <a:pPr>
              <a:spcAft>
                <a:spcPts val="533"/>
              </a:spcAft>
            </a:pPr>
            <a:r>
              <a:rPr lang="en-US" sz="3200" dirty="0">
                <a:latin typeface="Arial" pitchFamily="34" charset="0"/>
                <a:ea typeface="Arial" pitchFamily="34" charset="-122"/>
                <a:cs typeface="Arial" pitchFamily="34" charset="-120"/>
              </a:rPr>
              <a:t>E. Lymph node abscess</a:t>
            </a:r>
            <a:endParaRPr lang="en-US" sz="3200" dirty="0"/>
          </a:p>
        </p:txBody>
      </p:sp>
      <p:sp>
        <p:nvSpPr>
          <p:cNvPr id="5" name="Text 3"/>
          <p:cNvSpPr/>
          <p:nvPr/>
        </p:nvSpPr>
        <p:spPr>
          <a:xfrm>
            <a:off x="609600" y="5462016"/>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B</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Q2. A 10-year-old boy has a midline neck swelling since birth. On examination, the swelling moves upward when he swallows and also when he protrudes his tongue. There is no tenderness. What is the most likely diagnosis?</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Branchial cyst</a:t>
            </a:r>
            <a:endParaRPr lang="en-US" sz="3200" dirty="0"/>
          </a:p>
          <a:p>
            <a:pPr>
              <a:spcAft>
                <a:spcPts val="533"/>
              </a:spcAft>
            </a:pPr>
            <a:r>
              <a:rPr lang="en-US" sz="3200" dirty="0">
                <a:latin typeface="Arial" pitchFamily="34" charset="0"/>
                <a:ea typeface="Arial" pitchFamily="34" charset="-122"/>
                <a:cs typeface="Arial" pitchFamily="34" charset="-120"/>
              </a:rPr>
              <a:t>B. Lipoma of neck</a:t>
            </a:r>
            <a:endParaRPr lang="en-US" sz="3200" dirty="0"/>
          </a:p>
          <a:p>
            <a:pPr>
              <a:spcAft>
                <a:spcPts val="533"/>
              </a:spcAft>
            </a:pPr>
            <a:r>
              <a:rPr lang="en-US" sz="3200" dirty="0">
                <a:latin typeface="Arial" pitchFamily="34" charset="0"/>
                <a:ea typeface="Arial" pitchFamily="34" charset="-122"/>
                <a:cs typeface="Arial" pitchFamily="34" charset="-120"/>
              </a:rPr>
              <a:t>C. Thyroglossal duct cyst</a:t>
            </a:r>
            <a:endParaRPr lang="en-US" sz="3200" dirty="0"/>
          </a:p>
          <a:p>
            <a:pPr>
              <a:spcAft>
                <a:spcPts val="533"/>
              </a:spcAft>
            </a:pPr>
            <a:r>
              <a:rPr lang="en-US" sz="3200" dirty="0">
                <a:latin typeface="Arial" pitchFamily="34" charset="0"/>
                <a:ea typeface="Arial" pitchFamily="34" charset="-122"/>
                <a:cs typeface="Arial" pitchFamily="34" charset="-120"/>
              </a:rPr>
              <a:t>D. Lymph node enlargement</a:t>
            </a:r>
            <a:endParaRPr lang="en-US" sz="3200" dirty="0"/>
          </a:p>
          <a:p>
            <a:pPr>
              <a:spcAft>
                <a:spcPts val="533"/>
              </a:spcAft>
            </a:pPr>
            <a:r>
              <a:rPr lang="en-US" sz="3200" dirty="0">
                <a:latin typeface="Arial" pitchFamily="34" charset="0"/>
                <a:ea typeface="Arial" pitchFamily="34" charset="-122"/>
                <a:cs typeface="Arial" pitchFamily="34" charset="-120"/>
              </a:rPr>
              <a:t>E. Dermoid cyst</a:t>
            </a:r>
            <a:endParaRPr lang="en-US" sz="3200" dirty="0"/>
          </a:p>
        </p:txBody>
      </p:sp>
      <p:sp>
        <p:nvSpPr>
          <p:cNvPr id="5" name="Text 3"/>
          <p:cNvSpPr/>
          <p:nvPr/>
        </p:nvSpPr>
        <p:spPr>
          <a:xfrm>
            <a:off x="609600" y="5462016"/>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C</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Learning Outcomes</a:t>
            </a:r>
            <a:endParaRPr lang="en-US" sz="3200" dirty="0"/>
          </a:p>
        </p:txBody>
      </p:sp>
      <p:sp>
        <p:nvSpPr>
          <p:cNvPr id="3" name="Text 1"/>
          <p:cNvSpPr/>
          <p:nvPr/>
        </p:nvSpPr>
        <p:spPr>
          <a:xfrm>
            <a:off x="548640" y="1554480"/>
            <a:ext cx="9457208"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Define a cyst and a pseudocyst</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Classify cysts by origin and cause</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Describe clinical features of cystic swellings</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Outline management of common surgical cysts</a:t>
            </a:r>
            <a:endParaRPr lang="en-US" sz="28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Q3. A neonate is born with a large, soft, bilateral neck swelling. On examination it is soft, partially compressible, and when a torch is placed against it, it glows brilliantly. It increases in size when the baby cries. What is the diagnosis?</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Branchial cyst</a:t>
            </a:r>
            <a:endParaRPr lang="en-US" sz="3200" dirty="0"/>
          </a:p>
          <a:p>
            <a:pPr>
              <a:spcAft>
                <a:spcPts val="533"/>
              </a:spcAft>
            </a:pPr>
            <a:r>
              <a:rPr lang="en-US" sz="3200" dirty="0">
                <a:latin typeface="Arial" pitchFamily="34" charset="0"/>
                <a:ea typeface="Arial" pitchFamily="34" charset="-122"/>
                <a:cs typeface="Arial" pitchFamily="34" charset="-120"/>
              </a:rPr>
              <a:t>B. Thyroglossal cyst</a:t>
            </a:r>
            <a:endParaRPr lang="en-US" sz="3200" dirty="0"/>
          </a:p>
          <a:p>
            <a:pPr>
              <a:spcAft>
                <a:spcPts val="533"/>
              </a:spcAft>
            </a:pPr>
            <a:r>
              <a:rPr lang="en-US" sz="3200" dirty="0">
                <a:latin typeface="Arial" pitchFamily="34" charset="0"/>
                <a:ea typeface="Arial" pitchFamily="34" charset="-122"/>
                <a:cs typeface="Arial" pitchFamily="34" charset="-120"/>
              </a:rPr>
              <a:t>C. Cystic hygroma</a:t>
            </a:r>
            <a:endParaRPr lang="en-US" sz="3200" dirty="0"/>
          </a:p>
          <a:p>
            <a:pPr>
              <a:spcAft>
                <a:spcPts val="533"/>
              </a:spcAft>
            </a:pPr>
            <a:r>
              <a:rPr lang="en-US" sz="3200" dirty="0">
                <a:latin typeface="Arial" pitchFamily="34" charset="0"/>
                <a:ea typeface="Arial" pitchFamily="34" charset="-122"/>
                <a:cs typeface="Arial" pitchFamily="34" charset="-120"/>
              </a:rPr>
              <a:t>D. Thyroid goitre</a:t>
            </a:r>
            <a:endParaRPr lang="en-US" sz="3200" dirty="0"/>
          </a:p>
          <a:p>
            <a:pPr>
              <a:spcAft>
                <a:spcPts val="533"/>
              </a:spcAft>
            </a:pPr>
            <a:r>
              <a:rPr lang="en-US" sz="3200" dirty="0">
                <a:latin typeface="Arial" pitchFamily="34" charset="0"/>
                <a:ea typeface="Arial" pitchFamily="34" charset="-122"/>
                <a:cs typeface="Arial" pitchFamily="34" charset="-120"/>
              </a:rPr>
              <a:t>E. Lymph node cyst</a:t>
            </a:r>
            <a:endParaRPr lang="en-US" sz="3200" dirty="0"/>
          </a:p>
        </p:txBody>
      </p:sp>
      <p:sp>
        <p:nvSpPr>
          <p:cNvPr id="5" name="Text 3"/>
          <p:cNvSpPr/>
          <p:nvPr/>
        </p:nvSpPr>
        <p:spPr>
          <a:xfrm>
            <a:off x="609600" y="5462016"/>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C</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Q4. A 30-year-old woman has a small swelling on her scalp present for 5 years. On examination there is a 2 cm smooth, mobile swelling with a small dark spot in the centre. It is non-tender. What is the MOST characteristic feature of this cyst?</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Brilliant transillumination</a:t>
            </a:r>
            <a:endParaRPr lang="en-US" sz="3200" dirty="0"/>
          </a:p>
          <a:p>
            <a:pPr>
              <a:spcAft>
                <a:spcPts val="533"/>
              </a:spcAft>
            </a:pPr>
            <a:r>
              <a:rPr lang="en-US" sz="3200" dirty="0">
                <a:latin typeface="Arial" pitchFamily="34" charset="0"/>
                <a:ea typeface="Arial" pitchFamily="34" charset="-122"/>
                <a:cs typeface="Arial" pitchFamily="34" charset="-120"/>
              </a:rPr>
              <a:t>B. Movement on swallowing</a:t>
            </a:r>
            <a:endParaRPr lang="en-US" sz="3200" dirty="0"/>
          </a:p>
          <a:p>
            <a:pPr>
              <a:spcAft>
                <a:spcPts val="533"/>
              </a:spcAft>
            </a:pPr>
            <a:r>
              <a:rPr lang="en-US" sz="3200" dirty="0">
                <a:latin typeface="Arial" pitchFamily="34" charset="0"/>
                <a:ea typeface="Arial" pitchFamily="34" charset="-122"/>
                <a:cs typeface="Arial" pitchFamily="34" charset="-120"/>
              </a:rPr>
              <a:t>C. Central punctum</a:t>
            </a:r>
            <a:endParaRPr lang="en-US" sz="3200" dirty="0"/>
          </a:p>
          <a:p>
            <a:pPr>
              <a:spcAft>
                <a:spcPts val="533"/>
              </a:spcAft>
            </a:pPr>
            <a:r>
              <a:rPr lang="en-US" sz="3200" dirty="0">
                <a:latin typeface="Arial" pitchFamily="34" charset="0"/>
                <a:ea typeface="Arial" pitchFamily="34" charset="-122"/>
                <a:cs typeface="Arial" pitchFamily="34" charset="-120"/>
              </a:rPr>
              <a:t>D. Turbid fluid on aspiration</a:t>
            </a:r>
            <a:endParaRPr lang="en-US" sz="3200" dirty="0"/>
          </a:p>
          <a:p>
            <a:pPr>
              <a:spcAft>
                <a:spcPts val="533"/>
              </a:spcAft>
            </a:pPr>
            <a:r>
              <a:rPr lang="en-US" sz="3200" dirty="0">
                <a:latin typeface="Arial" pitchFamily="34" charset="0"/>
                <a:ea typeface="Arial" pitchFamily="34" charset="-122"/>
                <a:cs typeface="Arial" pitchFamily="34" charset="-120"/>
              </a:rPr>
              <a:t>E. Attachment to deep fascia</a:t>
            </a:r>
            <a:endParaRPr lang="en-US" sz="3200" dirty="0"/>
          </a:p>
        </p:txBody>
      </p:sp>
      <p:sp>
        <p:nvSpPr>
          <p:cNvPr id="5" name="Text 3"/>
          <p:cNvSpPr/>
          <p:nvPr/>
        </p:nvSpPr>
        <p:spPr>
          <a:xfrm>
            <a:off x="731520" y="5462016"/>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C</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Q5. A surgeon excises a sebaceous cyst but leaves behind a small piece of its wall. Six months later the patient returns with a new swelling at the same site. What is the most likely reason for recurrence?</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Inadequate antibiotic cover given</a:t>
            </a:r>
            <a:endParaRPr lang="en-US" sz="3200" dirty="0"/>
          </a:p>
          <a:p>
            <a:pPr>
              <a:spcAft>
                <a:spcPts val="533"/>
              </a:spcAft>
            </a:pPr>
            <a:r>
              <a:rPr lang="en-US" sz="3200" dirty="0">
                <a:latin typeface="Arial" pitchFamily="34" charset="0"/>
                <a:ea typeface="Arial" pitchFamily="34" charset="-122"/>
                <a:cs typeface="Arial" pitchFamily="34" charset="-120"/>
              </a:rPr>
              <a:t>B. Failure to excise the cyst wall completely</a:t>
            </a:r>
            <a:endParaRPr lang="en-US" sz="3200" dirty="0"/>
          </a:p>
          <a:p>
            <a:pPr>
              <a:spcAft>
                <a:spcPts val="533"/>
              </a:spcAft>
            </a:pPr>
            <a:r>
              <a:rPr lang="en-US" sz="3200" dirty="0">
                <a:latin typeface="Arial" pitchFamily="34" charset="0"/>
                <a:ea typeface="Arial" pitchFamily="34" charset="-122"/>
                <a:cs typeface="Arial" pitchFamily="34" charset="-120"/>
              </a:rPr>
              <a:t>C. Incision made in the wrong direction</a:t>
            </a:r>
            <a:endParaRPr lang="en-US" sz="3200" dirty="0"/>
          </a:p>
          <a:p>
            <a:pPr>
              <a:spcAft>
                <a:spcPts val="533"/>
              </a:spcAft>
            </a:pPr>
            <a:r>
              <a:rPr lang="en-US" sz="3200" dirty="0">
                <a:latin typeface="Arial" pitchFamily="34" charset="0"/>
                <a:ea typeface="Arial" pitchFamily="34" charset="-122"/>
                <a:cs typeface="Arial" pitchFamily="34" charset="-120"/>
              </a:rPr>
              <a:t>D. Cyst was infected at time of surgery</a:t>
            </a:r>
            <a:endParaRPr lang="en-US" sz="3200" dirty="0"/>
          </a:p>
          <a:p>
            <a:pPr>
              <a:spcAft>
                <a:spcPts val="533"/>
              </a:spcAft>
            </a:pPr>
            <a:r>
              <a:rPr lang="en-US" sz="3200" dirty="0">
                <a:latin typeface="Arial" pitchFamily="34" charset="0"/>
                <a:ea typeface="Arial" pitchFamily="34" charset="-122"/>
                <a:cs typeface="Arial" pitchFamily="34" charset="-120"/>
              </a:rPr>
              <a:t>E. Patient had underlying diabetes mellitus</a:t>
            </a:r>
            <a:endParaRPr lang="en-US" sz="3200" dirty="0"/>
          </a:p>
        </p:txBody>
      </p:sp>
      <p:sp>
        <p:nvSpPr>
          <p:cNvPr id="5" name="Text 3"/>
          <p:cNvSpPr/>
          <p:nvPr/>
        </p:nvSpPr>
        <p:spPr>
          <a:xfrm>
            <a:off x="609600" y="5462016"/>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B</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Q6. A 20-year-old female presents with a soft swelling beneath her chin in the midline. She was previously treated for a discharging sinus in the neck. Ultrasound confirms a cystic lesion. Surgery must include which of the following?</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Excision of cyst only</a:t>
            </a:r>
            <a:endParaRPr lang="en-US" sz="3200" dirty="0"/>
          </a:p>
          <a:p>
            <a:pPr>
              <a:spcAft>
                <a:spcPts val="533"/>
              </a:spcAft>
            </a:pPr>
            <a:r>
              <a:rPr lang="en-US" sz="3200" dirty="0">
                <a:latin typeface="Arial" pitchFamily="34" charset="0"/>
                <a:ea typeface="Arial" pitchFamily="34" charset="-122"/>
                <a:cs typeface="Arial" pitchFamily="34" charset="-120"/>
              </a:rPr>
              <a:t>B. Total thyroidectomy with cyst</a:t>
            </a:r>
            <a:endParaRPr lang="en-US" sz="3200" dirty="0"/>
          </a:p>
          <a:p>
            <a:pPr>
              <a:spcAft>
                <a:spcPts val="533"/>
              </a:spcAft>
            </a:pPr>
            <a:r>
              <a:rPr lang="en-US" sz="3200" dirty="0">
                <a:latin typeface="Arial" pitchFamily="34" charset="0"/>
                <a:ea typeface="Arial" pitchFamily="34" charset="-122"/>
                <a:cs typeface="Arial" pitchFamily="34" charset="-120"/>
              </a:rPr>
              <a:t>C. Removal of body of hyoid bone</a:t>
            </a:r>
            <a:endParaRPr lang="en-US" sz="3200" dirty="0"/>
          </a:p>
          <a:p>
            <a:pPr>
              <a:spcAft>
                <a:spcPts val="533"/>
              </a:spcAft>
            </a:pPr>
            <a:r>
              <a:rPr lang="en-US" sz="3200" dirty="0">
                <a:latin typeface="Arial" pitchFamily="34" charset="0"/>
                <a:ea typeface="Arial" pitchFamily="34" charset="-122"/>
                <a:cs typeface="Arial" pitchFamily="34" charset="-120"/>
              </a:rPr>
              <a:t>D. Drainage and marsupialisation</a:t>
            </a:r>
            <a:endParaRPr lang="en-US" sz="3200" dirty="0"/>
          </a:p>
          <a:p>
            <a:pPr>
              <a:spcAft>
                <a:spcPts val="533"/>
              </a:spcAft>
            </a:pPr>
            <a:r>
              <a:rPr lang="en-US" sz="3200" dirty="0">
                <a:latin typeface="Arial" pitchFamily="34" charset="0"/>
                <a:ea typeface="Arial" pitchFamily="34" charset="-122"/>
                <a:cs typeface="Arial" pitchFamily="34" charset="-120"/>
              </a:rPr>
              <a:t>E. Aspiration and sclerotherapy only</a:t>
            </a:r>
            <a:endParaRPr lang="en-US" sz="3200" dirty="0"/>
          </a:p>
        </p:txBody>
      </p:sp>
      <p:sp>
        <p:nvSpPr>
          <p:cNvPr id="5" name="Text 3"/>
          <p:cNvSpPr/>
          <p:nvPr/>
        </p:nvSpPr>
        <p:spPr>
          <a:xfrm>
            <a:off x="609600" y="5359179"/>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C</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Q7. A 28-year-old woman notices a lump on the dorsum of her right wrist for 3 months. It is smooth, soft and brilliantly transilluminates. It occasionally causes discomfort on gripping. What is the most common treatment option offered first?</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Wide local excision with margins</a:t>
            </a:r>
            <a:endParaRPr lang="en-US" sz="3200" dirty="0"/>
          </a:p>
          <a:p>
            <a:pPr>
              <a:spcAft>
                <a:spcPts val="533"/>
              </a:spcAft>
            </a:pPr>
            <a:r>
              <a:rPr lang="en-US" sz="3200" dirty="0">
                <a:latin typeface="Arial" pitchFamily="34" charset="0"/>
                <a:ea typeface="Arial" pitchFamily="34" charset="-122"/>
                <a:cs typeface="Arial" pitchFamily="34" charset="-120"/>
              </a:rPr>
              <a:t>B. Incision and drainage of cyst</a:t>
            </a:r>
            <a:endParaRPr lang="en-US" sz="3200" dirty="0"/>
          </a:p>
          <a:p>
            <a:pPr>
              <a:spcAft>
                <a:spcPts val="533"/>
              </a:spcAft>
            </a:pPr>
            <a:r>
              <a:rPr lang="en-US" sz="3200" dirty="0">
                <a:latin typeface="Arial" pitchFamily="34" charset="0"/>
                <a:ea typeface="Arial" pitchFamily="34" charset="-122"/>
                <a:cs typeface="Arial" pitchFamily="34" charset="-120"/>
              </a:rPr>
              <a:t>C. Aspiration or surgical excision</a:t>
            </a:r>
            <a:endParaRPr lang="en-US" sz="3200" dirty="0"/>
          </a:p>
          <a:p>
            <a:pPr>
              <a:spcAft>
                <a:spcPts val="533"/>
              </a:spcAft>
            </a:pPr>
            <a:r>
              <a:rPr lang="en-US" sz="3200" dirty="0">
                <a:latin typeface="Arial" pitchFamily="34" charset="0"/>
                <a:ea typeface="Arial" pitchFamily="34" charset="-122"/>
                <a:cs typeface="Arial" pitchFamily="34" charset="-120"/>
              </a:rPr>
              <a:t>D. Sclerotherapy injection</a:t>
            </a:r>
            <a:endParaRPr lang="en-US" sz="3200" dirty="0"/>
          </a:p>
          <a:p>
            <a:pPr>
              <a:spcAft>
                <a:spcPts val="533"/>
              </a:spcAft>
            </a:pPr>
            <a:r>
              <a:rPr lang="en-US" sz="3200" dirty="0">
                <a:latin typeface="Arial" pitchFamily="34" charset="0"/>
                <a:ea typeface="Arial" pitchFamily="34" charset="-122"/>
                <a:cs typeface="Arial" pitchFamily="34" charset="-120"/>
              </a:rPr>
              <a:t>E. Radiotherapy to the wrist</a:t>
            </a:r>
            <a:endParaRPr lang="en-US" sz="3200" dirty="0"/>
          </a:p>
        </p:txBody>
      </p:sp>
      <p:sp>
        <p:nvSpPr>
          <p:cNvPr id="5" name="Text 3"/>
          <p:cNvSpPr/>
          <p:nvPr/>
        </p:nvSpPr>
        <p:spPr>
          <a:xfrm>
            <a:off x="609600" y="5327375"/>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C</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Q8. A 45-year-old man with a 3-year history of a painless neck lump presents to a surgeon. The surgeon suspects a branchial cyst but the patient is 47 years old. What is the most important next step before surgical excision?</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CT chest to look for lung metastasis</a:t>
            </a:r>
            <a:endParaRPr lang="en-US" sz="3200" dirty="0"/>
          </a:p>
          <a:p>
            <a:pPr>
              <a:spcAft>
                <a:spcPts val="533"/>
              </a:spcAft>
            </a:pPr>
            <a:r>
              <a:rPr lang="en-US" sz="3200" dirty="0">
                <a:latin typeface="Arial" pitchFamily="34" charset="0"/>
                <a:ea typeface="Arial" pitchFamily="34" charset="-122"/>
                <a:cs typeface="Arial" pitchFamily="34" charset="-120"/>
              </a:rPr>
              <a:t>B. Exclude malignancy — necrotic lymph node</a:t>
            </a:r>
            <a:endParaRPr lang="en-US" sz="3200" dirty="0"/>
          </a:p>
          <a:p>
            <a:pPr>
              <a:spcAft>
                <a:spcPts val="533"/>
              </a:spcAft>
            </a:pPr>
            <a:r>
              <a:rPr lang="en-US" sz="3200" dirty="0">
                <a:latin typeface="Arial" pitchFamily="34" charset="0"/>
                <a:ea typeface="Arial" pitchFamily="34" charset="-122"/>
                <a:cs typeface="Arial" pitchFamily="34" charset="-120"/>
              </a:rPr>
              <a:t>C. Prescribe antibiotics for 6 weeks first</a:t>
            </a:r>
            <a:endParaRPr lang="en-US" sz="3200" dirty="0"/>
          </a:p>
          <a:p>
            <a:pPr>
              <a:spcAft>
                <a:spcPts val="533"/>
              </a:spcAft>
            </a:pPr>
            <a:r>
              <a:rPr lang="en-US" sz="3200" dirty="0">
                <a:latin typeface="Arial" pitchFamily="34" charset="0"/>
                <a:ea typeface="Arial" pitchFamily="34" charset="-122"/>
                <a:cs typeface="Arial" pitchFamily="34" charset="-120"/>
              </a:rPr>
              <a:t>D. Immediate surgical excision under GA</a:t>
            </a:r>
            <a:endParaRPr lang="en-US" sz="3200" dirty="0"/>
          </a:p>
          <a:p>
            <a:pPr>
              <a:spcAft>
                <a:spcPts val="533"/>
              </a:spcAft>
            </a:pPr>
            <a:r>
              <a:rPr lang="en-US" sz="3200" dirty="0">
                <a:latin typeface="Arial" pitchFamily="34" charset="0"/>
                <a:ea typeface="Arial" pitchFamily="34" charset="-122"/>
                <a:cs typeface="Arial" pitchFamily="34" charset="-120"/>
              </a:rPr>
              <a:t>E. Wait and watch for 6 more months</a:t>
            </a:r>
            <a:endParaRPr lang="en-US" sz="3200" dirty="0"/>
          </a:p>
        </p:txBody>
      </p:sp>
      <p:sp>
        <p:nvSpPr>
          <p:cNvPr id="5" name="Text 3"/>
          <p:cNvSpPr/>
          <p:nvPr/>
        </p:nvSpPr>
        <p:spPr>
          <a:xfrm>
            <a:off x="731520" y="5306171"/>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B</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Q9. A pathology specimen shows a cyst containing hair, teeth and sebaceous material. The cyst wall is lined by all three germ layers. The specimen was removed from the ovary of a 22-year-old female. What type of cyst is this?</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Retention cyst</a:t>
            </a:r>
            <a:endParaRPr lang="en-US" sz="3200" dirty="0"/>
          </a:p>
          <a:p>
            <a:pPr>
              <a:spcAft>
                <a:spcPts val="533"/>
              </a:spcAft>
            </a:pPr>
            <a:r>
              <a:rPr lang="en-US" sz="3200" dirty="0">
                <a:latin typeface="Arial" pitchFamily="34" charset="0"/>
                <a:ea typeface="Arial" pitchFamily="34" charset="-122"/>
                <a:cs typeface="Arial" pitchFamily="34" charset="-120"/>
              </a:rPr>
              <a:t>B. Implantation dermoid</a:t>
            </a:r>
            <a:endParaRPr lang="en-US" sz="3200" dirty="0"/>
          </a:p>
          <a:p>
            <a:pPr>
              <a:spcAft>
                <a:spcPts val="533"/>
              </a:spcAft>
            </a:pPr>
            <a:r>
              <a:rPr lang="en-US" sz="3200" dirty="0">
                <a:latin typeface="Arial" pitchFamily="34" charset="0"/>
                <a:ea typeface="Arial" pitchFamily="34" charset="-122"/>
                <a:cs typeface="Arial" pitchFamily="34" charset="-120"/>
              </a:rPr>
              <a:t>C. Branchial cyst</a:t>
            </a:r>
            <a:endParaRPr lang="en-US" sz="3200" dirty="0"/>
          </a:p>
          <a:p>
            <a:pPr>
              <a:spcAft>
                <a:spcPts val="533"/>
              </a:spcAft>
            </a:pPr>
            <a:r>
              <a:rPr lang="en-US" sz="3200" dirty="0">
                <a:latin typeface="Arial" pitchFamily="34" charset="0"/>
                <a:ea typeface="Arial" pitchFamily="34" charset="-122"/>
                <a:cs typeface="Arial" pitchFamily="34" charset="-120"/>
              </a:rPr>
              <a:t>D. Teratomatous dermoid (teratoma)</a:t>
            </a:r>
            <a:endParaRPr lang="en-US" sz="3200" dirty="0"/>
          </a:p>
          <a:p>
            <a:pPr>
              <a:spcAft>
                <a:spcPts val="533"/>
              </a:spcAft>
            </a:pPr>
            <a:r>
              <a:rPr lang="en-US" sz="3200" dirty="0">
                <a:latin typeface="Arial" pitchFamily="34" charset="0"/>
                <a:ea typeface="Arial" pitchFamily="34" charset="-122"/>
                <a:cs typeface="Arial" pitchFamily="34" charset="-120"/>
              </a:rPr>
              <a:t>E. Parasitic hydatid cyst</a:t>
            </a:r>
            <a:endParaRPr lang="en-US" sz="3200" dirty="0"/>
          </a:p>
        </p:txBody>
      </p:sp>
      <p:sp>
        <p:nvSpPr>
          <p:cNvPr id="5" name="Text 3"/>
          <p:cNvSpPr/>
          <p:nvPr/>
        </p:nvSpPr>
        <p:spPr>
          <a:xfrm>
            <a:off x="731520" y="5359180"/>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D</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121920"/>
            <a:ext cx="11216640" cy="2011680"/>
          </a:xfrm>
          <a:prstGeom prst="rect">
            <a:avLst/>
          </a:prstGeom>
          <a:noFill/>
          <a:ln/>
        </p:spPr>
        <p:txBody>
          <a:bodyPr wrap="square" lIns="0" tIns="0" rIns="0" bIns="0" rtlCol="0" anchor="ctr"/>
          <a:lstStyle/>
          <a:p>
            <a:r>
              <a:rPr lang="en-US" sz="2667" b="1" dirty="0">
                <a:solidFill>
                  <a:srgbClr val="CC0000"/>
                </a:solidFill>
                <a:latin typeface="Arial" pitchFamily="34" charset="0"/>
                <a:ea typeface="Arial" pitchFamily="34" charset="-122"/>
                <a:cs typeface="Arial" pitchFamily="34" charset="-120"/>
              </a:rPr>
              <a:t>Q10. A surgeon is examining a patient with a 2 cm swelling on the outer corner of the right eye present since childhood. It is smooth, non-tender and mobile. It does not transilluminate. It arises at an embryonic fusion line. What type of cyst is this?</a:t>
            </a:r>
            <a:endParaRPr lang="en-US" sz="2667" dirty="0"/>
          </a:p>
        </p:txBody>
      </p:sp>
      <p:sp>
        <p:nvSpPr>
          <p:cNvPr id="3" name="Shape 1"/>
          <p:cNvSpPr/>
          <p:nvPr/>
        </p:nvSpPr>
        <p:spPr>
          <a:xfrm>
            <a:off x="487680" y="2170176"/>
            <a:ext cx="11216640" cy="0"/>
          </a:xfrm>
          <a:prstGeom prst="line">
            <a:avLst/>
          </a:prstGeom>
          <a:noFill/>
          <a:ln w="25400">
            <a:solidFill>
              <a:srgbClr val="CC0000"/>
            </a:solidFill>
            <a:prstDash val="solid"/>
          </a:ln>
        </p:spPr>
        <p:txBody>
          <a:bodyPr/>
          <a:lstStyle/>
          <a:p>
            <a:endParaRPr lang="en-PK" sz="2400"/>
          </a:p>
        </p:txBody>
      </p:sp>
      <p:sp>
        <p:nvSpPr>
          <p:cNvPr id="4" name="Text 2"/>
          <p:cNvSpPr/>
          <p:nvPr/>
        </p:nvSpPr>
        <p:spPr>
          <a:xfrm>
            <a:off x="731520" y="2292096"/>
            <a:ext cx="10728960" cy="3657600"/>
          </a:xfrm>
          <a:prstGeom prst="rect">
            <a:avLst/>
          </a:prstGeom>
          <a:noFill/>
          <a:ln/>
        </p:spPr>
        <p:txBody>
          <a:bodyPr wrap="square" rtlCol="0" anchor="t"/>
          <a:lstStyle/>
          <a:p>
            <a:pPr>
              <a:spcAft>
                <a:spcPts val="533"/>
              </a:spcAft>
            </a:pPr>
            <a:r>
              <a:rPr lang="en-US" sz="3200" dirty="0">
                <a:latin typeface="Arial" pitchFamily="34" charset="0"/>
                <a:ea typeface="Arial" pitchFamily="34" charset="-122"/>
                <a:cs typeface="Arial" pitchFamily="34" charset="-120"/>
              </a:rPr>
              <a:t>A. Sebaceous cyst</a:t>
            </a:r>
            <a:endParaRPr lang="en-US" sz="3200" dirty="0"/>
          </a:p>
          <a:p>
            <a:pPr>
              <a:spcAft>
                <a:spcPts val="533"/>
              </a:spcAft>
            </a:pPr>
            <a:r>
              <a:rPr lang="en-US" sz="3200" dirty="0">
                <a:latin typeface="Arial" pitchFamily="34" charset="0"/>
                <a:ea typeface="Arial" pitchFamily="34" charset="-122"/>
                <a:cs typeface="Arial" pitchFamily="34" charset="-120"/>
              </a:rPr>
              <a:t>B. Congenital dermoid cyst</a:t>
            </a:r>
            <a:endParaRPr lang="en-US" sz="3200" dirty="0"/>
          </a:p>
          <a:p>
            <a:pPr>
              <a:spcAft>
                <a:spcPts val="533"/>
              </a:spcAft>
            </a:pPr>
            <a:r>
              <a:rPr lang="en-US" sz="3200" dirty="0">
                <a:latin typeface="Arial" pitchFamily="34" charset="0"/>
                <a:ea typeface="Arial" pitchFamily="34" charset="-122"/>
                <a:cs typeface="Arial" pitchFamily="34" charset="-120"/>
              </a:rPr>
              <a:t>C. Implantation dermoid</a:t>
            </a:r>
            <a:endParaRPr lang="en-US" sz="3200" dirty="0"/>
          </a:p>
          <a:p>
            <a:pPr>
              <a:spcAft>
                <a:spcPts val="533"/>
              </a:spcAft>
            </a:pPr>
            <a:r>
              <a:rPr lang="en-US" sz="3200" dirty="0">
                <a:latin typeface="Arial" pitchFamily="34" charset="0"/>
                <a:ea typeface="Arial" pitchFamily="34" charset="-122"/>
                <a:cs typeface="Arial" pitchFamily="34" charset="-120"/>
              </a:rPr>
              <a:t>D. Branchial cyst</a:t>
            </a:r>
            <a:endParaRPr lang="en-US" sz="3200" dirty="0"/>
          </a:p>
          <a:p>
            <a:pPr>
              <a:spcAft>
                <a:spcPts val="533"/>
              </a:spcAft>
            </a:pPr>
            <a:r>
              <a:rPr lang="en-US" sz="3200" dirty="0">
                <a:latin typeface="Arial" pitchFamily="34" charset="0"/>
                <a:ea typeface="Arial" pitchFamily="34" charset="-122"/>
                <a:cs typeface="Arial" pitchFamily="34" charset="-120"/>
              </a:rPr>
              <a:t>E. Cystic hygroma</a:t>
            </a:r>
            <a:endParaRPr lang="en-US" sz="3200" dirty="0"/>
          </a:p>
        </p:txBody>
      </p:sp>
      <p:sp>
        <p:nvSpPr>
          <p:cNvPr id="5" name="Text 3"/>
          <p:cNvSpPr/>
          <p:nvPr/>
        </p:nvSpPr>
        <p:spPr>
          <a:xfrm>
            <a:off x="731520" y="5359179"/>
            <a:ext cx="10972800" cy="487680"/>
          </a:xfrm>
          <a:prstGeom prst="rect">
            <a:avLst/>
          </a:prstGeom>
          <a:noFill/>
          <a:ln/>
        </p:spPr>
        <p:txBody>
          <a:bodyPr wrap="square" rtlCol="0" anchor="ctr"/>
          <a:lstStyle/>
          <a:p>
            <a:r>
              <a:rPr lang="en-US" sz="2933" b="1" dirty="0">
                <a:solidFill>
                  <a:srgbClr val="CC0000"/>
                </a:solidFill>
                <a:latin typeface="Arial" pitchFamily="34" charset="0"/>
                <a:ea typeface="Arial" pitchFamily="34" charset="-122"/>
                <a:cs typeface="Arial" pitchFamily="34" charset="-120"/>
              </a:rPr>
              <a:t>Key: B</a:t>
            </a:r>
            <a:endParaRPr lang="en-US" sz="293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609600"/>
            <a:ext cx="11216640" cy="1097280"/>
          </a:xfrm>
          <a:prstGeom prst="rect">
            <a:avLst/>
          </a:prstGeom>
          <a:noFill/>
          <a:ln/>
        </p:spPr>
        <p:txBody>
          <a:bodyPr wrap="square" rtlCol="0" anchor="ctr"/>
          <a:lstStyle/>
          <a:p>
            <a:pPr algn="ctr"/>
            <a:r>
              <a:rPr lang="en-US" sz="6933" b="1" dirty="0">
                <a:solidFill>
                  <a:srgbClr val="CC0000"/>
                </a:solidFill>
                <a:latin typeface="Arial" pitchFamily="34" charset="0"/>
                <a:ea typeface="Arial" pitchFamily="34" charset="-122"/>
                <a:cs typeface="Arial" pitchFamily="34" charset="-120"/>
              </a:rPr>
              <a:t>Thank You</a:t>
            </a:r>
            <a:endParaRPr lang="en-US" sz="6933" dirty="0"/>
          </a:p>
        </p:txBody>
      </p:sp>
      <p:sp>
        <p:nvSpPr>
          <p:cNvPr id="3" name="Shape 1"/>
          <p:cNvSpPr/>
          <p:nvPr/>
        </p:nvSpPr>
        <p:spPr>
          <a:xfrm>
            <a:off x="1828800" y="1828800"/>
            <a:ext cx="8534400" cy="0"/>
          </a:xfrm>
          <a:prstGeom prst="line">
            <a:avLst/>
          </a:prstGeom>
          <a:noFill/>
          <a:ln w="38100">
            <a:solidFill>
              <a:srgbClr val="CC0000"/>
            </a:solidFill>
            <a:prstDash val="solid"/>
          </a:ln>
        </p:spPr>
        <p:txBody>
          <a:bodyPr/>
          <a:lstStyle/>
          <a:p>
            <a:endParaRPr lang="en-PK" sz="2400"/>
          </a:p>
        </p:txBody>
      </p:sp>
      <p:sp>
        <p:nvSpPr>
          <p:cNvPr id="4" name="Text 2"/>
          <p:cNvSpPr/>
          <p:nvPr/>
        </p:nvSpPr>
        <p:spPr>
          <a:xfrm>
            <a:off x="487680" y="2011680"/>
            <a:ext cx="11216640" cy="670560"/>
          </a:xfrm>
          <a:prstGeom prst="rect">
            <a:avLst/>
          </a:prstGeom>
          <a:noFill/>
          <a:ln/>
        </p:spPr>
        <p:txBody>
          <a:bodyPr wrap="square" rtlCol="0" anchor="ctr"/>
          <a:lstStyle/>
          <a:p>
            <a:pPr algn="ctr"/>
            <a:r>
              <a:rPr lang="en-US" sz="3467" b="1" dirty="0">
                <a:solidFill>
                  <a:srgbClr val="000000"/>
                </a:solidFill>
                <a:latin typeface="Arial" pitchFamily="34" charset="0"/>
                <a:ea typeface="Arial" pitchFamily="34" charset="-122"/>
                <a:cs typeface="Arial" pitchFamily="34" charset="-120"/>
              </a:rPr>
              <a:t>Moral Lesson for a Surgeon</a:t>
            </a:r>
            <a:endParaRPr lang="en-US" sz="3467" dirty="0"/>
          </a:p>
        </p:txBody>
      </p:sp>
      <p:sp>
        <p:nvSpPr>
          <p:cNvPr id="5" name="Text 3"/>
          <p:cNvSpPr/>
          <p:nvPr/>
        </p:nvSpPr>
        <p:spPr>
          <a:xfrm>
            <a:off x="609600" y="2804160"/>
            <a:ext cx="10972800" cy="3657600"/>
          </a:xfrm>
          <a:prstGeom prst="rect">
            <a:avLst/>
          </a:prstGeom>
          <a:noFill/>
          <a:ln/>
        </p:spPr>
        <p:txBody>
          <a:bodyPr wrap="square" rtlCol="0" anchor="t"/>
          <a:lstStyle/>
          <a:p>
            <a:pPr marL="457189" indent="-457189">
              <a:spcAft>
                <a:spcPts val="1067"/>
              </a:spcAft>
              <a:buSzPct val="100000"/>
              <a:buChar char="•"/>
            </a:pPr>
            <a:r>
              <a:rPr lang="en-US" sz="3200" dirty="0">
                <a:solidFill>
                  <a:srgbClr val="000000"/>
                </a:solidFill>
                <a:latin typeface="Arial" pitchFamily="34" charset="0"/>
                <a:ea typeface="Arial" pitchFamily="34" charset="-122"/>
                <a:cs typeface="Arial" pitchFamily="34" charset="-120"/>
              </a:rPr>
              <a:t>Not every swelling is cancer — but never assume</a:t>
            </a:r>
            <a:endParaRPr lang="en-US" sz="3200" dirty="0"/>
          </a:p>
          <a:p>
            <a:pPr marL="457189" indent="-457189">
              <a:spcAft>
                <a:spcPts val="1067"/>
              </a:spcAft>
              <a:buSzPct val="100000"/>
              <a:buChar char="•"/>
            </a:pPr>
            <a:r>
              <a:rPr lang="en-US" sz="3200" b="1" dirty="0">
                <a:solidFill>
                  <a:srgbClr val="CC0000"/>
                </a:solidFill>
                <a:latin typeface="Arial" pitchFamily="34" charset="0"/>
                <a:ea typeface="Arial" pitchFamily="34" charset="-122"/>
                <a:cs typeface="Arial" pitchFamily="34" charset="-120"/>
              </a:rPr>
              <a:t>Incomplete excision today means operation again tomorrow</a:t>
            </a:r>
            <a:endParaRPr lang="en-US" sz="3200" dirty="0"/>
          </a:p>
          <a:p>
            <a:pPr marL="457189" indent="-457189">
              <a:spcAft>
                <a:spcPts val="1067"/>
              </a:spcAft>
              <a:buSzPct val="100000"/>
              <a:buChar char="•"/>
            </a:pPr>
            <a:r>
              <a:rPr lang="en-US" sz="3200" dirty="0">
                <a:solidFill>
                  <a:srgbClr val="000000"/>
                </a:solidFill>
                <a:latin typeface="Arial" pitchFamily="34" charset="0"/>
                <a:ea typeface="Arial" pitchFamily="34" charset="-122"/>
                <a:cs typeface="Arial" pitchFamily="34" charset="-120"/>
              </a:rPr>
              <a:t>Observe carefully — a moving lump is a telling lump</a:t>
            </a:r>
            <a:endParaRPr lang="en-US" sz="3200" dirty="0"/>
          </a:p>
          <a:p>
            <a:pPr marL="457189" indent="-457189">
              <a:spcAft>
                <a:spcPts val="1067"/>
              </a:spcAft>
              <a:buSzPct val="100000"/>
              <a:buChar char="•"/>
            </a:pPr>
            <a:r>
              <a:rPr lang="en-US" sz="3200" dirty="0">
                <a:solidFill>
                  <a:srgbClr val="000000"/>
                </a:solidFill>
                <a:latin typeface="Arial" pitchFamily="34" charset="0"/>
                <a:ea typeface="Arial" pitchFamily="34" charset="-122"/>
                <a:cs typeface="Arial" pitchFamily="34" charset="-120"/>
              </a:rPr>
              <a:t>In surgery, thoroughness is the mark of excellence</a:t>
            </a:r>
            <a:endParaRPr lang="en-US" sz="3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637276" y="640080"/>
            <a:ext cx="914400" cy="914400"/>
          </a:xfrm>
          <a:prstGeom prst="rect">
            <a:avLst/>
          </a:prstGeom>
        </p:spPr>
      </p:pic>
      <p:sp>
        <p:nvSpPr>
          <p:cNvPr id="3" name="Text 0"/>
          <p:cNvSpPr/>
          <p:nvPr/>
        </p:nvSpPr>
        <p:spPr>
          <a:xfrm>
            <a:off x="1097280" y="1737360"/>
            <a:ext cx="9994392" cy="1188720"/>
          </a:xfrm>
          <a:prstGeom prst="rect">
            <a:avLst/>
          </a:prstGeom>
          <a:noFill/>
          <a:ln/>
        </p:spPr>
        <p:txBody>
          <a:bodyPr wrap="square" rtlCol="0" anchor="t"/>
          <a:lstStyle/>
          <a:p>
            <a:pPr marL="0" indent="0" algn="ctr">
              <a:buNone/>
            </a:pPr>
            <a:r>
              <a:rPr lang="en-US" sz="2200" i="1" dirty="0">
                <a:solidFill>
                  <a:srgbClr val="7A0E20"/>
                </a:solidFill>
                <a:latin typeface="Arial" pitchFamily="34" charset="0"/>
                <a:ea typeface="Arial" pitchFamily="34" charset="-122"/>
                <a:cs typeface="Arial" pitchFamily="34" charset="-120"/>
              </a:rPr>
              <a:t>“To heal is a gift; to understand disease is the trust that makes healing possible.”</a:t>
            </a:r>
            <a:endParaRPr lang="en-US" sz="2200" dirty="0"/>
          </a:p>
        </p:txBody>
      </p:sp>
      <p:sp>
        <p:nvSpPr>
          <p:cNvPr id="4" name="Text 1"/>
          <p:cNvSpPr/>
          <p:nvPr/>
        </p:nvSpPr>
        <p:spPr>
          <a:xfrm>
            <a:off x="0" y="3017520"/>
            <a:ext cx="12188952" cy="640080"/>
          </a:xfrm>
          <a:prstGeom prst="rect">
            <a:avLst/>
          </a:prstGeom>
          <a:noFill/>
          <a:ln/>
        </p:spPr>
        <p:txBody>
          <a:bodyPr wrap="square" rtlCol="0" anchor="ctr"/>
          <a:lstStyle/>
          <a:p>
            <a:pPr marL="0" indent="0" algn="ctr">
              <a:buNone/>
            </a:pPr>
            <a:r>
              <a:rPr lang="en-US" sz="3400" b="1" dirty="0">
                <a:solidFill>
                  <a:srgbClr val="A6192E"/>
                </a:solidFill>
                <a:latin typeface="Arial" pitchFamily="34" charset="0"/>
                <a:ea typeface="Arial" pitchFamily="34" charset="-122"/>
                <a:cs typeface="Arial" pitchFamily="34" charset="-120"/>
              </a:rPr>
              <a:t>Thank You</a:t>
            </a:r>
            <a:endParaRPr lang="en-US" sz="3400" dirty="0"/>
          </a:p>
        </p:txBody>
      </p:sp>
      <p:sp>
        <p:nvSpPr>
          <p:cNvPr id="5" name="Shape 2"/>
          <p:cNvSpPr/>
          <p:nvPr/>
        </p:nvSpPr>
        <p:spPr>
          <a:xfrm>
            <a:off x="3259836" y="3886200"/>
            <a:ext cx="5669280" cy="1783080"/>
          </a:xfrm>
          <a:prstGeom prst="roundRect">
            <a:avLst>
              <a:gd name="adj" fmla="val 5128"/>
            </a:avLst>
          </a:prstGeom>
          <a:solidFill>
            <a:srgbClr val="F5F5F5"/>
          </a:solidFill>
          <a:ln w="12700">
            <a:solidFill>
              <a:srgbClr val="D9D9D9"/>
            </a:solidFill>
            <a:prstDash val="solid"/>
          </a:ln>
        </p:spPr>
        <p:txBody>
          <a:bodyPr/>
          <a:lstStyle/>
          <a:p>
            <a:endParaRPr lang="en-PK"/>
          </a:p>
        </p:txBody>
      </p:sp>
      <p:sp>
        <p:nvSpPr>
          <p:cNvPr id="6" name="Text 3"/>
          <p:cNvSpPr/>
          <p:nvPr/>
        </p:nvSpPr>
        <p:spPr>
          <a:xfrm>
            <a:off x="3442716" y="4069080"/>
            <a:ext cx="5303520" cy="1463040"/>
          </a:xfrm>
          <a:prstGeom prst="rect">
            <a:avLst/>
          </a:prstGeom>
          <a:noFill/>
          <a:ln/>
        </p:spPr>
        <p:txBody>
          <a:bodyPr wrap="square" rtlCol="0" anchor="t"/>
          <a:lstStyle/>
          <a:p>
            <a:pPr marL="0" indent="0" algn="ctr">
              <a:lnSpc>
                <a:spcPct val="125000"/>
              </a:lnSpc>
              <a:buNone/>
            </a:pPr>
            <a:r>
              <a:rPr lang="en-US" sz="1400" b="1" dirty="0">
                <a:solidFill>
                  <a:srgbClr val="1A1A1A"/>
                </a:solidFill>
                <a:latin typeface="Arial" pitchFamily="34" charset="0"/>
                <a:ea typeface="Arial" pitchFamily="34" charset="-122"/>
                <a:cs typeface="Arial" pitchFamily="34" charset="-120"/>
              </a:rPr>
              <a:t>Prof. Dr. Zahid Mahmood</a:t>
            </a:r>
            <a:endParaRPr lang="en-US" sz="1400" dirty="0"/>
          </a:p>
          <a:p>
            <a:pPr marL="0" indent="0" algn="ctr">
              <a:lnSpc>
                <a:spcPct val="125000"/>
              </a:lnSpc>
              <a:buNone/>
            </a:pPr>
            <a:r>
              <a:rPr lang="en-US" sz="1400" dirty="0">
                <a:solidFill>
                  <a:srgbClr val="1A1A1A"/>
                </a:solidFill>
                <a:latin typeface="Arial" pitchFamily="34" charset="0"/>
                <a:ea typeface="Arial" pitchFamily="34" charset="-122"/>
                <a:cs typeface="Arial" pitchFamily="34" charset="-120"/>
              </a:rPr>
              <a:t>Professor of Surgery, Lahore Medical and Dental College</a:t>
            </a:r>
            <a:endParaRPr lang="en-US" sz="1400" dirty="0"/>
          </a:p>
          <a:p>
            <a:pPr marL="0" indent="0" algn="ctr">
              <a:lnSpc>
                <a:spcPct val="125000"/>
              </a:lnSpc>
              <a:buNone/>
            </a:pPr>
            <a:r>
              <a:rPr lang="en-US" sz="1400" dirty="0">
                <a:solidFill>
                  <a:srgbClr val="1A1A1A"/>
                </a:solidFill>
                <a:latin typeface="Arial" pitchFamily="34" charset="0"/>
                <a:ea typeface="Arial" pitchFamily="34" charset="-122"/>
                <a:cs typeface="Arial" pitchFamily="34" charset="-120"/>
              </a:rPr>
              <a:t>Contact: 0300-4130159</a:t>
            </a:r>
            <a:endParaRPr lang="en-US" sz="1400" dirty="0"/>
          </a:p>
          <a:p>
            <a:pPr marL="0" indent="0" algn="ctr">
              <a:lnSpc>
                <a:spcPct val="125000"/>
              </a:lnSpc>
              <a:buNone/>
            </a:pPr>
            <a:r>
              <a:rPr lang="en-US" sz="1200" dirty="0">
                <a:solidFill>
                  <a:srgbClr val="7A0E20"/>
                </a:solidFill>
                <a:latin typeface="Arial" pitchFamily="34" charset="0"/>
                <a:ea typeface="Arial" pitchFamily="34" charset="-122"/>
                <a:cs typeface="Arial" pitchFamily="34" charset="-120"/>
              </a:rPr>
              <a:t>WhatsApp Channel: whatsapp.com/channel/0029VbBCHkr65yDCqesAB739</a:t>
            </a:r>
            <a:endParaRPr lang="en-US" sz="1400" dirty="0"/>
          </a:p>
        </p:txBody>
      </p:sp>
      <p:sp>
        <p:nvSpPr>
          <p:cNvPr id="7" name="Text 4"/>
          <p:cNvSpPr/>
          <p:nvPr/>
        </p:nvSpPr>
        <p:spPr>
          <a:xfrm>
            <a:off x="457200" y="6565392"/>
            <a:ext cx="8686800" cy="256032"/>
          </a:xfrm>
          <a:prstGeom prst="rect">
            <a:avLst/>
          </a:prstGeom>
          <a:noFill/>
          <a:ln/>
        </p:spPr>
        <p:txBody>
          <a:bodyPr wrap="square" lIns="0" tIns="0" rIns="0" bIns="0" rtlCol="0" anchor="ctr"/>
          <a:lstStyle/>
          <a:p>
            <a:pPr marL="0" indent="0" algn="l">
              <a:buNone/>
            </a:pPr>
            <a:r>
              <a:rPr lang="en-US" sz="900" dirty="0">
                <a:solidFill>
                  <a:srgbClr val="6B6B6B"/>
                </a:solidFill>
                <a:latin typeface="Arial" pitchFamily="34" charset="0"/>
                <a:ea typeface="Arial" pitchFamily="34" charset="-122"/>
                <a:cs typeface="Arial" pitchFamily="34" charset="-120"/>
              </a:rPr>
              <a:t>Prof. Dr. Zahid Mahmood  |  Surgery  |  BDS Lecture: Cyst</a:t>
            </a:r>
            <a:endParaRPr lang="en-US" sz="9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27</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Definition of a Cyst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Abnormal sac containing fluid or semisolid material</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Lined internally by epithelium or endothelium</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Enclosed by a fibrous connective tissue wall</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Can occur in almost any body tissue</a:t>
            </a:r>
            <a:endParaRPr lang="en-US" sz="24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3</a:t>
            </a:r>
            <a:endParaRPr lang="en-US" sz="900" dirty="0"/>
          </a:p>
        </p:txBody>
      </p:sp>
      <p:pic>
        <p:nvPicPr>
          <p:cNvPr id="10" name="Picture 9">
            <a:extLst>
              <a:ext uri="{FF2B5EF4-FFF2-40B4-BE49-F238E27FC236}">
                <a16:creationId xmlns:a16="http://schemas.microsoft.com/office/drawing/2014/main" id="{05FEECD6-21E8-15E9-D8B3-FE49E353D484}"/>
              </a:ext>
            </a:extLst>
          </p:cNvPr>
          <p:cNvPicPr>
            <a:picLocks noChangeAspect="1"/>
          </p:cNvPicPr>
          <p:nvPr/>
        </p:nvPicPr>
        <p:blipFill>
          <a:blip r:embed="rId3"/>
          <a:stretch>
            <a:fillRect/>
          </a:stretch>
        </p:blipFill>
        <p:spPr>
          <a:xfrm>
            <a:off x="7768458" y="1800859"/>
            <a:ext cx="3874901" cy="375530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Structure of a True Cyst</a:t>
            </a:r>
            <a:endParaRPr lang="en-US" sz="3200" dirty="0"/>
          </a:p>
        </p:txBody>
      </p:sp>
      <p:sp>
        <p:nvSpPr>
          <p:cNvPr id="3" name="Text 1"/>
          <p:cNvSpPr/>
          <p:nvPr/>
        </p:nvSpPr>
        <p:spPr>
          <a:xfrm>
            <a:off x="548639" y="1554480"/>
            <a:ext cx="9247001"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Outer fibrous capsule gives structural support</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Inner epithelial or endothelial lining present</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Central cavity filled with fluid or debris</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Lining cells secrete or absorb cyst contents</a:t>
            </a:r>
            <a:endParaRPr lang="en-US" sz="28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True Cyst vs Pseudocyst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True cyst always has an epithelial lining</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Pseudocyst lacks any true epithelial lining</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Pseudocyst wall is made of fibrous tissue</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Example: a pancreatic pseudocyst after acute pancreatitis</a:t>
            </a:r>
            <a:endParaRPr lang="en-US" sz="20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5</a:t>
            </a:r>
            <a:endParaRPr lang="en-US" sz="900" dirty="0"/>
          </a:p>
        </p:txBody>
      </p:sp>
      <p:pic>
        <p:nvPicPr>
          <p:cNvPr id="10" name="Picture 9">
            <a:extLst>
              <a:ext uri="{FF2B5EF4-FFF2-40B4-BE49-F238E27FC236}">
                <a16:creationId xmlns:a16="http://schemas.microsoft.com/office/drawing/2014/main" id="{FD6EFD98-D582-1A01-21AA-92F46AE64785}"/>
              </a:ext>
            </a:extLst>
          </p:cNvPr>
          <p:cNvPicPr>
            <a:picLocks noChangeAspect="1"/>
          </p:cNvPicPr>
          <p:nvPr/>
        </p:nvPicPr>
        <p:blipFill>
          <a:blip r:embed="rId3"/>
          <a:stretch>
            <a:fillRect/>
          </a:stretch>
        </p:blipFill>
        <p:spPr>
          <a:xfrm>
            <a:off x="6096000" y="1234440"/>
            <a:ext cx="5391807" cy="359453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Classification of Cysts</a:t>
            </a:r>
            <a:endParaRPr lang="en-US" sz="3200" dirty="0"/>
          </a:p>
        </p:txBody>
      </p:sp>
      <p:sp>
        <p:nvSpPr>
          <p:cNvPr id="3" name="Text 1"/>
          <p:cNvSpPr/>
          <p:nvPr/>
        </p:nvSpPr>
        <p:spPr>
          <a:xfrm>
            <a:off x="548640" y="1554480"/>
            <a:ext cx="9740988"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Congenital cysts are present since birth</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Acquired cysts develop later during life</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Acquired types: retention, exudation, implantation, parasitic</a:t>
            </a:r>
            <a:endParaRPr lang="en-US" sz="2800" dirty="0"/>
          </a:p>
          <a:p>
            <a:pPr marL="228600" indent="-228600" algn="l">
              <a:lnSpc>
                <a:spcPct val="130000"/>
              </a:lnSpc>
              <a:spcAft>
                <a:spcPts val="1400"/>
              </a:spcAft>
              <a:buSzPct val="100000"/>
              <a:buChar char="●"/>
            </a:pPr>
            <a:r>
              <a:rPr lang="en-US" sz="2800" dirty="0">
                <a:solidFill>
                  <a:srgbClr val="1A1A1A"/>
                </a:solidFill>
                <a:latin typeface="Arial" pitchFamily="34" charset="0"/>
                <a:ea typeface="Arial" pitchFamily="34" charset="-122"/>
                <a:cs typeface="Arial" pitchFamily="34" charset="-120"/>
              </a:rPr>
              <a:t>Neoplastic and degenerative cysts complete the list</a:t>
            </a:r>
            <a:endParaRPr lang="en-US" sz="28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Congenital Cysts: Overview</a:t>
            </a:r>
            <a:endParaRPr lang="en-US" sz="3200" dirty="0"/>
          </a:p>
        </p:txBody>
      </p:sp>
      <p:sp>
        <p:nvSpPr>
          <p:cNvPr id="3" name="Text 1"/>
          <p:cNvSpPr/>
          <p:nvPr/>
        </p:nvSpPr>
        <p:spPr>
          <a:xfrm>
            <a:off x="548639" y="1554480"/>
            <a:ext cx="9614863"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Result from abnormal embryological development</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Common examples: dermoid, branchial, thyroglossal cysts</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Cystic hygroma is also a congenital lesion</a:t>
            </a:r>
            <a:endParaRPr lang="en-US" sz="2400" dirty="0"/>
          </a:p>
          <a:p>
            <a:pPr marL="228600" indent="-228600" algn="l">
              <a:lnSpc>
                <a:spcPct val="130000"/>
              </a:lnSpc>
              <a:spcAft>
                <a:spcPts val="1400"/>
              </a:spcAft>
              <a:buSzPct val="100000"/>
              <a:buChar char="●"/>
            </a:pPr>
            <a:r>
              <a:rPr lang="en-US" sz="2400" dirty="0">
                <a:solidFill>
                  <a:srgbClr val="1A1A1A"/>
                </a:solidFill>
                <a:latin typeface="Arial" pitchFamily="34" charset="0"/>
                <a:ea typeface="Arial" pitchFamily="34" charset="-122"/>
                <a:cs typeface="Arial" pitchFamily="34" charset="-120"/>
              </a:rPr>
              <a:t>Often noticed early in childhood</a:t>
            </a:r>
            <a:endParaRPr lang="en-US" sz="2400" dirty="0"/>
          </a:p>
        </p:txBody>
      </p:sp>
      <p:sp>
        <p:nvSpPr>
          <p:cNvPr id="8" name="Text 5"/>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6675120" cy="822960"/>
          </a:xfrm>
          <a:prstGeom prst="rect">
            <a:avLst/>
          </a:prstGeom>
          <a:noFill/>
          <a:ln/>
        </p:spPr>
        <p:txBody>
          <a:bodyPr wrap="square" lIns="0" tIns="0" rIns="0" bIns="0" rtlCol="0" anchor="t"/>
          <a:lstStyle/>
          <a:p>
            <a:pPr marL="0" indent="0" algn="l">
              <a:buNone/>
            </a:pPr>
            <a:r>
              <a:rPr lang="en-US" sz="3200" b="1" dirty="0">
                <a:solidFill>
                  <a:srgbClr val="A6192E"/>
                </a:solidFill>
                <a:latin typeface="Arial" pitchFamily="34" charset="0"/>
                <a:ea typeface="Arial" pitchFamily="34" charset="-122"/>
                <a:cs typeface="Arial" pitchFamily="34" charset="-120"/>
              </a:rPr>
              <a:t>Dermoid Cyst</a:t>
            </a:r>
            <a:endParaRPr lang="en-US" sz="3200" dirty="0"/>
          </a:p>
        </p:txBody>
      </p:sp>
      <p:sp>
        <p:nvSpPr>
          <p:cNvPr id="3" name="Text 1"/>
          <p:cNvSpPr/>
          <p:nvPr/>
        </p:nvSpPr>
        <p:spPr>
          <a:xfrm>
            <a:off x="548640" y="1554480"/>
            <a:ext cx="6675120" cy="4480560"/>
          </a:xfrm>
          <a:prstGeom prst="rect">
            <a:avLst/>
          </a:prstGeom>
          <a:noFill/>
          <a:ln/>
        </p:spPr>
        <p:txBody>
          <a:bodyPr wrap="square" rtlCol="0" anchor="t"/>
          <a:lstStyle/>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Congenital inclusion cyst along embryonic fusion lines</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Contains skin appendages: hair, sebum, sometimes teeth</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Common sites: face, scalp, neck, ovary</a:t>
            </a:r>
            <a:endParaRPr lang="en-US" sz="2000" dirty="0"/>
          </a:p>
          <a:p>
            <a:pPr marL="228600" indent="-228600" algn="l">
              <a:lnSpc>
                <a:spcPct val="130000"/>
              </a:lnSpc>
              <a:spcAft>
                <a:spcPts val="1400"/>
              </a:spcAft>
              <a:buSzPct val="100000"/>
              <a:buChar char="●"/>
            </a:pPr>
            <a:r>
              <a:rPr lang="en-US" sz="2000" dirty="0">
                <a:solidFill>
                  <a:srgbClr val="1A1A1A"/>
                </a:solidFill>
                <a:latin typeface="Arial" pitchFamily="34" charset="0"/>
                <a:ea typeface="Arial" pitchFamily="34" charset="-122"/>
                <a:cs typeface="Arial" pitchFamily="34" charset="-120"/>
              </a:rPr>
              <a:t>Treated by complete surgical excision</a:t>
            </a:r>
            <a:endParaRPr lang="en-US" sz="2000" dirty="0"/>
          </a:p>
        </p:txBody>
      </p:sp>
      <p:sp>
        <p:nvSpPr>
          <p:cNvPr id="9" name="Text 6"/>
          <p:cNvSpPr/>
          <p:nvPr/>
        </p:nvSpPr>
        <p:spPr>
          <a:xfrm>
            <a:off x="11521440" y="6565392"/>
            <a:ext cx="457200" cy="256032"/>
          </a:xfrm>
          <a:prstGeom prst="rect">
            <a:avLst/>
          </a:prstGeom>
          <a:noFill/>
          <a:ln/>
        </p:spPr>
        <p:txBody>
          <a:bodyPr wrap="square" lIns="0" tIns="0" rIns="0" bIns="0" rtlCol="0" anchor="ctr"/>
          <a:lstStyle/>
          <a:p>
            <a:pPr marL="0" indent="0" algn="r">
              <a:buNone/>
            </a:pPr>
            <a:r>
              <a:rPr lang="en-US" sz="900" dirty="0">
                <a:solidFill>
                  <a:srgbClr val="6B6B6B"/>
                </a:solidFill>
                <a:latin typeface="Arial" pitchFamily="34" charset="0"/>
                <a:ea typeface="Arial" pitchFamily="34" charset="-122"/>
                <a:cs typeface="Arial" pitchFamily="34" charset="-120"/>
              </a:rPr>
              <a:t>8</a:t>
            </a:r>
            <a:endParaRPr lang="en-US" sz="900" dirty="0"/>
          </a:p>
        </p:txBody>
      </p:sp>
      <p:pic>
        <p:nvPicPr>
          <p:cNvPr id="11" name="Picture 10">
            <a:extLst>
              <a:ext uri="{FF2B5EF4-FFF2-40B4-BE49-F238E27FC236}">
                <a16:creationId xmlns:a16="http://schemas.microsoft.com/office/drawing/2014/main" id="{2395BF11-23E5-42DB-3B12-00460380116B}"/>
              </a:ext>
            </a:extLst>
          </p:cNvPr>
          <p:cNvPicPr>
            <a:picLocks noChangeAspect="1"/>
          </p:cNvPicPr>
          <p:nvPr/>
        </p:nvPicPr>
        <p:blipFill>
          <a:blip r:embed="rId3"/>
          <a:stretch>
            <a:fillRect/>
          </a:stretch>
        </p:blipFill>
        <p:spPr>
          <a:xfrm>
            <a:off x="6999890" y="1352550"/>
            <a:ext cx="4876800" cy="4152900"/>
          </a:xfrm>
          <a:prstGeom prst="rect">
            <a:avLst/>
          </a:prstGeom>
        </p:spPr>
      </p:pic>
      <p:pic>
        <p:nvPicPr>
          <p:cNvPr id="13" name="Picture 12">
            <a:extLst>
              <a:ext uri="{FF2B5EF4-FFF2-40B4-BE49-F238E27FC236}">
                <a16:creationId xmlns:a16="http://schemas.microsoft.com/office/drawing/2014/main" id="{4C7D70EE-5D84-41B9-EC63-236CD931843E}"/>
              </a:ext>
            </a:extLst>
          </p:cNvPr>
          <p:cNvPicPr>
            <a:picLocks noChangeAspect="1"/>
          </p:cNvPicPr>
          <p:nvPr/>
        </p:nvPicPr>
        <p:blipFill>
          <a:blip r:embed="rId4"/>
          <a:stretch>
            <a:fillRect/>
          </a:stretch>
        </p:blipFill>
        <p:spPr>
          <a:xfrm>
            <a:off x="3947511" y="4147820"/>
            <a:ext cx="2489200" cy="22987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2012</TotalTime>
  <Words>1730</Words>
  <Application>Microsoft Macintosh PowerPoint</Application>
  <PresentationFormat>Widescreen</PresentationFormat>
  <Paragraphs>278</Paragraphs>
  <Slides>39</Slides>
  <Notes>38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39</vt:i4>
      </vt:variant>
    </vt:vector>
  </HeadingPairs>
  <TitlesOfParts>
    <vt:vector size="41"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 - General Surgery Lecture for BDS Students</dc:title>
  <dc:subject>PptxGenJS Presentation</dc:subject>
  <dc:creator>Prof. Dr. Zahid Mahmood</dc:creator>
  <cp:lastModifiedBy>Zahid Mahmood</cp:lastModifiedBy>
  <cp:revision>19</cp:revision>
  <dcterms:created xsi:type="dcterms:W3CDTF">2026-06-16T13:46:33Z</dcterms:created>
  <dcterms:modified xsi:type="dcterms:W3CDTF">2026-06-18T02:15:42Z</dcterms:modified>
</cp:coreProperties>
</file>