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502920"/>
            <a:ext cx="121889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7A0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بِسْمِ اللَّهِ الرَّحْمَٰنِ الرَّحِيمِ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5271516" y="1371600"/>
            <a:ext cx="1645920" cy="1645920"/>
          </a:xfrm>
          <a:prstGeom prst="ellipse">
            <a:avLst/>
          </a:prstGeom>
          <a:solidFill>
            <a:srgbClr val="F5F5F5"/>
          </a:solidFill>
          <a:ln w="25400">
            <a:solidFill>
              <a:srgbClr val="A6192E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1556" y="1783080"/>
            <a:ext cx="1005840" cy="1005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3246120"/>
            <a:ext cx="121889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CYST</a:t>
            </a:r>
            <a:endParaRPr lang="en-US" sz="6000" dirty="0"/>
          </a:p>
        </p:txBody>
      </p:sp>
      <p:sp>
        <p:nvSpPr>
          <p:cNvPr id="6" name="Text 3"/>
          <p:cNvSpPr/>
          <p:nvPr/>
        </p:nvSpPr>
        <p:spPr>
          <a:xfrm>
            <a:off x="0" y="416052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Surgery Lecture for BDS Students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0" y="5212080"/>
            <a:ext cx="121889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</a:t>
            </a:r>
            <a:endParaRPr lang="en-US" sz="15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Surgery, Lahore Medical and Dental College</a:t>
            </a:r>
            <a:endParaRPr lang="en-US" sz="15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MBBS, FCPS  |  General &amp; Laparoscopic Surgeon, Proctologist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Branchial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Develops from branchial cleft remnants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 along anterior border of sternocleidomastoid muscle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Typically presents in young adults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by complete surgical excision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Branchial Cyst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Cystic Hygroma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Congenital malformation of lymphatic vessels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Commonly found in the posterior triangle of neck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Soft, fluctuant, and brilliantly transilluminant swelling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Treated with sclerotherapy or surgical excision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Cystic Hygroma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Acquired Cysts: Overview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Retention cysts follow a blocked gland duct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Exudation cysts collect fluid, e.g. hydrocele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Implantation cysts trap epithelium after injury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Parasitic and neoplastic cysts are also acquired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Acquired cysts arise from disease, injury or obstruction.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Sebaceous (Epidermoid)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Caused by a blocked sebaceous gland duct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on the scalp, face, and back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Contains cheesy, foul-smelling sebaceous material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Treated by complete surgical excision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Sebaceous Cyst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Exudation Cyst: Hydrocele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accumulates within the tunica vaginalis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Presents as a painless scrotal swelling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Brilliantly transilluminant on clinical examination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by hydrocelectomy when symptomatic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Hydrocele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Implantation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Surface epithelium implanted into deeper tissue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follows a penetrating injury or surgery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on fingers, palms, and soles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Treated with simple surgical excision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Implantation Cyst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Parasitic Cyst: Hydatid Disease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Caused by the Echinococcus granulosus tapeworm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commonly affects the liver and lungs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Diagnosed using ultrasound and serological tests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Treated with surgery plus albendazole therapy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Hydatid Cyst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Neoplastic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Arises from a cystic tumour formation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cystadenoma of the ovary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occasionally undergo malignant transformation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Requires careful histopathological evaluation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Cystadenoma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of a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a painless, slow-growing swelling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Smooth surface with well-defined edges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 to firm consistency, fluctuant on palpation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Becomes tender and red if infected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cysts share this same simple clinical pattern.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Examination of a Cystic Swelling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Inspect the site, size, and surface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Palpate for fluctuation, consistency, and tenderness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for transillumination if superficial and tense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fixity to skin and deeper structures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systematic local examination confirms the cystic nature of a swelling.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Outcomes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a cyst and a pseudocyst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 cysts by origin and cause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clinical features of cystic swellings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 management of common surgical cysts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end of this session, students will achieve these objectives.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Fluctuation Test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Confirms the presence of fluid content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Performed using Paget's two-finger method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Positive in almost all true cysts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Helps differentiate a cyst from a solid mass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positive fluctuation test is a hallmark of a fluid swelling.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Transillumination Test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is passed through the swelling in darkness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Positive in clear, fluid-filled cysts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Hydrocele and cystic hygroma are classically positive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Negative in solid or blood-filled lesions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simple bedside test that quickly supports the diagnosis.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Ultrasound confirms cystic versus solid nature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FNAC allows analysis of cyst fluid content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or MRI used for deep-seated cysts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Serology is useful for suspected parasitic cysts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 and fluid analysis together confirm the clinical diagnosis.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Complications of Cysts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Infection may lead to abscess formation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Haemorrhage can occur into the cyst cavity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Rupture causes surrounding tissue inflammation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malignant change in long-standing cysts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Untreated cysts are not always harmless; complications do occur.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Principles of Management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Small, asymptomatic cysts may simply be observed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surgical excision is the definitive treatment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Marsupialization is used for large pancreatic pseudocysts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Treating the underlying cause prevents recurrence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is tailored to the type, site and symptoms of the cyst.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Cyst: a fluid-filled sac with epithelial lining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Classified as congenital, acquired, or neoplastic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Diagnosed clinically and confirmed with imaging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Treated mainly by complete surgical excision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these four points in mind for every cystic swelling you see.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Recap Quiz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Which test confirms a fluid-filled swelling?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Name a congenital cyst found in the midline neck.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Which organism causes hydatid cyst disease?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What is the definitive treatment for a sebaceous cyst?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 these questions in class before moving to the MCQ bank.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7276" y="64008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97280" y="1737360"/>
            <a:ext cx="9994392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7A0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“To heal is a gift; to understand disease is the trust that makes healing possible.”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0" y="3017520"/>
            <a:ext cx="121889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3259836" y="3886200"/>
            <a:ext cx="5669280" cy="1783080"/>
          </a:xfrm>
          <a:prstGeom prst="roundRect">
            <a:avLst>
              <a:gd name="adj" fmla="val 5128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442716" y="4069080"/>
            <a:ext cx="53035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</a:t>
            </a:r>
            <a:endParaRPr lang="en-US" sz="14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Surgery, Lahore Medical and Dental College</a:t>
            </a:r>
            <a:endParaRPr lang="en-US" sz="14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Contact: 0300-4130159</a:t>
            </a:r>
            <a:endParaRPr lang="en-US" sz="14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7A0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Channel: whatsapp.com/channel/0029VbBCHkr65yDCqesAB739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 of a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Abnormal sac containing fluid or semisolid material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Lined internally by epithelium or endothelium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Enclosed by a fibrous connective tissue wall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occur in almost any body tissue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cyst is one of the commonest surgical swellings encountered in practice.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 of a True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Outer fibrous capsule gives structural support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Inner epithelial or endothelial lining present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cavity filled with fluid or debris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Lining cells secrete or absorb cyst contents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layers define every true cyst: capsule, lining and contents.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Cyst vs Pseudocyst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cyst always has an epithelial lining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 lacks any true epithelial lining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 wall is made of fibrous tissue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a pancreatic pseudocyst after acute pancreatitis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lining is the key feature that separates the two.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Classification of Cysts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Congenital cysts are present since birth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Acquired cysts develop later during life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Acquired types: retention, exudation, implantation, parasitic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Neoplastic and degenerative cysts complete the list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Classifying by origin guides diagnosis and treatment planning.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Congenital Cysts: Overview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 from abnormal embryological development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examples: dermoid, branchial, thyroglossal cysts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Cystic hygroma is also a congenital lesion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noticed early in childhood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4231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406908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swellings trace back to errors of fetal development.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Dermoid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Congenital inclusion cyst along embryonic fusion lines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Contains skin appendages: hair, sebum, sometimes teeth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sites: face, scalp, neck, ovary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Treated by complete surgical excision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Dermoid Cyst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A619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Thyroglossal Cyst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6675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Arises from remnants of the thyroglossal duct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 in the midline of the neck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Characteristically moves upward on tongue protrusion</a:t>
            </a:r>
            <a:endParaRPr lang="en-US" sz="2000" dirty="0"/>
          </a:p>
          <a:p>
            <a:pPr algn="l" marL="228600" indent="-228600">
              <a:lnSpc>
                <a:spcPct val="130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Treated with Sistrunk's operation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635240" y="1417320"/>
            <a:ext cx="3931920" cy="4434840"/>
          </a:xfrm>
          <a:prstGeom prst="roundRect">
            <a:avLst>
              <a:gd name="adj" fmla="val 2791"/>
            </a:avLst>
          </a:prstGeom>
          <a:solidFill>
            <a:srgbClr val="F5F5F5"/>
          </a:solidFill>
          <a:ln w="12700">
            <a:solidFill>
              <a:srgbClr val="D9D9D9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26060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0" y="3703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clinical photo: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863840" y="4114800"/>
            <a:ext cx="3474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Thyroglossal Cyst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56539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Surgery  |  BDS Lecture: Cyst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521440" y="656539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Cyst - General Surgery Lecture for BDS Students</dc:title>
  <dc:subject>PptxGenJS Presentation</dc:subject>
  <dc:creator>Prof. Dr. Zahid Mahmood</dc:creator>
  <cp:lastModifiedBy>Prof. Dr. Zahid Mahmood</cp:lastModifiedBy>
  <cp:revision>1</cp:revision>
  <dcterms:created xsi:type="dcterms:W3CDTF">2026-06-16T13:46:33Z</dcterms:created>
  <dcterms:modified xsi:type="dcterms:W3CDTF">2026-06-16T13:46:33Z</dcterms:modified>
</cp:coreProperties>
</file>