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1" r:id="rId2"/>
    <p:sldId id="256" r:id="rId3"/>
    <p:sldId id="281" r:id="rId4"/>
    <p:sldId id="257" r:id="rId5"/>
    <p:sldId id="258" r:id="rId6"/>
    <p:sldId id="272" r:id="rId7"/>
    <p:sldId id="273" r:id="rId8"/>
    <p:sldId id="280" r:id="rId9"/>
    <p:sldId id="279" r:id="rId10"/>
    <p:sldId id="259" r:id="rId11"/>
    <p:sldId id="260" r:id="rId12"/>
    <p:sldId id="261" r:id="rId13"/>
    <p:sldId id="262" r:id="rId14"/>
    <p:sldId id="263" r:id="rId15"/>
    <p:sldId id="264" r:id="rId16"/>
    <p:sldId id="265" r:id="rId17"/>
    <p:sldId id="283" r:id="rId18"/>
    <p:sldId id="266" r:id="rId19"/>
    <p:sldId id="267" r:id="rId20"/>
    <p:sldId id="282" r:id="rId21"/>
    <p:sldId id="268" r:id="rId22"/>
    <p:sldId id="274" r:id="rId23"/>
    <p:sldId id="275" r:id="rId24"/>
    <p:sldId id="276" r:id="rId25"/>
    <p:sldId id="277" r:id="rId26"/>
    <p:sldId id="278"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94676"/>
  </p:normalViewPr>
  <p:slideViewPr>
    <p:cSldViewPr snapToGrid="0" snapToObjects="1">
      <p:cViewPr varScale="1">
        <p:scale>
          <a:sx n="100" d="100"/>
          <a:sy n="100" d="100"/>
        </p:scale>
        <p:origin x="1000" y="472"/>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8/31/25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8/31/25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8/31/25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8/31/25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8/31/25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8/31/25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8/31/25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8/31/25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8/31/25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8/31/25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8/31/25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8/31/25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8D980-480C-ED0C-6BD6-63A5FB6EE909}"/>
              </a:ext>
            </a:extLst>
          </p:cNvPr>
          <p:cNvSpPr>
            <a:spLocks noGrp="1"/>
          </p:cNvSpPr>
          <p:nvPr>
            <p:ph type="ctrTitle"/>
          </p:nvPr>
        </p:nvSpPr>
        <p:spPr>
          <a:ln>
            <a:solidFill>
              <a:schemeClr val="tx1"/>
            </a:solidFill>
          </a:ln>
        </p:spPr>
        <p:txBody>
          <a:bodyPr>
            <a:normAutofit/>
          </a:bodyPr>
          <a:lstStyle/>
          <a:p>
            <a:r>
              <a:rPr lang="ur-PK" sz="6000" dirty="0">
                <a:solidFill>
                  <a:srgbClr val="FF0000"/>
                </a:solidFill>
              </a:rPr>
              <a:t>بِسْمِ اللّٰهِ الرَّحْمٰنِ الرَّحِيْمِ</a:t>
            </a:r>
            <a:endParaRPr lang="en-PK" sz="6000" dirty="0">
              <a:solidFill>
                <a:srgbClr val="FF0000"/>
              </a:solidFill>
            </a:endParaRPr>
          </a:p>
        </p:txBody>
      </p:sp>
    </p:spTree>
    <p:extLst>
      <p:ext uri="{BB962C8B-B14F-4D97-AF65-F5344CB8AC3E}">
        <p14:creationId xmlns:p14="http://schemas.microsoft.com/office/powerpoint/2010/main" val="3164908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solidFill>
                  <a:srgbClr val="FF0000"/>
                </a:solidFill>
              </a:rPr>
              <a:t>Introduction</a:t>
            </a:r>
          </a:p>
        </p:txBody>
      </p:sp>
      <p:sp>
        <p:nvSpPr>
          <p:cNvPr id="3" name="Content Placeholder 2"/>
          <p:cNvSpPr>
            <a:spLocks noGrp="1"/>
          </p:cNvSpPr>
          <p:nvPr>
            <p:ph idx="1"/>
          </p:nvPr>
        </p:nvSpPr>
        <p:spPr/>
        <p:txBody>
          <a:bodyPr>
            <a:normAutofit/>
          </a:bodyPr>
          <a:lstStyle/>
          <a:p>
            <a:endParaRPr sz="3600" dirty="0"/>
          </a:p>
          <a:p>
            <a:pPr>
              <a:defRPr sz="2000"/>
            </a:pPr>
            <a:r>
              <a:rPr sz="3600" dirty="0"/>
              <a:t>HPV is major etiological factor (&gt;170 subtypes).</a:t>
            </a:r>
          </a:p>
          <a:p>
            <a:pPr>
              <a:defRPr sz="2000"/>
            </a:pPr>
            <a:r>
              <a:rPr sz="3600" dirty="0"/>
              <a:t>Oncogenic subtypes: 16, 18, 31, 33.</a:t>
            </a:r>
          </a:p>
          <a:p>
            <a:pPr>
              <a:defRPr sz="2000"/>
            </a:pPr>
            <a:r>
              <a:rPr sz="3600" dirty="0"/>
              <a:t>Field change phenomenon: virus affects squamous epithelium.</a:t>
            </a:r>
          </a:p>
          <a:p>
            <a:pPr>
              <a:defRPr sz="2000"/>
            </a:pPr>
            <a:r>
              <a:rPr sz="3600" dirty="0"/>
              <a:t>Associated with VIN, CIN, SCC.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Epidemiology</a:t>
            </a:r>
          </a:p>
        </p:txBody>
      </p:sp>
      <p:sp>
        <p:nvSpPr>
          <p:cNvPr id="3" name="Content Placeholder 2"/>
          <p:cNvSpPr>
            <a:spLocks noGrp="1"/>
          </p:cNvSpPr>
          <p:nvPr>
            <p:ph idx="1"/>
          </p:nvPr>
        </p:nvSpPr>
        <p:spPr/>
        <p:txBody>
          <a:bodyPr>
            <a:normAutofit/>
          </a:bodyPr>
          <a:lstStyle/>
          <a:p>
            <a:endParaRPr sz="4000" dirty="0"/>
          </a:p>
          <a:p>
            <a:pPr>
              <a:defRPr sz="2000"/>
            </a:pPr>
            <a:r>
              <a:rPr sz="2800" dirty="0"/>
              <a:t>Rising incidence in last 30 years.</a:t>
            </a:r>
          </a:p>
          <a:p>
            <a:pPr>
              <a:defRPr sz="2000"/>
            </a:pPr>
            <a:r>
              <a:rPr sz="2800" dirty="0"/>
              <a:t>Common in HIV+ and immunocompromised individuals.</a:t>
            </a:r>
          </a:p>
          <a:p>
            <a:pPr>
              <a:defRPr sz="2000"/>
            </a:pPr>
            <a:r>
              <a:rPr sz="2800" dirty="0"/>
              <a:t>Associated with anal intercourse, cervical/vulval dysplasia in women.</a:t>
            </a:r>
          </a:p>
          <a:p>
            <a:pPr>
              <a:defRPr sz="2000"/>
            </a:pPr>
            <a:r>
              <a:rPr sz="2800" dirty="0"/>
              <a:t>Anal malignancy: &lt;2% of colorectal cancers.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Clinical Features: Condylomata</a:t>
            </a:r>
          </a:p>
        </p:txBody>
      </p:sp>
      <p:sp>
        <p:nvSpPr>
          <p:cNvPr id="3" name="Content Placeholder 2"/>
          <p:cNvSpPr>
            <a:spLocks noGrp="1"/>
          </p:cNvSpPr>
          <p:nvPr>
            <p:ph idx="1"/>
          </p:nvPr>
        </p:nvSpPr>
        <p:spPr/>
        <p:txBody>
          <a:bodyPr>
            <a:normAutofit/>
          </a:bodyPr>
          <a:lstStyle/>
          <a:p>
            <a:endParaRPr sz="5400" dirty="0"/>
          </a:p>
          <a:p>
            <a:pPr>
              <a:defRPr sz="2000"/>
            </a:pPr>
            <a:r>
              <a:rPr sz="2800" dirty="0"/>
              <a:t>Often asymptomatic.</a:t>
            </a:r>
          </a:p>
          <a:p>
            <a:pPr>
              <a:defRPr sz="2000"/>
            </a:pPr>
            <a:r>
              <a:rPr sz="2800" dirty="0"/>
              <a:t>Symptoms: pruritus, discharge, bleeding, pain.</a:t>
            </a:r>
          </a:p>
          <a:p>
            <a:pPr>
              <a:defRPr sz="2000"/>
            </a:pPr>
            <a:r>
              <a:rPr sz="2800" dirty="0"/>
              <a:t>Early: small pinkish-white perianal warts.</a:t>
            </a:r>
          </a:p>
          <a:p>
            <a:pPr>
              <a:defRPr sz="2000"/>
            </a:pPr>
            <a:r>
              <a:rPr sz="2800" dirty="0"/>
              <a:t>Late: coalescent lesions, giant condyloma (Buschke–Löwenstein).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Diagnosis</a:t>
            </a:r>
          </a:p>
        </p:txBody>
      </p:sp>
      <p:sp>
        <p:nvSpPr>
          <p:cNvPr id="3" name="Content Placeholder 2"/>
          <p:cNvSpPr>
            <a:spLocks noGrp="1"/>
          </p:cNvSpPr>
          <p:nvPr>
            <p:ph idx="1"/>
          </p:nvPr>
        </p:nvSpPr>
        <p:spPr/>
        <p:txBody>
          <a:bodyPr>
            <a:normAutofit/>
          </a:bodyPr>
          <a:lstStyle/>
          <a:p>
            <a:endParaRPr sz="5400" dirty="0"/>
          </a:p>
          <a:p>
            <a:pPr>
              <a:defRPr sz="2000"/>
            </a:pPr>
            <a:r>
              <a:rPr sz="2800" dirty="0"/>
              <a:t>Aceto-whitening with acetic acid.</a:t>
            </a:r>
          </a:p>
          <a:p>
            <a:pPr>
              <a:defRPr sz="2000"/>
            </a:pPr>
            <a:r>
              <a:rPr sz="2800" dirty="0"/>
              <a:t>Biopsy confirms diagnosis, rules out dysplasia/carcinoma.</a:t>
            </a:r>
          </a:p>
          <a:p>
            <a:pPr>
              <a:defRPr sz="2000"/>
            </a:pPr>
            <a:r>
              <a:rPr sz="2800" dirty="0"/>
              <a:t>Screen genitalia/perineum for field change.</a:t>
            </a:r>
          </a:p>
          <a:p>
            <a:pPr>
              <a:defRPr sz="2000"/>
            </a:pPr>
            <a:r>
              <a:rPr sz="2800" dirty="0"/>
              <a:t>Anal cytology in high-risk groups.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Anal Intraepithelial Neoplasia (AIN)</a:t>
            </a:r>
          </a:p>
        </p:txBody>
      </p:sp>
      <p:sp>
        <p:nvSpPr>
          <p:cNvPr id="3" name="Content Placeholder 2"/>
          <p:cNvSpPr>
            <a:spLocks noGrp="1"/>
          </p:cNvSpPr>
          <p:nvPr>
            <p:ph idx="1"/>
          </p:nvPr>
        </p:nvSpPr>
        <p:spPr/>
        <p:txBody>
          <a:bodyPr>
            <a:normAutofit/>
          </a:bodyPr>
          <a:lstStyle/>
          <a:p>
            <a:endParaRPr sz="5400" dirty="0"/>
          </a:p>
          <a:p>
            <a:pPr>
              <a:defRPr sz="2000"/>
            </a:pPr>
            <a:r>
              <a:rPr sz="2800" dirty="0"/>
              <a:t>HPV-related dysplastic lesion.</a:t>
            </a:r>
          </a:p>
          <a:p>
            <a:pPr>
              <a:defRPr sz="2000"/>
            </a:pPr>
            <a:r>
              <a:rPr sz="2800" dirty="0"/>
              <a:t>Subtypes 6 &amp; 11: warts/early AIN.</a:t>
            </a:r>
          </a:p>
          <a:p>
            <a:pPr>
              <a:defRPr sz="2000"/>
            </a:pPr>
            <a:r>
              <a:rPr sz="2800" dirty="0"/>
              <a:t>Subtypes 16 &amp; 18: &gt;75% of anal cancers.</a:t>
            </a:r>
          </a:p>
          <a:p>
            <a:pPr>
              <a:defRPr sz="2000"/>
            </a:pPr>
            <a:r>
              <a:rPr sz="2800" dirty="0"/>
              <a:t>Classification: AIN I, AIN II, AIN III.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Clinical Features: AIN</a:t>
            </a:r>
          </a:p>
        </p:txBody>
      </p:sp>
      <p:sp>
        <p:nvSpPr>
          <p:cNvPr id="3" name="Content Placeholder 2"/>
          <p:cNvSpPr>
            <a:spLocks noGrp="1"/>
          </p:cNvSpPr>
          <p:nvPr>
            <p:ph idx="1"/>
          </p:nvPr>
        </p:nvSpPr>
        <p:spPr/>
        <p:txBody>
          <a:bodyPr>
            <a:normAutofit/>
          </a:bodyPr>
          <a:lstStyle/>
          <a:p>
            <a:endParaRPr sz="4000" dirty="0"/>
          </a:p>
          <a:p>
            <a:pPr>
              <a:defRPr sz="2000"/>
            </a:pPr>
            <a:r>
              <a:rPr sz="2800" dirty="0"/>
              <a:t>Often asymptomatic, found on histology.</a:t>
            </a:r>
          </a:p>
          <a:p>
            <a:pPr>
              <a:defRPr sz="2000"/>
            </a:pPr>
            <a:r>
              <a:rPr sz="2800" dirty="0"/>
              <a:t>Symptoms: pruritus, pain, bleeding, discharge.</a:t>
            </a:r>
          </a:p>
          <a:p>
            <a:pPr>
              <a:defRPr sz="2000"/>
            </a:pPr>
            <a:r>
              <a:rPr sz="2800" dirty="0"/>
              <a:t>Lesions: flat/raised, irregular pigmentation.</a:t>
            </a:r>
          </a:p>
          <a:p>
            <a:pPr>
              <a:defRPr sz="2000"/>
            </a:pPr>
            <a:r>
              <a:rPr sz="2800" dirty="0"/>
              <a:t>AIN III → carcinoma risk ~10% at 5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Investigations</a:t>
            </a:r>
          </a:p>
        </p:txBody>
      </p:sp>
      <p:sp>
        <p:nvSpPr>
          <p:cNvPr id="3" name="Content Placeholder 2"/>
          <p:cNvSpPr>
            <a:spLocks noGrp="1"/>
          </p:cNvSpPr>
          <p:nvPr>
            <p:ph idx="1"/>
          </p:nvPr>
        </p:nvSpPr>
        <p:spPr/>
        <p:txBody>
          <a:bodyPr>
            <a:normAutofit/>
          </a:bodyPr>
          <a:lstStyle/>
          <a:p>
            <a:endParaRPr sz="4000" dirty="0"/>
          </a:p>
          <a:p>
            <a:pPr>
              <a:defRPr sz="2000"/>
            </a:pPr>
            <a:r>
              <a:rPr sz="2800" dirty="0"/>
              <a:t>Examination under anaesthesia + biopsy (mapping 8–12).</a:t>
            </a:r>
          </a:p>
          <a:p>
            <a:pPr>
              <a:defRPr sz="2000"/>
            </a:pPr>
            <a:r>
              <a:rPr sz="2800" dirty="0"/>
              <a:t>Anal colposcopy with acetic acid &amp; Lugol’s iodine.</a:t>
            </a:r>
          </a:p>
          <a:p>
            <a:pPr>
              <a:defRPr sz="2000"/>
            </a:pPr>
            <a:r>
              <a:rPr sz="2800" dirty="0"/>
              <a:t>MRI, CT, PET-CT for staging.</a:t>
            </a:r>
          </a:p>
          <a:p>
            <a:pPr>
              <a:defRPr sz="2000"/>
            </a:pPr>
            <a:r>
              <a:rPr sz="2800" dirty="0"/>
              <a:t>Yearly cervical smear in women with 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4EDD6-776B-DBA2-B873-B2BA0D68DAEB}"/>
              </a:ext>
            </a:extLst>
          </p:cNvPr>
          <p:cNvSpPr>
            <a:spLocks noGrp="1"/>
          </p:cNvSpPr>
          <p:nvPr>
            <p:ph type="title"/>
          </p:nvPr>
        </p:nvSpPr>
        <p:spPr/>
        <p:txBody>
          <a:bodyPr/>
          <a:lstStyle/>
          <a:p>
            <a:endParaRPr lang="en-PK"/>
          </a:p>
        </p:txBody>
      </p:sp>
      <p:pic>
        <p:nvPicPr>
          <p:cNvPr id="5" name="Content Placeholder 4" descr="A close-up of a scan of a person's body&#10;&#10;AI-generated content may be incorrect.">
            <a:extLst>
              <a:ext uri="{FF2B5EF4-FFF2-40B4-BE49-F238E27FC236}">
                <a16:creationId xmlns:a16="http://schemas.microsoft.com/office/drawing/2014/main" id="{8D0F6BDC-5FA3-442F-1E26-214BCB5806A5}"/>
              </a:ext>
            </a:extLst>
          </p:cNvPr>
          <p:cNvPicPr>
            <a:picLocks noGrp="1" noChangeAspect="1"/>
          </p:cNvPicPr>
          <p:nvPr>
            <p:ph idx="1"/>
          </p:nvPr>
        </p:nvPicPr>
        <p:blipFill>
          <a:blip r:embed="rId2"/>
          <a:stretch>
            <a:fillRect/>
          </a:stretch>
        </p:blipFill>
        <p:spPr>
          <a:xfrm>
            <a:off x="2806700" y="1647031"/>
            <a:ext cx="3530600" cy="4432300"/>
          </a:xfrm>
        </p:spPr>
      </p:pic>
    </p:spTree>
    <p:extLst>
      <p:ext uri="{BB962C8B-B14F-4D97-AF65-F5344CB8AC3E}">
        <p14:creationId xmlns:p14="http://schemas.microsoft.com/office/powerpoint/2010/main" val="4044056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Complications</a:t>
            </a:r>
          </a:p>
        </p:txBody>
      </p:sp>
      <p:sp>
        <p:nvSpPr>
          <p:cNvPr id="3" name="Content Placeholder 2"/>
          <p:cNvSpPr>
            <a:spLocks noGrp="1"/>
          </p:cNvSpPr>
          <p:nvPr>
            <p:ph idx="1"/>
          </p:nvPr>
        </p:nvSpPr>
        <p:spPr/>
        <p:txBody>
          <a:bodyPr>
            <a:normAutofit/>
          </a:bodyPr>
          <a:lstStyle/>
          <a:p>
            <a:endParaRPr sz="3000" dirty="0"/>
          </a:p>
          <a:p>
            <a:pPr>
              <a:defRPr sz="2000"/>
            </a:pPr>
            <a:r>
              <a:rPr sz="3000" dirty="0"/>
              <a:t>Progression from AIN → carcinoma.</a:t>
            </a:r>
          </a:p>
          <a:p>
            <a:pPr>
              <a:defRPr sz="2000"/>
            </a:pPr>
            <a:r>
              <a:rPr sz="3000" dirty="0"/>
              <a:t>Recurrent warts due to field change.</a:t>
            </a:r>
          </a:p>
          <a:p>
            <a:pPr>
              <a:defRPr sz="2000"/>
            </a:pPr>
            <a:r>
              <a:rPr sz="3000" dirty="0"/>
              <a:t>Anal stenosis after extensive excision.</a:t>
            </a:r>
          </a:p>
          <a:p>
            <a:pPr>
              <a:defRPr sz="2000"/>
            </a:pPr>
            <a:r>
              <a:rPr sz="3000" dirty="0"/>
              <a:t>Malignant transformation (HPV 16/18 related).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Management</a:t>
            </a:r>
          </a:p>
        </p:txBody>
      </p:sp>
      <p:sp>
        <p:nvSpPr>
          <p:cNvPr id="3" name="Content Placeholder 2"/>
          <p:cNvSpPr>
            <a:spLocks noGrp="1"/>
          </p:cNvSpPr>
          <p:nvPr>
            <p:ph idx="1"/>
          </p:nvPr>
        </p:nvSpPr>
        <p:spPr/>
        <p:txBody>
          <a:bodyPr>
            <a:normAutofit/>
          </a:bodyPr>
          <a:lstStyle/>
          <a:p>
            <a:endParaRPr sz="4000" dirty="0"/>
          </a:p>
          <a:p>
            <a:pPr>
              <a:defRPr sz="2000"/>
            </a:pPr>
            <a:r>
              <a:rPr sz="2800" dirty="0"/>
              <a:t>Condylomata: Podophyllin topical, surgical excision.</a:t>
            </a:r>
          </a:p>
          <a:p>
            <a:pPr>
              <a:defRPr sz="2000"/>
            </a:pPr>
            <a:r>
              <a:rPr sz="2800" dirty="0"/>
              <a:t>AIN: &lt;30% excised, &gt;30% observed or topical (Imiquimod, retinoids).</a:t>
            </a:r>
          </a:p>
          <a:p>
            <a:pPr>
              <a:defRPr sz="2000"/>
            </a:pPr>
            <a:r>
              <a:rPr sz="2800" dirty="0"/>
              <a:t>Anal cancer: Chemoradiotherapy (Nigro protocol).</a:t>
            </a:r>
          </a:p>
          <a:p>
            <a:pPr>
              <a:defRPr sz="2000"/>
            </a:pPr>
            <a:r>
              <a:rPr sz="2800" dirty="0"/>
              <a:t>Surgery (APR, pelvic exenteration) for salvage.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69262"/>
            <a:ext cx="8229600" cy="1143000"/>
          </a:xfrm>
          <a:ln>
            <a:solidFill>
              <a:schemeClr val="tx1"/>
            </a:solidFill>
          </a:ln>
        </p:spPr>
        <p:txBody>
          <a:bodyPr>
            <a:normAutofit fontScale="90000"/>
          </a:bodyPr>
          <a:lstStyle/>
          <a:p>
            <a:r>
              <a:rPr b="1" dirty="0">
                <a:solidFill>
                  <a:srgbClr val="FF0000"/>
                </a:solidFill>
              </a:rPr>
              <a:t>Condylomata Acuminata, AIN &amp; Anal Malignancies</a:t>
            </a:r>
          </a:p>
        </p:txBody>
      </p:sp>
      <p:sp>
        <p:nvSpPr>
          <p:cNvPr id="3" name="Content Placeholder 2"/>
          <p:cNvSpPr>
            <a:spLocks noGrp="1"/>
          </p:cNvSpPr>
          <p:nvPr>
            <p:ph idx="1"/>
          </p:nvPr>
        </p:nvSpPr>
        <p:spPr>
          <a:xfrm>
            <a:off x="457200" y="4326673"/>
            <a:ext cx="8229600" cy="1260088"/>
          </a:xfrm>
          <a:ln>
            <a:solidFill>
              <a:schemeClr val="tx1"/>
            </a:solidFill>
          </a:ln>
        </p:spPr>
        <p:txBody>
          <a:bodyPr>
            <a:normAutofit/>
          </a:bodyPr>
          <a:lstStyle/>
          <a:p>
            <a:pPr marL="0" indent="0" algn="ctr">
              <a:buNone/>
              <a:defRPr sz="2000"/>
            </a:pPr>
            <a:endParaRPr lang="en-US" sz="2800" b="1" dirty="0"/>
          </a:p>
          <a:p>
            <a:pPr marL="0" indent="0" algn="ctr">
              <a:buNone/>
              <a:defRPr sz="2000"/>
            </a:pPr>
            <a:r>
              <a:rPr lang="en-US" sz="2800" b="1" dirty="0"/>
              <a:t> </a:t>
            </a:r>
            <a:r>
              <a:rPr sz="2800" b="1" dirty="0"/>
              <a:t>Prof. Zahid Mahmood</a:t>
            </a:r>
          </a:p>
          <a:p>
            <a:pPr marL="0" indent="0" algn="ctr">
              <a:buNone/>
              <a:defRPr sz="2000"/>
            </a:pPr>
            <a:endParaRPr sz="28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B3CD0-49D3-8C77-9543-CF4196E59F01}"/>
              </a:ext>
            </a:extLst>
          </p:cNvPr>
          <p:cNvSpPr>
            <a:spLocks noGrp="1"/>
          </p:cNvSpPr>
          <p:nvPr>
            <p:ph type="title"/>
          </p:nvPr>
        </p:nvSpPr>
        <p:spPr/>
        <p:txBody>
          <a:bodyPr/>
          <a:lstStyle/>
          <a:p>
            <a:endParaRPr lang="en-PK"/>
          </a:p>
        </p:txBody>
      </p:sp>
      <p:pic>
        <p:nvPicPr>
          <p:cNvPr id="5" name="Content Placeholder 4" descr="A close up of a person's buttocks&#10;&#10;AI-generated content may be incorrect.">
            <a:extLst>
              <a:ext uri="{FF2B5EF4-FFF2-40B4-BE49-F238E27FC236}">
                <a16:creationId xmlns:a16="http://schemas.microsoft.com/office/drawing/2014/main" id="{51635197-596E-0FD0-60FB-784F28555C77}"/>
              </a:ext>
            </a:extLst>
          </p:cNvPr>
          <p:cNvPicPr>
            <a:picLocks noGrp="1" noChangeAspect="1"/>
          </p:cNvPicPr>
          <p:nvPr>
            <p:ph idx="1"/>
          </p:nvPr>
        </p:nvPicPr>
        <p:blipFill>
          <a:blip r:embed="rId2"/>
          <a:stretch>
            <a:fillRect/>
          </a:stretch>
        </p:blipFill>
        <p:spPr>
          <a:xfrm>
            <a:off x="2832100" y="1659731"/>
            <a:ext cx="3479800" cy="4406900"/>
          </a:xfrm>
        </p:spPr>
      </p:pic>
    </p:spTree>
    <p:extLst>
      <p:ext uri="{BB962C8B-B14F-4D97-AF65-F5344CB8AC3E}">
        <p14:creationId xmlns:p14="http://schemas.microsoft.com/office/powerpoint/2010/main" val="118274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Latest Advances</a:t>
            </a:r>
          </a:p>
        </p:txBody>
      </p:sp>
      <p:sp>
        <p:nvSpPr>
          <p:cNvPr id="3" name="Content Placeholder 2"/>
          <p:cNvSpPr>
            <a:spLocks noGrp="1"/>
          </p:cNvSpPr>
          <p:nvPr>
            <p:ph idx="1"/>
          </p:nvPr>
        </p:nvSpPr>
        <p:spPr/>
        <p:txBody>
          <a:bodyPr>
            <a:normAutofit/>
          </a:bodyPr>
          <a:lstStyle/>
          <a:p>
            <a:endParaRPr sz="4000" dirty="0"/>
          </a:p>
          <a:p>
            <a:pPr>
              <a:defRPr sz="2000"/>
            </a:pPr>
            <a:r>
              <a:rPr sz="2800" dirty="0"/>
              <a:t>HPV vaccination reduces incidence.</a:t>
            </a:r>
          </a:p>
          <a:p>
            <a:pPr>
              <a:defRPr sz="2000"/>
            </a:pPr>
            <a:r>
              <a:rPr sz="2800" dirty="0"/>
              <a:t>PET-CT for staging &amp; nodal assessment.</a:t>
            </a:r>
          </a:p>
          <a:p>
            <a:pPr>
              <a:defRPr sz="2000"/>
            </a:pPr>
            <a:r>
              <a:rPr sz="2800" dirty="0"/>
              <a:t>Topical imiquimod, oral retinoids for dysplasia regression.</a:t>
            </a:r>
          </a:p>
          <a:p>
            <a:pPr>
              <a:defRPr sz="2000"/>
            </a:pPr>
            <a:r>
              <a:rPr sz="2800" dirty="0"/>
              <a:t>ACT trials: personalized treatment protocols.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Management – Staging Investigations</a:t>
            </a:r>
          </a:p>
        </p:txBody>
      </p:sp>
      <p:sp>
        <p:nvSpPr>
          <p:cNvPr id="3" name="Content Placeholder 2"/>
          <p:cNvSpPr>
            <a:spLocks noGrp="1"/>
          </p:cNvSpPr>
          <p:nvPr>
            <p:ph idx="1"/>
          </p:nvPr>
        </p:nvSpPr>
        <p:spPr/>
        <p:txBody>
          <a:bodyPr>
            <a:normAutofit/>
          </a:bodyPr>
          <a:lstStyle/>
          <a:p>
            <a:endParaRPr sz="4000" dirty="0"/>
          </a:p>
          <a:p>
            <a:pPr>
              <a:defRPr sz="2000"/>
            </a:pPr>
            <a:r>
              <a:rPr sz="2800" dirty="0"/>
              <a:t>MRI pelvis → assesses local extent &amp; sphincter involvement</a:t>
            </a:r>
          </a:p>
          <a:p>
            <a:pPr>
              <a:defRPr sz="2000"/>
            </a:pPr>
            <a:r>
              <a:rPr sz="2800" dirty="0"/>
              <a:t>CT chest/abdomen/pelvis → distant staging</a:t>
            </a:r>
          </a:p>
          <a:p>
            <a:pPr>
              <a:defRPr sz="2000"/>
            </a:pPr>
            <a:r>
              <a:rPr sz="2800" dirty="0"/>
              <a:t>PET-CT → helpful in equivocal inguinal node assessment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Management – Standard of Care</a:t>
            </a:r>
          </a:p>
        </p:txBody>
      </p:sp>
      <p:sp>
        <p:nvSpPr>
          <p:cNvPr id="3" name="Content Placeholder 2"/>
          <p:cNvSpPr>
            <a:spLocks noGrp="1"/>
          </p:cNvSpPr>
          <p:nvPr>
            <p:ph idx="1"/>
          </p:nvPr>
        </p:nvSpPr>
        <p:spPr/>
        <p:txBody>
          <a:bodyPr>
            <a:normAutofit/>
          </a:bodyPr>
          <a:lstStyle/>
          <a:p>
            <a:endParaRPr sz="3600" dirty="0"/>
          </a:p>
          <a:p>
            <a:pPr>
              <a:defRPr sz="2000"/>
            </a:pPr>
            <a:r>
              <a:rPr sz="2400" dirty="0"/>
              <a:t>Historically: Abdominoperineal resection (APR) was primary treatment</a:t>
            </a:r>
          </a:p>
          <a:p>
            <a:pPr>
              <a:defRPr sz="2000"/>
            </a:pPr>
            <a:r>
              <a:rPr sz="2400" dirty="0"/>
              <a:t>Since 1970s: Chemoradiotherapy (Nigro protocol) became standard</a:t>
            </a:r>
          </a:p>
          <a:p>
            <a:pPr>
              <a:defRPr sz="2000"/>
            </a:pPr>
            <a:r>
              <a:rPr sz="2400" dirty="0"/>
              <a:t>UKCCCR ACT I: Chemoradiation &gt; Radiotherapy alone</a:t>
            </a:r>
          </a:p>
          <a:p>
            <a:pPr>
              <a:defRPr sz="2000"/>
            </a:pPr>
            <a:r>
              <a:rPr sz="2400" dirty="0"/>
              <a:t>ACT II: Mitomycin + 5-FU vs Cisplatin + 5-FU → similar outcomes</a:t>
            </a:r>
          </a:p>
          <a:p>
            <a:pPr>
              <a:defRPr sz="2000"/>
            </a:pPr>
            <a:r>
              <a:rPr sz="2400" dirty="0"/>
              <a:t>Preferred: Mitomycin + 5-FU (shorter infusion, better tolerated)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Management – Current Trials</a:t>
            </a:r>
          </a:p>
        </p:txBody>
      </p:sp>
      <p:sp>
        <p:nvSpPr>
          <p:cNvPr id="3" name="Content Placeholder 2"/>
          <p:cNvSpPr>
            <a:spLocks noGrp="1"/>
          </p:cNvSpPr>
          <p:nvPr>
            <p:ph idx="1"/>
          </p:nvPr>
        </p:nvSpPr>
        <p:spPr/>
        <p:txBody>
          <a:bodyPr>
            <a:normAutofit/>
          </a:bodyPr>
          <a:lstStyle/>
          <a:p>
            <a:endParaRPr sz="5400" dirty="0"/>
          </a:p>
          <a:p>
            <a:pPr>
              <a:defRPr sz="2000"/>
            </a:pPr>
            <a:r>
              <a:rPr sz="2800" dirty="0"/>
              <a:t>ACT III–V: Investigating personalized protocols</a:t>
            </a:r>
          </a:p>
          <a:p>
            <a:pPr>
              <a:defRPr sz="2000"/>
            </a:pPr>
            <a:r>
              <a:rPr sz="2800" dirty="0"/>
              <a:t>Local excision for small tumors</a:t>
            </a:r>
          </a:p>
          <a:p>
            <a:pPr>
              <a:defRPr sz="2000"/>
            </a:pPr>
            <a:r>
              <a:rPr sz="2800" dirty="0"/>
              <a:t>Combination of excision and radiotherapy regimes</a:t>
            </a:r>
          </a:p>
          <a:p>
            <a:pPr>
              <a:defRPr sz="2000"/>
            </a:pPr>
            <a:r>
              <a:rPr sz="2800" dirty="0"/>
              <a:t>Aim: More tailored and less mutilating treatments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Management – Role of Surgery</a:t>
            </a:r>
          </a:p>
        </p:txBody>
      </p:sp>
      <p:sp>
        <p:nvSpPr>
          <p:cNvPr id="3" name="Content Placeholder 2"/>
          <p:cNvSpPr>
            <a:spLocks noGrp="1"/>
          </p:cNvSpPr>
          <p:nvPr>
            <p:ph idx="1"/>
          </p:nvPr>
        </p:nvSpPr>
        <p:spPr/>
        <p:txBody>
          <a:bodyPr>
            <a:normAutofit/>
          </a:bodyPr>
          <a:lstStyle/>
          <a:p>
            <a:endParaRPr sz="4000" dirty="0"/>
          </a:p>
          <a:p>
            <a:pPr>
              <a:defRPr sz="2000"/>
            </a:pPr>
            <a:r>
              <a:rPr sz="2800" dirty="0"/>
              <a:t>Indications: residual tumor, recurrence, complications (fistula, incontinence)</a:t>
            </a:r>
          </a:p>
          <a:p>
            <a:pPr>
              <a:defRPr sz="2000"/>
            </a:pPr>
            <a:r>
              <a:rPr sz="2800" dirty="0"/>
              <a:t>APR as salvage procedure after failed chemoradiation</a:t>
            </a:r>
          </a:p>
          <a:p>
            <a:pPr>
              <a:defRPr sz="2000"/>
            </a:pPr>
            <a:r>
              <a:rPr sz="2800" dirty="0"/>
              <a:t>Pelvic exenteration for extensive disease</a:t>
            </a:r>
          </a:p>
          <a:p>
            <a:pPr>
              <a:defRPr sz="2000"/>
            </a:pPr>
            <a:r>
              <a:rPr sz="2800" dirty="0"/>
              <a:t>Often requires </a:t>
            </a:r>
            <a:r>
              <a:rPr sz="2800" dirty="0" err="1"/>
              <a:t>myocutaneous</a:t>
            </a:r>
            <a:r>
              <a:rPr sz="2800" dirty="0"/>
              <a:t> flap reconstruction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Management – Lymph Nodes</a:t>
            </a:r>
          </a:p>
        </p:txBody>
      </p:sp>
      <p:sp>
        <p:nvSpPr>
          <p:cNvPr id="3" name="Content Placeholder 2"/>
          <p:cNvSpPr>
            <a:spLocks noGrp="1"/>
          </p:cNvSpPr>
          <p:nvPr>
            <p:ph idx="1"/>
          </p:nvPr>
        </p:nvSpPr>
        <p:spPr/>
        <p:txBody>
          <a:bodyPr>
            <a:normAutofit/>
          </a:bodyPr>
          <a:lstStyle/>
          <a:p>
            <a:endParaRPr sz="4000" dirty="0"/>
          </a:p>
          <a:p>
            <a:pPr>
              <a:defRPr sz="2000"/>
            </a:pPr>
            <a:r>
              <a:rPr sz="2800" dirty="0"/>
              <a:t>Inguinal nodes may be reactive or malignant</a:t>
            </a:r>
          </a:p>
          <a:p>
            <a:pPr>
              <a:defRPr sz="2000"/>
            </a:pPr>
            <a:r>
              <a:rPr sz="2800" dirty="0"/>
              <a:t>Histology/cytology mandatory for confirmation</a:t>
            </a:r>
          </a:p>
          <a:p>
            <a:pPr>
              <a:defRPr sz="2000"/>
            </a:pPr>
            <a:r>
              <a:rPr sz="2800" dirty="0"/>
              <a:t>Positive nodes: treated with chemoradiotherapy</a:t>
            </a:r>
          </a:p>
          <a:p>
            <a:pPr>
              <a:defRPr sz="2000"/>
            </a:pPr>
            <a:r>
              <a:rPr sz="2800" dirty="0"/>
              <a:t>Radical groin dissection: high morbidity, limited role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8134D-E107-21E1-8021-99EA7FFC715D}"/>
              </a:ext>
            </a:extLst>
          </p:cNvPr>
          <p:cNvSpPr>
            <a:spLocks noGrp="1"/>
          </p:cNvSpPr>
          <p:nvPr>
            <p:ph type="title"/>
          </p:nvPr>
        </p:nvSpPr>
        <p:spPr/>
        <p:txBody>
          <a:bodyPr/>
          <a:lstStyle/>
          <a:p>
            <a:endParaRPr lang="en-PK"/>
          </a:p>
        </p:txBody>
      </p:sp>
      <p:pic>
        <p:nvPicPr>
          <p:cNvPr id="5" name="Content Placeholder 4" descr="A close-up of a cauliflower&#10;&#10;AI-generated content may be incorrect.">
            <a:extLst>
              <a:ext uri="{FF2B5EF4-FFF2-40B4-BE49-F238E27FC236}">
                <a16:creationId xmlns:a16="http://schemas.microsoft.com/office/drawing/2014/main" id="{A0266117-0750-DD7E-21AF-A01A2A00671B}"/>
              </a:ext>
            </a:extLst>
          </p:cNvPr>
          <p:cNvPicPr>
            <a:picLocks noGrp="1" noChangeAspect="1"/>
          </p:cNvPicPr>
          <p:nvPr>
            <p:ph idx="1"/>
          </p:nvPr>
        </p:nvPicPr>
        <p:blipFill>
          <a:blip r:embed="rId2"/>
          <a:stretch>
            <a:fillRect/>
          </a:stretch>
        </p:blipFill>
        <p:spPr>
          <a:xfrm>
            <a:off x="1544194" y="1600200"/>
            <a:ext cx="6055612" cy="4525963"/>
          </a:xfrm>
        </p:spPr>
      </p:pic>
    </p:spTree>
    <p:extLst>
      <p:ext uri="{BB962C8B-B14F-4D97-AF65-F5344CB8AC3E}">
        <p14:creationId xmlns:p14="http://schemas.microsoft.com/office/powerpoint/2010/main" val="1752276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solidFill>
                  <a:srgbClr val="FF0000"/>
                </a:solidFill>
              </a:rPr>
              <a:t>Learning Outcomes</a:t>
            </a:r>
          </a:p>
        </p:txBody>
      </p:sp>
      <p:sp>
        <p:nvSpPr>
          <p:cNvPr id="3" name="Content Placeholder 2"/>
          <p:cNvSpPr>
            <a:spLocks noGrp="1"/>
          </p:cNvSpPr>
          <p:nvPr>
            <p:ph idx="1"/>
          </p:nvPr>
        </p:nvSpPr>
        <p:spPr/>
        <p:txBody>
          <a:bodyPr>
            <a:normAutofit/>
          </a:bodyPr>
          <a:lstStyle/>
          <a:p>
            <a:endParaRPr sz="3600" dirty="0"/>
          </a:p>
          <a:p>
            <a:pPr>
              <a:defRPr sz="2000"/>
            </a:pPr>
            <a:r>
              <a:rPr sz="2400" dirty="0"/>
              <a:t>Describe etiology &amp; epidemiology of anal warts &amp; HPV-related lesions</a:t>
            </a:r>
          </a:p>
          <a:p>
            <a:pPr>
              <a:defRPr sz="2000"/>
            </a:pPr>
            <a:r>
              <a:rPr sz="2400" dirty="0"/>
              <a:t>Recognize clinical features of Condylomata, AIN, and anal malignancy</a:t>
            </a:r>
          </a:p>
          <a:p>
            <a:pPr>
              <a:defRPr sz="2000"/>
            </a:pPr>
            <a:r>
              <a:rPr sz="2400" dirty="0"/>
              <a:t>Outline diagnostic approaches and key investigations</a:t>
            </a:r>
          </a:p>
          <a:p>
            <a:pPr>
              <a:defRPr sz="2000"/>
            </a:pPr>
            <a:r>
              <a:rPr sz="2400" dirty="0"/>
              <a:t>Discuss complications including dysplasia and carcinoma</a:t>
            </a:r>
          </a:p>
          <a:p>
            <a:pPr>
              <a:defRPr sz="2000"/>
            </a:pPr>
            <a:r>
              <a:rPr sz="2400" dirty="0"/>
              <a:t>Summarize latest management strategies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 Clinical Scenario</a:t>
            </a:r>
          </a:p>
        </p:txBody>
      </p:sp>
      <p:sp>
        <p:nvSpPr>
          <p:cNvPr id="3" name="Content Placeholder 2"/>
          <p:cNvSpPr>
            <a:spLocks noGrp="1"/>
          </p:cNvSpPr>
          <p:nvPr>
            <p:ph idx="1"/>
          </p:nvPr>
        </p:nvSpPr>
        <p:spPr/>
        <p:txBody>
          <a:bodyPr>
            <a:normAutofit fontScale="92500" lnSpcReduction="10000"/>
          </a:bodyPr>
          <a:lstStyle/>
          <a:p>
            <a:r>
              <a:rPr lang="en-GB" dirty="0"/>
              <a:t>A </a:t>
            </a:r>
            <a:r>
              <a:rPr lang="en-GB" b="1" dirty="0"/>
              <a:t>35-year-old male</a:t>
            </a:r>
            <a:r>
              <a:rPr lang="en-GB" dirty="0"/>
              <a:t>, known case of </a:t>
            </a:r>
            <a:r>
              <a:rPr lang="en-GB" b="1" dirty="0"/>
              <a:t>HIV infection on antiretroviral therapy</a:t>
            </a:r>
            <a:r>
              <a:rPr lang="en-GB" dirty="0"/>
              <a:t>, presents to the surgical outpatient department with a </a:t>
            </a:r>
            <a:r>
              <a:rPr lang="en-GB" b="1" dirty="0"/>
              <a:t>6-month history of perianal discomfort, intense pruritus, and intermittent bleeding</a:t>
            </a:r>
            <a:r>
              <a:rPr lang="en-GB" dirty="0"/>
              <a:t> per rectum. He also reports noticing multiple small growths around his anal margin which have gradually increased in size and number. The lesions occasionally become painful, especially during defecation, and stain his undergarments with blood.</a:t>
            </a:r>
          </a:p>
          <a:p>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CB4A90-168A-0F82-1126-7CA4D90F85DA}"/>
              </a:ext>
            </a:extLst>
          </p:cNvPr>
          <p:cNvSpPr>
            <a:spLocks noGrp="1"/>
          </p:cNvSpPr>
          <p:nvPr>
            <p:ph idx="1"/>
          </p:nvPr>
        </p:nvSpPr>
        <p:spPr>
          <a:xfrm>
            <a:off x="457200" y="749300"/>
            <a:ext cx="8229600" cy="5376863"/>
          </a:xfrm>
        </p:spPr>
        <p:txBody>
          <a:bodyPr>
            <a:normAutofit lnSpcReduction="10000"/>
          </a:bodyPr>
          <a:lstStyle/>
          <a:p>
            <a:r>
              <a:rPr lang="en-GB" dirty="0"/>
              <a:t>On examination, there are </a:t>
            </a:r>
            <a:r>
              <a:rPr lang="en-GB" b="1" dirty="0"/>
              <a:t>multiple coalescent verrucous lesions carpeting the entire anal margin and extending into the anal canal</a:t>
            </a:r>
            <a:r>
              <a:rPr lang="en-GB" dirty="0"/>
              <a:t>, consistent with extensive </a:t>
            </a:r>
            <a:r>
              <a:rPr lang="en-GB" b="1" dirty="0"/>
              <a:t>Condylomata acuminata</a:t>
            </a:r>
            <a:r>
              <a:rPr lang="en-GB" dirty="0"/>
              <a:t>. The lesions are friable, bleed on touch, and some show superficial ulceration. No inguinal lymphadenopathy is palpable. Digital rectal examination reveals thickening of the anal canal mucosa, though no obvious deep mass is felt.</a:t>
            </a:r>
          </a:p>
          <a:p>
            <a:endParaRPr lang="en-PK" dirty="0"/>
          </a:p>
        </p:txBody>
      </p:sp>
    </p:spTree>
    <p:extLst>
      <p:ext uri="{BB962C8B-B14F-4D97-AF65-F5344CB8AC3E}">
        <p14:creationId xmlns:p14="http://schemas.microsoft.com/office/powerpoint/2010/main" val="3495358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42A11-90C4-D060-63A5-E0830E1B866E}"/>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37D5116C-BCFA-037B-1C4A-91E0AFA7C504}"/>
              </a:ext>
            </a:extLst>
          </p:cNvPr>
          <p:cNvSpPr>
            <a:spLocks noGrp="1"/>
          </p:cNvSpPr>
          <p:nvPr>
            <p:ph idx="1"/>
          </p:nvPr>
        </p:nvSpPr>
        <p:spPr/>
        <p:txBody>
          <a:bodyPr>
            <a:normAutofit/>
          </a:bodyPr>
          <a:lstStyle/>
          <a:p>
            <a:r>
              <a:rPr lang="en-GB" dirty="0"/>
              <a:t>Given his </a:t>
            </a:r>
            <a:r>
              <a:rPr lang="en-GB" b="1" dirty="0"/>
              <a:t>HIV-positive status, immunosuppression, and extensive perianal warty growths</a:t>
            </a:r>
            <a:r>
              <a:rPr lang="en-GB" dirty="0"/>
              <a:t>, the patient is at significant risk for </a:t>
            </a:r>
            <a:r>
              <a:rPr lang="en-GB" b="1" dirty="0"/>
              <a:t>anal intraepithelial neoplasia (AIN) and squamous cell carcinoma (SCC) of the anal canal</a:t>
            </a:r>
            <a:r>
              <a:rPr lang="en-GB" dirty="0"/>
              <a:t>.</a:t>
            </a:r>
          </a:p>
          <a:p>
            <a:endParaRPr lang="en-PK" dirty="0"/>
          </a:p>
        </p:txBody>
      </p:sp>
    </p:spTree>
    <p:extLst>
      <p:ext uri="{BB962C8B-B14F-4D97-AF65-F5344CB8AC3E}">
        <p14:creationId xmlns:p14="http://schemas.microsoft.com/office/powerpoint/2010/main" val="2111923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4E452-6788-0ED0-9CBB-075711438789}"/>
              </a:ext>
            </a:extLst>
          </p:cNvPr>
          <p:cNvSpPr>
            <a:spLocks noGrp="1"/>
          </p:cNvSpPr>
          <p:nvPr>
            <p:ph type="title"/>
          </p:nvPr>
        </p:nvSpPr>
        <p:spPr/>
        <p:txBody>
          <a:bodyPr/>
          <a:lstStyle/>
          <a:p>
            <a:endParaRPr lang="en-PK"/>
          </a:p>
        </p:txBody>
      </p:sp>
      <p:pic>
        <p:nvPicPr>
          <p:cNvPr id="5" name="Content Placeholder 4" descr="A close up of a person's stomach&#10;&#10;AI-generated content may be incorrect.">
            <a:extLst>
              <a:ext uri="{FF2B5EF4-FFF2-40B4-BE49-F238E27FC236}">
                <a16:creationId xmlns:a16="http://schemas.microsoft.com/office/drawing/2014/main" id="{EC10B81A-B29D-173E-73AE-D37DF9C05577}"/>
              </a:ext>
            </a:extLst>
          </p:cNvPr>
          <p:cNvPicPr>
            <a:picLocks noGrp="1" noChangeAspect="1"/>
          </p:cNvPicPr>
          <p:nvPr>
            <p:ph idx="1"/>
          </p:nvPr>
        </p:nvPicPr>
        <p:blipFill>
          <a:blip r:embed="rId2"/>
          <a:stretch>
            <a:fillRect/>
          </a:stretch>
        </p:blipFill>
        <p:spPr>
          <a:xfrm>
            <a:off x="2857500" y="1659731"/>
            <a:ext cx="3429000" cy="4406900"/>
          </a:xfrm>
        </p:spPr>
      </p:pic>
    </p:spTree>
    <p:extLst>
      <p:ext uri="{BB962C8B-B14F-4D97-AF65-F5344CB8AC3E}">
        <p14:creationId xmlns:p14="http://schemas.microsoft.com/office/powerpoint/2010/main" val="2914546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51420-05E7-40F0-2829-0D8392AA79B5}"/>
              </a:ext>
            </a:extLst>
          </p:cNvPr>
          <p:cNvSpPr>
            <a:spLocks noGrp="1"/>
          </p:cNvSpPr>
          <p:nvPr>
            <p:ph type="title"/>
          </p:nvPr>
        </p:nvSpPr>
        <p:spPr/>
        <p:txBody>
          <a:bodyPr/>
          <a:lstStyle/>
          <a:p>
            <a:endParaRPr lang="en-PK"/>
          </a:p>
        </p:txBody>
      </p:sp>
      <p:pic>
        <p:nvPicPr>
          <p:cNvPr id="5" name="Content Placeholder 4" descr="A close-up of a wound&#10;&#10;AI-generated content may be incorrect.">
            <a:extLst>
              <a:ext uri="{FF2B5EF4-FFF2-40B4-BE49-F238E27FC236}">
                <a16:creationId xmlns:a16="http://schemas.microsoft.com/office/drawing/2014/main" id="{30864037-4650-3B71-A0F9-64804AB56AD7}"/>
              </a:ext>
            </a:extLst>
          </p:cNvPr>
          <p:cNvPicPr>
            <a:picLocks noGrp="1" noChangeAspect="1"/>
          </p:cNvPicPr>
          <p:nvPr>
            <p:ph idx="1"/>
          </p:nvPr>
        </p:nvPicPr>
        <p:blipFill>
          <a:blip r:embed="rId2"/>
          <a:stretch>
            <a:fillRect/>
          </a:stretch>
        </p:blipFill>
        <p:spPr>
          <a:xfrm>
            <a:off x="2824410" y="1600200"/>
            <a:ext cx="3495180" cy="4525963"/>
          </a:xfrm>
        </p:spPr>
      </p:pic>
    </p:spTree>
    <p:extLst>
      <p:ext uri="{BB962C8B-B14F-4D97-AF65-F5344CB8AC3E}">
        <p14:creationId xmlns:p14="http://schemas.microsoft.com/office/powerpoint/2010/main" val="39477561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34</TotalTime>
  <Words>786</Words>
  <Application>Microsoft Macintosh PowerPoint</Application>
  <PresentationFormat>On-screen Show (4:3)</PresentationFormat>
  <Paragraphs>105</Paragraphs>
  <Slides>26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بِسْمِ اللّٰهِ الرَّحْمٰنِ الرَّحِيْمِ</vt:lpstr>
      <vt:lpstr>Condylomata Acuminata, AIN &amp; Anal Malignancies</vt:lpstr>
      <vt:lpstr>PowerPoint Presentation</vt:lpstr>
      <vt:lpstr>Learning Outcomes</vt:lpstr>
      <vt:lpstr> Clinical Scenario</vt:lpstr>
      <vt:lpstr>PowerPoint Presentation</vt:lpstr>
      <vt:lpstr>PowerPoint Presentation</vt:lpstr>
      <vt:lpstr>PowerPoint Presentation</vt:lpstr>
      <vt:lpstr>PowerPoint Presentation</vt:lpstr>
      <vt:lpstr>Introduction</vt:lpstr>
      <vt:lpstr>Epidemiology</vt:lpstr>
      <vt:lpstr>Clinical Features: Condylomata</vt:lpstr>
      <vt:lpstr>Diagnosis</vt:lpstr>
      <vt:lpstr>Anal Intraepithelial Neoplasia (AIN)</vt:lpstr>
      <vt:lpstr>Clinical Features: AIN</vt:lpstr>
      <vt:lpstr>Investigations</vt:lpstr>
      <vt:lpstr>PowerPoint Presentation</vt:lpstr>
      <vt:lpstr>Complications</vt:lpstr>
      <vt:lpstr>Management</vt:lpstr>
      <vt:lpstr>PowerPoint Presentation</vt:lpstr>
      <vt:lpstr>Latest Advances</vt:lpstr>
      <vt:lpstr>Management – Staging Investigations</vt:lpstr>
      <vt:lpstr>Management – Standard of Care</vt:lpstr>
      <vt:lpstr>Management – Current Trials</vt:lpstr>
      <vt:lpstr>Management – Role of Surgery</vt:lpstr>
      <vt:lpstr>Management – Lymph Nodes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dr.zahidmahmood@gmail.com</cp:lastModifiedBy>
  <cp:revision>4</cp:revision>
  <dcterms:created xsi:type="dcterms:W3CDTF">2013-01-27T09:14:16Z</dcterms:created>
  <dcterms:modified xsi:type="dcterms:W3CDTF">2025-08-31T06:22:08Z</dcterms:modified>
  <cp:category/>
</cp:coreProperties>
</file>