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1" r:id="rId2"/>
    <p:sldId id="272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11"/>
    <p:restoredTop sz="94676"/>
  </p:normalViewPr>
  <p:slideViewPr>
    <p:cSldViewPr snapToGrid="0" snapToObjects="1">
      <p:cViewPr varScale="1">
        <p:scale>
          <a:sx n="114" d="100"/>
          <a:sy n="114" d="100"/>
        </p:scale>
        <p:origin x="175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C5F45-4E7E-0DB6-4C69-2897720789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06BA49-5CAC-3FC1-7D8E-EA6A084203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4619668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Anal Intraepithelial Neoplasia (AIN)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000"/>
            </a:pPr>
            <a:r>
              <a:t>HPV-related dysplastic lesion.</a:t>
            </a:r>
          </a:p>
          <a:p>
            <a:pPr>
              <a:defRPr sz="2000"/>
            </a:pPr>
            <a:r>
              <a:t>Subtypes 6 &amp; 11: warts/early AIN.</a:t>
            </a:r>
          </a:p>
          <a:p>
            <a:pPr>
              <a:defRPr sz="2000"/>
            </a:pPr>
            <a:r>
              <a:t>Subtypes 16 &amp; 18: &gt;75% of anal cancers.</a:t>
            </a:r>
          </a:p>
          <a:p>
            <a:pPr>
              <a:defRPr sz="2000"/>
            </a:pPr>
            <a:r>
              <a:t>Classification: AIN I, AIN II, AIN III.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Features: AIN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000"/>
            </a:pPr>
            <a:r>
              <a:t>Often asymptomatic, found on histology.</a:t>
            </a:r>
          </a:p>
          <a:p>
            <a:pPr>
              <a:defRPr sz="2000"/>
            </a:pPr>
            <a:r>
              <a:t>Symptoms: pruritus, pain, bleeding, discharge.</a:t>
            </a:r>
          </a:p>
          <a:p>
            <a:pPr>
              <a:defRPr sz="2000"/>
            </a:pPr>
            <a:r>
              <a:t>Lesions: flat/raised, irregular pigmentation.</a:t>
            </a:r>
          </a:p>
          <a:p>
            <a:pPr>
              <a:defRPr sz="2000"/>
            </a:pPr>
            <a:r>
              <a:t>AIN III → carcinoma risk ~10% at 5 years.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Investigations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000"/>
            </a:pPr>
            <a:r>
              <a:t>Examination under anaesthesia + biopsy (mapping 8–12).</a:t>
            </a:r>
          </a:p>
          <a:p>
            <a:pPr>
              <a:defRPr sz="2000"/>
            </a:pPr>
            <a:r>
              <a:t>Anal colposcopy with acetic acid &amp; Lugol’s iodine.</a:t>
            </a:r>
          </a:p>
          <a:p>
            <a:pPr>
              <a:defRPr sz="2000"/>
            </a:pPr>
            <a:r>
              <a:t>MRI, CT, PET-CT for staging.</a:t>
            </a:r>
          </a:p>
          <a:p>
            <a:pPr>
              <a:defRPr sz="2000"/>
            </a:pPr>
            <a:r>
              <a:t>Yearly cervical smear in women with AIN.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000"/>
            </a:pPr>
            <a:r>
              <a:t>Progression from AIN → carcinoma.</a:t>
            </a:r>
          </a:p>
          <a:p>
            <a:pPr>
              <a:defRPr sz="2000"/>
            </a:pPr>
            <a:r>
              <a:t>Recurrent warts due to field change.</a:t>
            </a:r>
          </a:p>
          <a:p>
            <a:pPr>
              <a:defRPr sz="2000"/>
            </a:pPr>
            <a:r>
              <a:t>Anal stenosis after extensive excision.</a:t>
            </a:r>
          </a:p>
          <a:p>
            <a:pPr>
              <a:defRPr sz="2000"/>
            </a:pPr>
            <a:r>
              <a:t>Malignant transformation (HPV 16/18 related).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000"/>
            </a:pPr>
            <a:r>
              <a:t>Condylomata: Podophyllin topical, surgical excision.</a:t>
            </a:r>
          </a:p>
          <a:p>
            <a:pPr>
              <a:defRPr sz="2000"/>
            </a:pPr>
            <a:r>
              <a:t>AIN: &lt;30% excised, &gt;30% observed or topical (Imiquimod, retinoids).</a:t>
            </a:r>
          </a:p>
          <a:p>
            <a:pPr>
              <a:defRPr sz="2000"/>
            </a:pPr>
            <a:r>
              <a:t>Anal cancer: Chemoradiotherapy (Nigro protocol).</a:t>
            </a:r>
          </a:p>
          <a:p>
            <a:pPr>
              <a:defRPr sz="2000"/>
            </a:pPr>
            <a:r>
              <a:t>Surgery (APR, pelvic exenteration) for salvage.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Latest Advances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000"/>
            </a:pPr>
            <a:r>
              <a:t>HPV vaccination reduces incidence.</a:t>
            </a:r>
          </a:p>
          <a:p>
            <a:pPr>
              <a:defRPr sz="2000"/>
            </a:pPr>
            <a:r>
              <a:t>PET-CT for staging &amp; nodal assessment.</a:t>
            </a:r>
          </a:p>
          <a:p>
            <a:pPr>
              <a:defRPr sz="2000"/>
            </a:pPr>
            <a:r>
              <a:t>Topical imiquimod, oral retinoids for dysplasia regression.</a:t>
            </a:r>
          </a:p>
          <a:p>
            <a:pPr>
              <a:defRPr sz="2000"/>
            </a:pPr>
            <a:r>
              <a:t>ACT trials: personalized treatment protocols.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000"/>
            </a:pPr>
            <a:r>
              <a:t>1. HPV subtypes most associated with anal cancer? Ans: 16,18,31,33.</a:t>
            </a:r>
          </a:p>
          <a:p>
            <a:pPr>
              <a:defRPr sz="2000"/>
            </a:pPr>
            <a:r>
              <a:t>2. Buschke–Löwenstein tumour = Giant condyloma.</a:t>
            </a:r>
          </a:p>
          <a:p>
            <a:pPr>
              <a:defRPr sz="2000"/>
            </a:pPr>
            <a:r>
              <a:t>3. Gold standard for AIN = Biopsy.</a:t>
            </a:r>
          </a:p>
          <a:p>
            <a:pPr>
              <a:defRPr sz="2000"/>
            </a:pPr>
            <a:r>
              <a:t>4. First-line treatment of SCC anus = Chemoradiotherapy (Nigro).</a:t>
            </a:r>
          </a:p>
          <a:p>
            <a:pPr>
              <a:defRPr sz="2000"/>
            </a:pPr>
            <a:r>
              <a:t>5. NOT HPV-associated? = Anal melanoma.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SEQs &amp; Take Home Message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000"/>
            </a:pPr>
            <a:r>
              <a:t>SEQ1: 40-year-old HIV+ man with perianal warts. Outline features, Ix, Mx.</a:t>
            </a:r>
          </a:p>
          <a:p>
            <a:pPr>
              <a:defRPr sz="2000"/>
            </a:pPr>
            <a:r>
              <a:t>SEQ2: Define AIN. Describe classification, significance &amp; management.</a:t>
            </a:r>
          </a:p>
          <a:p>
            <a:pPr>
              <a:defRPr sz="2000"/>
            </a:pPr>
            <a:r>
              <a:t>Take Home: HPV = root cause of anal warts, AIN &amp; SCC.</a:t>
            </a:r>
          </a:p>
          <a:p>
            <a:pPr>
              <a:defRPr sz="2000"/>
            </a:pPr>
            <a:r>
              <a:t>Prevention with HPV vaccination is key.</a:t>
            </a:r>
          </a:p>
          <a:p>
            <a:pPr>
              <a:defRPr sz="2000"/>
            </a:pPr>
            <a:r>
              <a:t>Management depends on grade &amp; extent of disease.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9DA6B-5298-1157-FE71-6A606A146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509B81-F58D-DC2F-17CF-DF0DC060F6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1739102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sz="3600" b="1" dirty="0"/>
              <a:t>Condylomata Acuminata, AIN &amp; Anal Malignancies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pPr>
              <a:defRPr sz="2000"/>
            </a:pPr>
            <a:r>
              <a:rPr dirty="0"/>
              <a:t>Prof. Zahid Mahmood</a:t>
            </a:r>
          </a:p>
          <a:p>
            <a:pPr>
              <a:defRPr sz="2000"/>
            </a:pPr>
            <a:r>
              <a:rPr dirty="0"/>
              <a:t>Surgical Unit-II, LMDC &amp; Ghurki Teaching Hospital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000"/>
            </a:pPr>
            <a:r>
              <a:t>Describe etiology &amp; epidemiology of anal warts &amp; HPV-related lesions</a:t>
            </a:r>
          </a:p>
          <a:p>
            <a:pPr>
              <a:defRPr sz="2000"/>
            </a:pPr>
            <a:r>
              <a:t>Recognize clinical features of condylomata, AIN, and anal malignancy</a:t>
            </a:r>
          </a:p>
          <a:p>
            <a:pPr>
              <a:defRPr sz="2000"/>
            </a:pPr>
            <a:r>
              <a:t>Outline diagnostic approaches and key investigations</a:t>
            </a:r>
          </a:p>
          <a:p>
            <a:pPr>
              <a:defRPr sz="2000"/>
            </a:pPr>
            <a:r>
              <a:t>Discuss complications including dysplasia and carcinoma</a:t>
            </a:r>
          </a:p>
          <a:p>
            <a:pPr>
              <a:defRPr sz="2000"/>
            </a:pPr>
            <a:r>
              <a:t>Summarize latest management strategies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Engaging Clinical Scenario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000"/>
            </a:pPr>
            <a:r>
              <a:t>35-year-old HIV+ male presents with pruritus, bleeding, perianal warts.</a:t>
            </a:r>
          </a:p>
          <a:p>
            <a:pPr>
              <a:defRPr sz="2000"/>
            </a:pPr>
            <a:r>
              <a:t>Examination: coalescent lesions carpeting anal margin.</a:t>
            </a:r>
          </a:p>
          <a:p>
            <a:pPr>
              <a:defRPr sz="2000"/>
            </a:pPr>
            <a:r>
              <a:t>Q: Differential diagnosis &amp; next step in management?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000"/>
            </a:pPr>
            <a:r>
              <a:t>HPV is major etiological factor (&gt;170 subtypes).</a:t>
            </a:r>
          </a:p>
          <a:p>
            <a:pPr>
              <a:defRPr sz="2000"/>
            </a:pPr>
            <a:r>
              <a:t>Oncogenic subtypes: 16, 18, 31, 33.</a:t>
            </a:r>
          </a:p>
          <a:p>
            <a:pPr>
              <a:defRPr sz="2000"/>
            </a:pPr>
            <a:r>
              <a:t>Field change phenomenon: virus affects squamous epithelium.</a:t>
            </a:r>
          </a:p>
          <a:p>
            <a:pPr>
              <a:defRPr sz="2000"/>
            </a:pPr>
            <a:r>
              <a:t>Associated with VIN, CIN, SCC.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Epidemiology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000"/>
            </a:pPr>
            <a:r>
              <a:t>Rising incidence in last 30 years.</a:t>
            </a:r>
          </a:p>
          <a:p>
            <a:pPr>
              <a:defRPr sz="2000"/>
            </a:pPr>
            <a:r>
              <a:t>Common in HIV+ and immunocompromised individuals.</a:t>
            </a:r>
          </a:p>
          <a:p>
            <a:pPr>
              <a:defRPr sz="2000"/>
            </a:pPr>
            <a:r>
              <a:t>Associated with anal intercourse, cervical/vulval dysplasia in women.</a:t>
            </a:r>
          </a:p>
          <a:p>
            <a:pPr>
              <a:defRPr sz="2000"/>
            </a:pPr>
            <a:r>
              <a:t>Anal malignancy: &lt;2% of colorectal cancers.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Features: Condylomata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000"/>
            </a:pPr>
            <a:r>
              <a:t>Often asymptomatic.</a:t>
            </a:r>
          </a:p>
          <a:p>
            <a:pPr>
              <a:defRPr sz="2000"/>
            </a:pPr>
            <a:r>
              <a:t>Symptoms: pruritus, discharge, bleeding, pain.</a:t>
            </a:r>
          </a:p>
          <a:p>
            <a:pPr>
              <a:defRPr sz="2000"/>
            </a:pPr>
            <a:r>
              <a:t>Early: small pinkish-white perianal warts.</a:t>
            </a:r>
          </a:p>
          <a:p>
            <a:pPr>
              <a:defRPr sz="2000"/>
            </a:pPr>
            <a:r>
              <a:t>Late: coalescent lesions, giant condyloma (Buschke–Löwenstein).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000"/>
            </a:pPr>
            <a:r>
              <a:t>Aceto-whitening with acetic acid.</a:t>
            </a:r>
          </a:p>
          <a:p>
            <a:pPr>
              <a:defRPr sz="2000"/>
            </a:pPr>
            <a:r>
              <a:t>Biopsy confirms diagnosis, rules out dysplasia/carcinoma.</a:t>
            </a:r>
          </a:p>
          <a:p>
            <a:pPr>
              <a:defRPr sz="2000"/>
            </a:pPr>
            <a:r>
              <a:t>Screen genitalia/perineum for field change.</a:t>
            </a:r>
          </a:p>
          <a:p>
            <a:pPr>
              <a:defRPr sz="2000"/>
            </a:pPr>
            <a:r>
              <a:t>Anal cytology in high-risk groups.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576</Words>
  <Application>Microsoft Macintosh PowerPoint</Application>
  <PresentationFormat>On-screen Show (4:3)</PresentationFormat>
  <Paragraphs>90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PowerPoint Presentation</vt:lpstr>
      <vt:lpstr>PowerPoint Presentation</vt:lpstr>
      <vt:lpstr>Condylomata Acuminata, AIN &amp; Anal Malignancies</vt:lpstr>
      <vt:lpstr>Learning Outcomes</vt:lpstr>
      <vt:lpstr>Engaging Clinical Scenario</vt:lpstr>
      <vt:lpstr>Introduction</vt:lpstr>
      <vt:lpstr>Epidemiology</vt:lpstr>
      <vt:lpstr>Clinical Features: Condylomata</vt:lpstr>
      <vt:lpstr>Diagnosis</vt:lpstr>
      <vt:lpstr>Anal Intraepithelial Neoplasia (AIN)</vt:lpstr>
      <vt:lpstr>Clinical Features: AIN</vt:lpstr>
      <vt:lpstr>Investigations</vt:lpstr>
      <vt:lpstr>Complications</vt:lpstr>
      <vt:lpstr>Management</vt:lpstr>
      <vt:lpstr>Latest Advances</vt:lpstr>
      <vt:lpstr>MCQs</vt:lpstr>
      <vt:lpstr>SEQs &amp; Take Home Message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dr.zahidmahmood@gmail.com</cp:lastModifiedBy>
  <cp:revision>2</cp:revision>
  <dcterms:created xsi:type="dcterms:W3CDTF">2013-01-27T09:14:16Z</dcterms:created>
  <dcterms:modified xsi:type="dcterms:W3CDTF">2025-08-31T05:01:24Z</dcterms:modified>
  <cp:category/>
</cp:coreProperties>
</file>