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2286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1691640"/>
            <a:ext cx="8942832" cy="64008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1168" y="3200400"/>
            <a:ext cx="8942832" cy="5486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84048"/>
            <a:ext cx="83210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Colorectal Carcinoma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8321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90C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 Tumours of the Large Intestine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2176272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Bailey &amp; Love — Latest Edition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2578608"/>
            <a:ext cx="8321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Zahid Mahmood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457200" y="3145536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Surgery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" y="349300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MBBS  |  UHS / CPSP Aligned Curriculum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01168" y="4754880"/>
            <a:ext cx="8942832" cy="38862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476859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FFFFF"/>
                </a:solidFill>
              </a:rPr>
              <a:t>Bailey &amp; Love Style  ·  Exam-Oriented  ·  Viva Ready  ·  Case-Based Learning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Staging — Dukes' Classification (B&amp;L)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A: invasion; muscularis propria intact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B: breaches muscularis propria; N0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C: nodes involved; adjuvant chemo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D (unofficial): metastatic; 10% 5-yr surv.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Staging — TNM (UICC 8th Edition)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T1: submucosa; T2: muscularis; T3: pericolorectal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T4a: breaches peritoneum; T4b: invades organ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N1: 1–3 nodes; N2: ≥4; N1c: satellite deposits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M1a: 1 organ; M1b: &gt;1 organ; M1c: peritoneum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 &amp; Investigations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 CRC: change in bowel habit + PR bleed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CRC: IDA, palpable mass; 20% emergency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Colonoscopy: gold standard; biopsy + synchronous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TAP: standard staging; MRI for rectum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Screening (B&amp;L — UK Programme)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FIT: age 60–74; 2-yearly; replaces guaiac test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FIT: more accurate than guaiac; 15–20% ↓ mortality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sigmoidoscopy at 55 — replaced by FIT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FIT → colonoscopy for definitive diagnosis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Operations — Right &amp; Left Sides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hemicolectomy: caecal/ascending Ca (CME)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right: transverse + splenic flexure Ca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 hemicolectomy: sigmoid/descending; IMA tie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Laparoscopic colectomy: NICE-recommended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Surgery &amp; Stenting (B&amp;L)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 emergency: obstruction/perforation/bleed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Right-sided: hemicolectomy + anastomosis safe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Left: Hartmann's or resect + anastomosis; wash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Colonic stent: converts emergency to elective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Adjuvant Therapy &amp; Prognosis (B&amp;L)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III (Dukes' C): FOLFOX → 67–70% 5-yr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II (Dukes' B): chemo for high-risk only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Metastatic: FOLFIRI ± bevacizumab/cetuximab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5-yr: 58%; Stage A ~95%; Stage D ~10%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Follow-up, ERAS &amp; Complications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+ CEA 3-yearly: detect metachronous + liver mets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ERAS: LOS 10–14 days → 3–5 days (B&amp;L)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Anastomotic leak: 4–8%; CT early; back to theatre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Hepatic resection for isolated liver mets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Mnemonics &amp; High-Yield Exam Points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APC→K-ras→p53: mutation sequence (early→late)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VIVA: p53 = invasion marker; absent in adenomas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Dukes' C: FOLFOX adjuvant; ↑ survival by ~20%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Krukenberg: ovarian mets via transcoelomic spread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8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FF8F00"/>
          </a:solidFill>
          <a:ln w="12700">
            <a:solidFill>
              <a:srgbClr val="FF8F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 — Case-Based Learning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005840"/>
            <a:ext cx="8595360" cy="1691640"/>
          </a:xfrm>
          <a:prstGeom prst="rect">
            <a:avLst/>
          </a:prstGeom>
          <a:solidFill>
            <a:srgbClr val="FFF3CD"/>
          </a:solidFill>
          <a:ln w="19050">
            <a:solidFill>
              <a:srgbClr val="FF8F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8321040" cy="16002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8F00"/>
                </a:solidFill>
              </a:rPr>
              <a:t>CASE:  </a:t>
            </a:r>
            <a:pPr indent="0" marL="0">
              <a:buNone/>
            </a:pPr>
            <a:r>
              <a:rPr lang="en-US" sz="1300" dirty="0">
                <a:solidFill>
                  <a:srgbClr val="0A0F2C"/>
                </a:solidFill>
              </a:rPr>
              <a:t>65-yr male; 3-month history of rectal bleeding and change in bowel habit. His father was diagnosed with colon cancer aged 48. Hb 9.8 g/dL (microcytic). Colonoscopy: annular tumour at sigmoid colon with biopsy showing adenocarcinoma. CT staging: no distant metastases. N2 disease on CT.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2788920"/>
            <a:ext cx="859536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807208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Q1: Stage and operative plan?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12724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TNM Stage III (N2); Dukes' C — laparoscopic left hemicolectomy + high-tie IMA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3511296"/>
            <a:ext cx="8595360" cy="658368"/>
          </a:xfrm>
          <a:prstGeom prst="rect">
            <a:avLst/>
          </a:prstGeom>
          <a:solidFill>
            <a:srgbClr val="1A2F6A"/>
          </a:solidFill>
          <a:ln w="12700">
            <a:solidFill>
              <a:srgbClr val="1A2F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529584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Q2: Post-op adjuvant plan and family counselling?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3849624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FOLFOX adjuvant chemo; family referral for Lynch syndrome screening (father &lt;50)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CRC; state UK epidemiology + sex ratio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Enumerate aetiology; explain adenoma–Ca sequence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using Dukes'/TNM; recognise clinical features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surgery, adjuvant therapy and follow-up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8E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MCQs — SBA Style  (CPSP / UHS Pattern)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9784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Q1.  Commonest site of colorectal cancer (B&amp;L)?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39903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Caecum     B) Sigmoid     C) Rectum ✔ (38%)     D) Descending colon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" y="19385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Q2.  Which mutation is a marker of invasion in CRC?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2359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APC     B) K-ras     C) p53 ✔     D) MLH1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" y="28986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Q3.  Anastomotic leak rate after colonic surgery?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94360" y="331927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1–2%     B) 4–8% ✔     C) 10–15%     D) 20–25%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" y="385876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Q4.  Dukes' C — adjuvant chemotherapy regimen?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427939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FOLFIRI     B) FOLFOX ✔     C) Capecitabine alone     D) Bevacizumab alone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9144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01168" y="914400"/>
            <a:ext cx="8942832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02412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68680" y="106984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CRC: APC→K-ras→p53 sequence; rectum commonest site (38%)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320040" y="198424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68680" y="202996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Stage III (Dukes' C): FOLFOX ↑ 5-yr survival to 67–70%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320040" y="294436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68680" y="299008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Laparoscopic colectomy: NICE-recommended; equivalent survival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320040" y="390448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95020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20% emergency presentation; stent converts emergency to elective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201168" y="4800600"/>
            <a:ext cx="8942832" cy="3429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4809744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Colorectal Carcinoma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Epidemiology (Bailey &amp; Love)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2nd commonest cause of cancer death in the UK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42,000 new cases/year; 56% male, 44% female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1/3 rectal, 2/3 colonic; peaks in 8th decade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common in resource-poor countries (diet)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Aetiology — Adenoma–Carcinoma Sequence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CRC arise from adenomatous polyps (B&amp;L)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 mutation: early; 2/3 of colonic adenomas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K-ras: later event; activates signalling pathways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p53: invasion marker; absent in adenomas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Aetiology — Risk Factors (B&amp;L)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Diet: red/processed meat (haem, N-nitroso)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IBD, smoking, alcohol ↑ risk; fibre + Mg protective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Aspirin: substantial CRC protective evidence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Cholecystectomy: marginal ↑ right colon Ca risk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Hereditary Syndromes — Lynch &amp; FAP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Lynch: MLH1/MSH2/MSH6/PMS2 mutations; MSI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II: ≥3 relatives; 2 gen; one &lt;50 yrs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Lynch: 2-yearly colonoscopy from age 25 (MLH1)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FAP: hundreds of polyps; prophylactic colectomy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Molecular Subtypes (CMS) — B&amp;L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CMS1: MSI; right-sided; Lynch/sporadic tumours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CMS2: WNT + MYC activation; canonical pathway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CMS3: metabolic dysregulation; KRAS mutant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CMS4: TGF-β activation; mesenchymal; worst prog.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Pathology — Macroscopic &amp; Site Distribution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Annular = obstruction; Ulcerating = bleeding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Rectum 38%; Sigmoid 21%; Caecum 12%; Asc. 5%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 colon predominant; flexures/transverse rare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Microscopically: columnar cell adenocarcinoma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 of Colorectal Cancer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1A237E"/>
          </a:solidFill>
          <a:ln w="12700">
            <a:solidFill>
              <a:srgbClr val="1A23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Local: longitudinal + radial; invades adjacent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Lymphatic: paracolic → mesenteric → central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Haematogenous: liver (portal vein); 1/3 at Dx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1A237E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0A0F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Transcoelomic: peritoneum, ovary, omentum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Colorectal Carcinoma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Colorectal Carcinoma - Surgical Lecture</dc:title>
  <dc:subject>PptxGenJS Presentation</dc:subject>
  <dc:creator>Prof. Zahid Mahmood</dc:creator>
  <cp:lastModifiedBy>Prof. Zahid Mahmood</cp:lastModifiedBy>
  <cp:revision>1</cp:revision>
  <dcterms:created xsi:type="dcterms:W3CDTF">2026-04-09T07:30:41Z</dcterms:created>
  <dcterms:modified xsi:type="dcterms:W3CDTF">2026-04-09T07:30:41Z</dcterms:modified>
</cp:coreProperties>
</file>