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p:cNvPr>
          <p:cNvPicPr>
            <a:picLocks noChangeAspect="1"/>
          </p:cNvPicPr>
          <p:nvPr/>
        </p:nvPicPr>
        <p:blipFill>
          <a:blip r:embed="rId2"/>
          <a:stretch>
            <a:fillRect/>
          </a:stretch>
        </p:blipFill>
        <p:spPr>
          <a:xfrm>
            <a:off x="-7620" y="0"/>
            <a:ext cx="5486400" cy="8229600"/>
          </a:xfrm>
          <a:prstGeom prst="rect">
            <a:avLst/>
          </a:prstGeom>
        </p:spPr>
      </p:pic>
      <p:sp>
        <p:nvSpPr>
          <p:cNvPr id="5" name="Text 1"/>
          <p:cNvSpPr/>
          <p:nvPr/>
        </p:nvSpPr>
        <p:spPr>
          <a:xfrm>
            <a:off x="6319599" y="1959769"/>
            <a:ext cx="7477601" cy="1916430"/>
          </a:xfrm>
          <a:prstGeom prst="rect">
            <a:avLst/>
          </a:prstGeom>
          <a:noFill/>
          <a:ln/>
        </p:spPr>
        <p:txBody>
          <a:bodyPr wrap="square" rtlCol="0" anchor="t"/>
          <a:lstStyle/>
          <a:p>
            <a:pPr indent="0" marL="0">
              <a:lnSpc>
                <a:spcPts val="7545"/>
              </a:lnSpc>
              <a:buNone/>
            </a:pPr>
            <a:r>
              <a:rPr lang="en-US" sz="6036" dirty="0">
                <a:solidFill>
                  <a:srgbClr val="312F2B"/>
                </a:solidFill>
                <a:latin typeface="Gelasio" pitchFamily="34" charset="0"/>
                <a:ea typeface="Gelasio" pitchFamily="34" charset="-122"/>
                <a:cs typeface="Gelasio" pitchFamily="34" charset="-120"/>
              </a:rPr>
              <a:t>Introduction to Cleft Lip and Palate</a:t>
            </a:r>
            <a:endParaRPr lang="en-US" sz="6036" dirty="0"/>
          </a:p>
        </p:txBody>
      </p:sp>
      <p:sp>
        <p:nvSpPr>
          <p:cNvPr id="6" name="Text 2"/>
          <p:cNvSpPr/>
          <p:nvPr/>
        </p:nvSpPr>
        <p:spPr>
          <a:xfrm>
            <a:off x="6319599" y="4209455"/>
            <a:ext cx="7477601" cy="1421606"/>
          </a:xfrm>
          <a:prstGeom prst="rect">
            <a:avLst/>
          </a:prstGeom>
          <a:noFill/>
          <a:ln/>
        </p:spPr>
        <p:txBody>
          <a:bodyPr wrap="square" rtlCol="0" anchor="t"/>
          <a:lstStyle/>
          <a:p>
            <a:pPr indent="0" marL="0">
              <a:lnSpc>
                <a:spcPts val="2799"/>
              </a:lnSpc>
              <a:buNone/>
            </a:pPr>
            <a:r>
              <a:rPr lang="en-US" sz="1750" dirty="0">
                <a:solidFill>
                  <a:srgbClr val="272525"/>
                </a:solidFill>
                <a:latin typeface="Lato" pitchFamily="34" charset="0"/>
                <a:ea typeface="Lato" pitchFamily="34" charset="-122"/>
                <a:cs typeface="Lato" pitchFamily="34" charset="-120"/>
              </a:rPr>
              <a:t>Cleft lip and palate are common congenital birth defects that occur when the lip or palate (roof of the mouth) do not form properly during fetal development. This can lead to functional and aesthetic challenges, but with proper treatment, individuals with clefts can live healthy, fulfilling lives.</a:t>
            </a:r>
            <a:endParaRPr lang="en-US" sz="1750" dirty="0"/>
          </a:p>
        </p:txBody>
      </p:sp>
      <p:sp>
        <p:nvSpPr>
          <p:cNvPr id="7" name="Shape 3"/>
          <p:cNvSpPr/>
          <p:nvPr/>
        </p:nvSpPr>
        <p:spPr>
          <a:xfrm>
            <a:off x="6319599" y="5897642"/>
            <a:ext cx="355402" cy="355402"/>
          </a:xfrm>
          <a:prstGeom prst="roundRect">
            <a:avLst>
              <a:gd name="adj" fmla="val 25726039"/>
            </a:avLst>
          </a:prstGeom>
          <a:noFill/>
          <a:ln w="7620">
            <a:solidFill>
              <a:srgbClr val="FFFFFF"/>
            </a:solidFill>
            <a:prstDash val="solid"/>
          </a:ln>
        </p:spPr>
      </p:sp>
      <p:pic>
        <p:nvPicPr>
          <p:cNvPr id="8" name="Image 2" descr="preencoded.png">    </p:cNvPr>
          <p:cNvPicPr>
            <a:picLocks noChangeAspect="1"/>
          </p:cNvPicPr>
          <p:nvPr/>
        </p:nvPicPr>
        <p:blipFill>
          <a:blip r:embed="rId3"/>
          <a:stretch>
            <a:fillRect/>
          </a:stretch>
        </p:blipFill>
        <p:spPr>
          <a:xfrm>
            <a:off x="6327219" y="5905262"/>
            <a:ext cx="340162" cy="340162"/>
          </a:xfrm>
          <a:prstGeom prst="rect">
            <a:avLst/>
          </a:prstGeom>
        </p:spPr>
      </p:pic>
      <p:sp>
        <p:nvSpPr>
          <p:cNvPr id="9" name="Text 4"/>
          <p:cNvSpPr/>
          <p:nvPr/>
        </p:nvSpPr>
        <p:spPr>
          <a:xfrm>
            <a:off x="6786086" y="5880973"/>
            <a:ext cx="2973586" cy="388858"/>
          </a:xfrm>
          <a:prstGeom prst="rect">
            <a:avLst/>
          </a:prstGeom>
          <a:noFill/>
          <a:ln/>
        </p:spPr>
        <p:txBody>
          <a:bodyPr wrap="none" rtlCol="0" anchor="t"/>
          <a:lstStyle/>
          <a:p>
            <a:pPr algn="l" indent="0" marL="0">
              <a:lnSpc>
                <a:spcPts val="3062"/>
              </a:lnSpc>
              <a:buNone/>
            </a:pPr>
            <a:r>
              <a:rPr lang="en-US" sz="2187" b="1" dirty="0">
                <a:solidFill>
                  <a:srgbClr val="272525"/>
                </a:solidFill>
                <a:latin typeface="Lato" pitchFamily="34" charset="0"/>
                <a:ea typeface="Lato" pitchFamily="34" charset="-122"/>
                <a:cs typeface="Lato" pitchFamily="34" charset="-120"/>
              </a:rPr>
              <a:t>by Prof.Zahid Mahmood</a:t>
            </a:r>
            <a:endParaRPr lang="en-US" sz="2187"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pic>
        <p:nvPicPr>
          <p:cNvPr id="4" name="Image 1" descr="preencoded.png">    </p:cNvPr>
          <p:cNvPicPr>
            <a:picLocks noChangeAspect="1"/>
          </p:cNvPicPr>
          <p:nvPr/>
        </p:nvPicPr>
        <p:blipFill>
          <a:blip r:embed="rId2"/>
          <a:stretch>
            <a:fillRect/>
          </a:stretch>
        </p:blipFill>
        <p:spPr>
          <a:xfrm>
            <a:off x="10980420" y="0"/>
            <a:ext cx="3657600" cy="8229600"/>
          </a:xfrm>
          <a:prstGeom prst="rect">
            <a:avLst/>
          </a:prstGeom>
        </p:spPr>
      </p:pic>
      <p:sp>
        <p:nvSpPr>
          <p:cNvPr id="5" name="Text 1"/>
          <p:cNvSpPr/>
          <p:nvPr/>
        </p:nvSpPr>
        <p:spPr>
          <a:xfrm>
            <a:off x="791408" y="747593"/>
            <a:ext cx="6086118" cy="659606"/>
          </a:xfrm>
          <a:prstGeom prst="rect">
            <a:avLst/>
          </a:prstGeom>
          <a:noFill/>
          <a:ln/>
        </p:spPr>
        <p:txBody>
          <a:bodyPr wrap="none" rtlCol="0" anchor="t"/>
          <a:lstStyle/>
          <a:p>
            <a:pPr indent="0" marL="0">
              <a:lnSpc>
                <a:spcPts val="5193"/>
              </a:lnSpc>
              <a:buNone/>
            </a:pPr>
            <a:r>
              <a:rPr lang="en-US" sz="4155" dirty="0">
                <a:solidFill>
                  <a:srgbClr val="312F2B"/>
                </a:solidFill>
                <a:latin typeface="Gelasio" pitchFamily="34" charset="0"/>
                <a:ea typeface="Gelasio" pitchFamily="34" charset="-122"/>
                <a:cs typeface="Gelasio" pitchFamily="34" charset="-120"/>
              </a:rPr>
              <a:t>Anatomy and Embryology</a:t>
            </a:r>
            <a:endParaRPr lang="en-US" sz="4155" dirty="0"/>
          </a:p>
        </p:txBody>
      </p:sp>
      <p:sp>
        <p:nvSpPr>
          <p:cNvPr id="6" name="Shape 2"/>
          <p:cNvSpPr/>
          <p:nvPr/>
        </p:nvSpPr>
        <p:spPr>
          <a:xfrm>
            <a:off x="1086922" y="1723787"/>
            <a:ext cx="42148" cy="5758220"/>
          </a:xfrm>
          <a:prstGeom prst="roundRect">
            <a:avLst>
              <a:gd name="adj" fmla="val 225341"/>
            </a:avLst>
          </a:prstGeom>
          <a:solidFill>
            <a:srgbClr val="CECEC9"/>
          </a:solidFill>
          <a:ln/>
        </p:spPr>
      </p:sp>
      <p:sp>
        <p:nvSpPr>
          <p:cNvPr id="7" name="Shape 3"/>
          <p:cNvSpPr/>
          <p:nvPr/>
        </p:nvSpPr>
        <p:spPr>
          <a:xfrm>
            <a:off x="1345406" y="2104906"/>
            <a:ext cx="738664" cy="42148"/>
          </a:xfrm>
          <a:prstGeom prst="roundRect">
            <a:avLst>
              <a:gd name="adj" fmla="val 225341"/>
            </a:avLst>
          </a:prstGeom>
          <a:solidFill>
            <a:srgbClr val="CECEC9"/>
          </a:solidFill>
          <a:ln/>
        </p:spPr>
      </p:sp>
      <p:sp>
        <p:nvSpPr>
          <p:cNvPr id="8" name="Shape 4"/>
          <p:cNvSpPr/>
          <p:nvPr/>
        </p:nvSpPr>
        <p:spPr>
          <a:xfrm>
            <a:off x="870585" y="1888688"/>
            <a:ext cx="474821" cy="474821"/>
          </a:xfrm>
          <a:prstGeom prst="roundRect">
            <a:avLst>
              <a:gd name="adj" fmla="val 20003"/>
            </a:avLst>
          </a:prstGeom>
          <a:solidFill>
            <a:srgbClr val="E8E8E3"/>
          </a:solidFill>
          <a:ln w="7620">
            <a:solidFill>
              <a:srgbClr val="CECEC9"/>
            </a:solidFill>
            <a:prstDash val="solid"/>
          </a:ln>
        </p:spPr>
      </p:sp>
      <p:sp>
        <p:nvSpPr>
          <p:cNvPr id="9" name="Text 5"/>
          <p:cNvSpPr/>
          <p:nvPr/>
        </p:nvSpPr>
        <p:spPr>
          <a:xfrm>
            <a:off x="1039892" y="1928217"/>
            <a:ext cx="136088" cy="395645"/>
          </a:xfrm>
          <a:prstGeom prst="rect">
            <a:avLst/>
          </a:prstGeom>
          <a:noFill/>
          <a:ln/>
        </p:spPr>
        <p:txBody>
          <a:bodyPr wrap="none" rtlCol="0" anchor="t"/>
          <a:lstStyle/>
          <a:p>
            <a:pPr algn="ctr" indent="0" marL="0">
              <a:lnSpc>
                <a:spcPts val="3116"/>
              </a:lnSpc>
              <a:buNone/>
            </a:pPr>
            <a:r>
              <a:rPr lang="en-US" sz="2493" dirty="0">
                <a:solidFill>
                  <a:srgbClr val="272525"/>
                </a:solidFill>
                <a:latin typeface="Gelasio" pitchFamily="34" charset="0"/>
                <a:ea typeface="Gelasio" pitchFamily="34" charset="-122"/>
                <a:cs typeface="Gelasio" pitchFamily="34" charset="-120"/>
              </a:rPr>
              <a:t>1</a:t>
            </a:r>
            <a:endParaRPr lang="en-US" sz="2493" dirty="0"/>
          </a:p>
        </p:txBody>
      </p:sp>
      <p:sp>
        <p:nvSpPr>
          <p:cNvPr id="10" name="Text 6"/>
          <p:cNvSpPr/>
          <p:nvPr/>
        </p:nvSpPr>
        <p:spPr>
          <a:xfrm>
            <a:off x="2268736" y="1934766"/>
            <a:ext cx="2638187" cy="329803"/>
          </a:xfrm>
          <a:prstGeom prst="rect">
            <a:avLst/>
          </a:prstGeom>
          <a:noFill/>
          <a:ln/>
        </p:spPr>
        <p:txBody>
          <a:bodyPr wrap="none" rtlCol="0" anchor="t"/>
          <a:lstStyle/>
          <a:p>
            <a:pPr algn="l" indent="0" marL="0">
              <a:lnSpc>
                <a:spcPts val="2597"/>
              </a:lnSpc>
              <a:buNone/>
            </a:pPr>
            <a:r>
              <a:rPr lang="en-US" sz="2077" dirty="0">
                <a:solidFill>
                  <a:srgbClr val="272525"/>
                </a:solidFill>
                <a:latin typeface="Gelasio" pitchFamily="34" charset="0"/>
                <a:ea typeface="Gelasio" pitchFamily="34" charset="-122"/>
                <a:cs typeface="Gelasio" pitchFamily="34" charset="-120"/>
              </a:rPr>
              <a:t>Lip Formation</a:t>
            </a:r>
            <a:endParaRPr lang="en-US" sz="2077" dirty="0"/>
          </a:p>
        </p:txBody>
      </p:sp>
      <p:sp>
        <p:nvSpPr>
          <p:cNvPr id="11" name="Text 7"/>
          <p:cNvSpPr/>
          <p:nvPr/>
        </p:nvSpPr>
        <p:spPr>
          <a:xfrm>
            <a:off x="2268736" y="2391132"/>
            <a:ext cx="7912656" cy="675323"/>
          </a:xfrm>
          <a:prstGeom prst="rect">
            <a:avLst/>
          </a:prstGeom>
          <a:noFill/>
          <a:ln/>
        </p:spPr>
        <p:txBody>
          <a:bodyPr wrap="square" rtlCol="0" anchor="t"/>
          <a:lstStyle/>
          <a:p>
            <a:pPr algn="l" indent="0" marL="0">
              <a:lnSpc>
                <a:spcPts val="2659"/>
              </a:lnSpc>
              <a:buNone/>
            </a:pPr>
            <a:r>
              <a:rPr lang="en-US" sz="1662" dirty="0">
                <a:solidFill>
                  <a:srgbClr val="272525"/>
                </a:solidFill>
                <a:latin typeface="Lato" pitchFamily="34" charset="0"/>
                <a:ea typeface="Lato" pitchFamily="34" charset="-122"/>
                <a:cs typeface="Lato" pitchFamily="34" charset="-120"/>
              </a:rPr>
              <a:t>The lips form between the 4th and 7th weeks of pregnancy when the medial nasal and maxillary processes fuse. Clefts occur when this fusion fails to complete.</a:t>
            </a:r>
            <a:endParaRPr lang="en-US" sz="1662" dirty="0"/>
          </a:p>
        </p:txBody>
      </p:sp>
      <p:sp>
        <p:nvSpPr>
          <p:cNvPr id="12" name="Shape 8"/>
          <p:cNvSpPr/>
          <p:nvPr/>
        </p:nvSpPr>
        <p:spPr>
          <a:xfrm>
            <a:off x="1345406" y="3869531"/>
            <a:ext cx="738664" cy="42148"/>
          </a:xfrm>
          <a:prstGeom prst="roundRect">
            <a:avLst>
              <a:gd name="adj" fmla="val 225341"/>
            </a:avLst>
          </a:prstGeom>
          <a:solidFill>
            <a:srgbClr val="CECEC9"/>
          </a:solidFill>
          <a:ln/>
        </p:spPr>
      </p:sp>
      <p:sp>
        <p:nvSpPr>
          <p:cNvPr id="13" name="Shape 9"/>
          <p:cNvSpPr/>
          <p:nvPr/>
        </p:nvSpPr>
        <p:spPr>
          <a:xfrm>
            <a:off x="870585" y="3653314"/>
            <a:ext cx="474821" cy="474821"/>
          </a:xfrm>
          <a:prstGeom prst="roundRect">
            <a:avLst>
              <a:gd name="adj" fmla="val 20003"/>
            </a:avLst>
          </a:prstGeom>
          <a:solidFill>
            <a:srgbClr val="E8E8E3"/>
          </a:solidFill>
          <a:ln w="7620">
            <a:solidFill>
              <a:srgbClr val="CECEC9"/>
            </a:solidFill>
            <a:prstDash val="solid"/>
          </a:ln>
        </p:spPr>
      </p:sp>
      <p:sp>
        <p:nvSpPr>
          <p:cNvPr id="14" name="Text 10"/>
          <p:cNvSpPr/>
          <p:nvPr/>
        </p:nvSpPr>
        <p:spPr>
          <a:xfrm>
            <a:off x="1019532" y="3692843"/>
            <a:ext cx="176808" cy="395645"/>
          </a:xfrm>
          <a:prstGeom prst="rect">
            <a:avLst/>
          </a:prstGeom>
          <a:noFill/>
          <a:ln/>
        </p:spPr>
        <p:txBody>
          <a:bodyPr wrap="none" rtlCol="0" anchor="t"/>
          <a:lstStyle/>
          <a:p>
            <a:pPr algn="ctr" indent="0" marL="0">
              <a:lnSpc>
                <a:spcPts val="3116"/>
              </a:lnSpc>
              <a:buNone/>
            </a:pPr>
            <a:r>
              <a:rPr lang="en-US" sz="2493" dirty="0">
                <a:solidFill>
                  <a:srgbClr val="272525"/>
                </a:solidFill>
                <a:latin typeface="Gelasio" pitchFamily="34" charset="0"/>
                <a:ea typeface="Gelasio" pitchFamily="34" charset="-122"/>
                <a:cs typeface="Gelasio" pitchFamily="34" charset="-120"/>
              </a:rPr>
              <a:t>2</a:t>
            </a:r>
            <a:endParaRPr lang="en-US" sz="2493" dirty="0"/>
          </a:p>
        </p:txBody>
      </p:sp>
      <p:sp>
        <p:nvSpPr>
          <p:cNvPr id="15" name="Text 11"/>
          <p:cNvSpPr/>
          <p:nvPr/>
        </p:nvSpPr>
        <p:spPr>
          <a:xfrm>
            <a:off x="2268736" y="3699391"/>
            <a:ext cx="2638187" cy="329803"/>
          </a:xfrm>
          <a:prstGeom prst="rect">
            <a:avLst/>
          </a:prstGeom>
          <a:noFill/>
          <a:ln/>
        </p:spPr>
        <p:txBody>
          <a:bodyPr wrap="none" rtlCol="0" anchor="t"/>
          <a:lstStyle/>
          <a:p>
            <a:pPr algn="l" indent="0" marL="0">
              <a:lnSpc>
                <a:spcPts val="2597"/>
              </a:lnSpc>
              <a:buNone/>
            </a:pPr>
            <a:r>
              <a:rPr lang="en-US" sz="2077" dirty="0">
                <a:solidFill>
                  <a:srgbClr val="272525"/>
                </a:solidFill>
                <a:latin typeface="Gelasio" pitchFamily="34" charset="0"/>
                <a:ea typeface="Gelasio" pitchFamily="34" charset="-122"/>
                <a:cs typeface="Gelasio" pitchFamily="34" charset="-120"/>
              </a:rPr>
              <a:t>Palate Formation</a:t>
            </a:r>
            <a:endParaRPr lang="en-US" sz="2077" dirty="0"/>
          </a:p>
        </p:txBody>
      </p:sp>
      <p:sp>
        <p:nvSpPr>
          <p:cNvPr id="16" name="Text 12"/>
          <p:cNvSpPr/>
          <p:nvPr/>
        </p:nvSpPr>
        <p:spPr>
          <a:xfrm>
            <a:off x="2268736" y="4155757"/>
            <a:ext cx="7912656" cy="1012984"/>
          </a:xfrm>
          <a:prstGeom prst="rect">
            <a:avLst/>
          </a:prstGeom>
          <a:noFill/>
          <a:ln/>
        </p:spPr>
        <p:txBody>
          <a:bodyPr wrap="square" rtlCol="0" anchor="t"/>
          <a:lstStyle/>
          <a:p>
            <a:pPr algn="l" indent="0" marL="0">
              <a:lnSpc>
                <a:spcPts val="2659"/>
              </a:lnSpc>
              <a:buNone/>
            </a:pPr>
            <a:r>
              <a:rPr lang="en-US" sz="1662" dirty="0">
                <a:solidFill>
                  <a:srgbClr val="272525"/>
                </a:solidFill>
                <a:latin typeface="Lato" pitchFamily="34" charset="0"/>
                <a:ea typeface="Lato" pitchFamily="34" charset="-122"/>
                <a:cs typeface="Lato" pitchFamily="34" charset="-120"/>
              </a:rPr>
              <a:t>The palate develops between the 6th and 12th weeks. The two palatal shelves grow towards each other and fuse, creating the roof of the mouth. Clefts occur when this fusion is incomplete.</a:t>
            </a:r>
            <a:endParaRPr lang="en-US" sz="1662" dirty="0"/>
          </a:p>
        </p:txBody>
      </p:sp>
      <p:sp>
        <p:nvSpPr>
          <p:cNvPr id="17" name="Shape 13"/>
          <p:cNvSpPr/>
          <p:nvPr/>
        </p:nvSpPr>
        <p:spPr>
          <a:xfrm>
            <a:off x="1345406" y="5971818"/>
            <a:ext cx="738664" cy="42148"/>
          </a:xfrm>
          <a:prstGeom prst="roundRect">
            <a:avLst>
              <a:gd name="adj" fmla="val 225341"/>
            </a:avLst>
          </a:prstGeom>
          <a:solidFill>
            <a:srgbClr val="CECEC9"/>
          </a:solidFill>
          <a:ln/>
        </p:spPr>
      </p:sp>
      <p:sp>
        <p:nvSpPr>
          <p:cNvPr id="18" name="Shape 14"/>
          <p:cNvSpPr/>
          <p:nvPr/>
        </p:nvSpPr>
        <p:spPr>
          <a:xfrm>
            <a:off x="870585" y="5755600"/>
            <a:ext cx="474821" cy="474821"/>
          </a:xfrm>
          <a:prstGeom prst="roundRect">
            <a:avLst>
              <a:gd name="adj" fmla="val 20003"/>
            </a:avLst>
          </a:prstGeom>
          <a:solidFill>
            <a:srgbClr val="E8E8E3"/>
          </a:solidFill>
          <a:ln w="7620">
            <a:solidFill>
              <a:srgbClr val="CECEC9"/>
            </a:solidFill>
            <a:prstDash val="solid"/>
          </a:ln>
        </p:spPr>
      </p:sp>
      <p:sp>
        <p:nvSpPr>
          <p:cNvPr id="19" name="Text 15"/>
          <p:cNvSpPr/>
          <p:nvPr/>
        </p:nvSpPr>
        <p:spPr>
          <a:xfrm>
            <a:off x="1020604" y="5795129"/>
            <a:ext cx="174665" cy="395645"/>
          </a:xfrm>
          <a:prstGeom prst="rect">
            <a:avLst/>
          </a:prstGeom>
          <a:noFill/>
          <a:ln/>
        </p:spPr>
        <p:txBody>
          <a:bodyPr wrap="none" rtlCol="0" anchor="t"/>
          <a:lstStyle/>
          <a:p>
            <a:pPr algn="ctr" indent="0" marL="0">
              <a:lnSpc>
                <a:spcPts val="3116"/>
              </a:lnSpc>
              <a:buNone/>
            </a:pPr>
            <a:r>
              <a:rPr lang="en-US" sz="2493" dirty="0">
                <a:solidFill>
                  <a:srgbClr val="272525"/>
                </a:solidFill>
                <a:latin typeface="Gelasio" pitchFamily="34" charset="0"/>
                <a:ea typeface="Gelasio" pitchFamily="34" charset="-122"/>
                <a:cs typeface="Gelasio" pitchFamily="34" charset="-120"/>
              </a:rPr>
              <a:t>3</a:t>
            </a:r>
            <a:endParaRPr lang="en-US" sz="2493" dirty="0"/>
          </a:p>
        </p:txBody>
      </p:sp>
      <p:sp>
        <p:nvSpPr>
          <p:cNvPr id="20" name="Text 16"/>
          <p:cNvSpPr/>
          <p:nvPr/>
        </p:nvSpPr>
        <p:spPr>
          <a:xfrm>
            <a:off x="2268736" y="5801678"/>
            <a:ext cx="2638187" cy="329803"/>
          </a:xfrm>
          <a:prstGeom prst="rect">
            <a:avLst/>
          </a:prstGeom>
          <a:noFill/>
          <a:ln/>
        </p:spPr>
        <p:txBody>
          <a:bodyPr wrap="none" rtlCol="0" anchor="t"/>
          <a:lstStyle/>
          <a:p>
            <a:pPr algn="l" indent="0" marL="0">
              <a:lnSpc>
                <a:spcPts val="2597"/>
              </a:lnSpc>
              <a:buNone/>
            </a:pPr>
            <a:r>
              <a:rPr lang="en-US" sz="2077" dirty="0">
                <a:solidFill>
                  <a:srgbClr val="272525"/>
                </a:solidFill>
                <a:latin typeface="Gelasio" pitchFamily="34" charset="0"/>
                <a:ea typeface="Gelasio" pitchFamily="34" charset="-122"/>
                <a:cs typeface="Gelasio" pitchFamily="34" charset="-120"/>
              </a:rPr>
              <a:t>Complex Process</a:t>
            </a:r>
            <a:endParaRPr lang="en-US" sz="2077" dirty="0"/>
          </a:p>
        </p:txBody>
      </p:sp>
      <p:sp>
        <p:nvSpPr>
          <p:cNvPr id="21" name="Text 17"/>
          <p:cNvSpPr/>
          <p:nvPr/>
        </p:nvSpPr>
        <p:spPr>
          <a:xfrm>
            <a:off x="2268736" y="6258044"/>
            <a:ext cx="7912656" cy="1012984"/>
          </a:xfrm>
          <a:prstGeom prst="rect">
            <a:avLst/>
          </a:prstGeom>
          <a:noFill/>
          <a:ln/>
        </p:spPr>
        <p:txBody>
          <a:bodyPr wrap="square" rtlCol="0" anchor="t"/>
          <a:lstStyle/>
          <a:p>
            <a:pPr algn="l" indent="0" marL="0">
              <a:lnSpc>
                <a:spcPts val="2659"/>
              </a:lnSpc>
              <a:buNone/>
            </a:pPr>
            <a:r>
              <a:rPr lang="en-US" sz="1662" dirty="0">
                <a:solidFill>
                  <a:srgbClr val="272525"/>
                </a:solidFill>
                <a:latin typeface="Lato" pitchFamily="34" charset="0"/>
                <a:ea typeface="Lato" pitchFamily="34" charset="-122"/>
                <a:cs typeface="Lato" pitchFamily="34" charset="-120"/>
              </a:rPr>
              <a:t>Cleft lip and palate involve a complex interplay of genetic and environmental factors that disrupt normal facial development. Understanding the anatomy is key to effective treatment.</a:t>
            </a:r>
            <a:endParaRPr lang="en-US" sz="1662"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
        <p:nvSpPr>
          <p:cNvPr id="4" name="Text 1"/>
          <p:cNvSpPr/>
          <p:nvPr/>
        </p:nvSpPr>
        <p:spPr>
          <a:xfrm>
            <a:off x="2037993" y="2216706"/>
            <a:ext cx="7009090" cy="694373"/>
          </a:xfrm>
          <a:prstGeom prst="rect">
            <a:avLst/>
          </a:prstGeom>
          <a:noFill/>
          <a:ln/>
        </p:spPr>
        <p:txBody>
          <a:bodyPr wrap="none" rtlCol="0" anchor="t"/>
          <a:lstStyle/>
          <a:p>
            <a:pPr indent="0" marL="0">
              <a:lnSpc>
                <a:spcPts val="5468"/>
              </a:lnSpc>
              <a:buNone/>
            </a:pPr>
            <a:r>
              <a:rPr lang="en-US" sz="4374" dirty="0">
                <a:solidFill>
                  <a:srgbClr val="312F2B"/>
                </a:solidFill>
                <a:latin typeface="Gelasio" pitchFamily="34" charset="0"/>
                <a:ea typeface="Gelasio" pitchFamily="34" charset="-122"/>
                <a:cs typeface="Gelasio" pitchFamily="34" charset="-120"/>
              </a:rPr>
              <a:t>Types of Cleft Lip and Palate</a:t>
            </a:r>
            <a:endParaRPr lang="en-US" sz="4374" dirty="0"/>
          </a:p>
        </p:txBody>
      </p:sp>
      <p:sp>
        <p:nvSpPr>
          <p:cNvPr id="5" name="Text 2"/>
          <p:cNvSpPr/>
          <p:nvPr/>
        </p:nvSpPr>
        <p:spPr>
          <a:xfrm>
            <a:off x="2037993" y="3466505"/>
            <a:ext cx="2777490" cy="347186"/>
          </a:xfrm>
          <a:prstGeom prst="rect">
            <a:avLst/>
          </a:prstGeom>
          <a:noFill/>
          <a:ln/>
        </p:spPr>
        <p:txBody>
          <a:bodyPr wrap="none" rtlCol="0" anchor="t"/>
          <a:lstStyle/>
          <a:p>
            <a:pPr indent="0" marL="0">
              <a:lnSpc>
                <a:spcPts val="2734"/>
              </a:lnSpc>
              <a:buNone/>
            </a:pPr>
            <a:r>
              <a:rPr lang="en-US" sz="2187" dirty="0">
                <a:solidFill>
                  <a:srgbClr val="312F2B"/>
                </a:solidFill>
                <a:latin typeface="Gelasio" pitchFamily="34" charset="0"/>
                <a:ea typeface="Gelasio" pitchFamily="34" charset="-122"/>
                <a:cs typeface="Gelasio" pitchFamily="34" charset="-120"/>
              </a:rPr>
              <a:t>Cleft Lip</a:t>
            </a:r>
            <a:endParaRPr lang="en-US" sz="2187" dirty="0"/>
          </a:p>
        </p:txBody>
      </p:sp>
      <p:sp>
        <p:nvSpPr>
          <p:cNvPr id="6" name="Text 3"/>
          <p:cNvSpPr/>
          <p:nvPr/>
        </p:nvSpPr>
        <p:spPr>
          <a:xfrm>
            <a:off x="2037993" y="4035862"/>
            <a:ext cx="3156347" cy="1421606"/>
          </a:xfrm>
          <a:prstGeom prst="rect">
            <a:avLst/>
          </a:prstGeom>
          <a:noFill/>
          <a:ln/>
        </p:spPr>
        <p:txBody>
          <a:bodyPr wrap="square" rtlCol="0" anchor="t"/>
          <a:lstStyle/>
          <a:p>
            <a:pPr indent="0" marL="0">
              <a:lnSpc>
                <a:spcPts val="2799"/>
              </a:lnSpc>
              <a:buNone/>
            </a:pPr>
            <a:r>
              <a:rPr lang="en-US" sz="1750" dirty="0">
                <a:solidFill>
                  <a:srgbClr val="272525"/>
                </a:solidFill>
                <a:latin typeface="Lato" pitchFamily="34" charset="0"/>
                <a:ea typeface="Lato" pitchFamily="34" charset="-122"/>
                <a:cs typeface="Lato" pitchFamily="34" charset="-120"/>
              </a:rPr>
              <a:t>A partial or complete gap in the upper lip, ranging from a small notch to a complete separation extending into the nose.</a:t>
            </a:r>
            <a:endParaRPr lang="en-US" sz="1750" dirty="0"/>
          </a:p>
        </p:txBody>
      </p:sp>
      <p:sp>
        <p:nvSpPr>
          <p:cNvPr id="7" name="Text 4"/>
          <p:cNvSpPr/>
          <p:nvPr/>
        </p:nvSpPr>
        <p:spPr>
          <a:xfrm>
            <a:off x="5743932" y="3466505"/>
            <a:ext cx="2777490" cy="347186"/>
          </a:xfrm>
          <a:prstGeom prst="rect">
            <a:avLst/>
          </a:prstGeom>
          <a:noFill/>
          <a:ln/>
        </p:spPr>
        <p:txBody>
          <a:bodyPr wrap="none" rtlCol="0" anchor="t"/>
          <a:lstStyle/>
          <a:p>
            <a:pPr indent="0" marL="0">
              <a:lnSpc>
                <a:spcPts val="2734"/>
              </a:lnSpc>
              <a:buNone/>
            </a:pPr>
            <a:r>
              <a:rPr lang="en-US" sz="2187" dirty="0">
                <a:solidFill>
                  <a:srgbClr val="312F2B"/>
                </a:solidFill>
                <a:latin typeface="Gelasio" pitchFamily="34" charset="0"/>
                <a:ea typeface="Gelasio" pitchFamily="34" charset="-122"/>
                <a:cs typeface="Gelasio" pitchFamily="34" charset="-120"/>
              </a:rPr>
              <a:t>Cleft Palate</a:t>
            </a:r>
            <a:endParaRPr lang="en-US" sz="2187" dirty="0"/>
          </a:p>
        </p:txBody>
      </p:sp>
      <p:sp>
        <p:nvSpPr>
          <p:cNvPr id="8" name="Text 5"/>
          <p:cNvSpPr/>
          <p:nvPr/>
        </p:nvSpPr>
        <p:spPr>
          <a:xfrm>
            <a:off x="5743932" y="4035862"/>
            <a:ext cx="3156347" cy="1421606"/>
          </a:xfrm>
          <a:prstGeom prst="rect">
            <a:avLst/>
          </a:prstGeom>
          <a:noFill/>
          <a:ln/>
        </p:spPr>
        <p:txBody>
          <a:bodyPr wrap="square" rtlCol="0" anchor="t"/>
          <a:lstStyle/>
          <a:p>
            <a:pPr indent="0" marL="0">
              <a:lnSpc>
                <a:spcPts val="2799"/>
              </a:lnSpc>
              <a:buNone/>
            </a:pPr>
            <a:r>
              <a:rPr lang="en-US" sz="1750" dirty="0">
                <a:solidFill>
                  <a:srgbClr val="272525"/>
                </a:solidFill>
                <a:latin typeface="Lato" pitchFamily="34" charset="0"/>
                <a:ea typeface="Lato" pitchFamily="34" charset="-122"/>
                <a:cs typeface="Lato" pitchFamily="34" charset="-120"/>
              </a:rPr>
              <a:t>An opening or split in the roof of the mouth, which can involve the hard palate (bony front), soft palate (muscular back), or both.</a:t>
            </a:r>
            <a:endParaRPr lang="en-US" sz="1750" dirty="0"/>
          </a:p>
        </p:txBody>
      </p:sp>
      <p:sp>
        <p:nvSpPr>
          <p:cNvPr id="9" name="Text 6"/>
          <p:cNvSpPr/>
          <p:nvPr/>
        </p:nvSpPr>
        <p:spPr>
          <a:xfrm>
            <a:off x="9449872" y="3466505"/>
            <a:ext cx="2777490" cy="347186"/>
          </a:xfrm>
          <a:prstGeom prst="rect">
            <a:avLst/>
          </a:prstGeom>
          <a:noFill/>
          <a:ln/>
        </p:spPr>
        <p:txBody>
          <a:bodyPr wrap="none" rtlCol="0" anchor="t"/>
          <a:lstStyle/>
          <a:p>
            <a:pPr indent="0" marL="0">
              <a:lnSpc>
                <a:spcPts val="2734"/>
              </a:lnSpc>
              <a:buNone/>
            </a:pPr>
            <a:r>
              <a:rPr lang="en-US" sz="2187" dirty="0">
                <a:solidFill>
                  <a:srgbClr val="312F2B"/>
                </a:solidFill>
                <a:latin typeface="Gelasio" pitchFamily="34" charset="0"/>
                <a:ea typeface="Gelasio" pitchFamily="34" charset="-122"/>
                <a:cs typeface="Gelasio" pitchFamily="34" charset="-120"/>
              </a:rPr>
              <a:t>Combined Clefts</a:t>
            </a:r>
            <a:endParaRPr lang="en-US" sz="2187" dirty="0"/>
          </a:p>
        </p:txBody>
      </p:sp>
      <p:sp>
        <p:nvSpPr>
          <p:cNvPr id="10" name="Text 7"/>
          <p:cNvSpPr/>
          <p:nvPr/>
        </p:nvSpPr>
        <p:spPr>
          <a:xfrm>
            <a:off x="9449872" y="4035862"/>
            <a:ext cx="3156347" cy="1777008"/>
          </a:xfrm>
          <a:prstGeom prst="rect">
            <a:avLst/>
          </a:prstGeom>
          <a:noFill/>
          <a:ln/>
        </p:spPr>
        <p:txBody>
          <a:bodyPr wrap="square" rtlCol="0" anchor="t"/>
          <a:lstStyle/>
          <a:p>
            <a:pPr indent="0" marL="0">
              <a:lnSpc>
                <a:spcPts val="2799"/>
              </a:lnSpc>
              <a:buNone/>
            </a:pPr>
            <a:r>
              <a:rPr lang="en-US" sz="1750" dirty="0">
                <a:solidFill>
                  <a:srgbClr val="272525"/>
                </a:solidFill>
                <a:latin typeface="Lato" pitchFamily="34" charset="0"/>
                <a:ea typeface="Lato" pitchFamily="34" charset="-122"/>
                <a:cs typeface="Lato" pitchFamily="34" charset="-120"/>
              </a:rPr>
              <a:t>A cleft that includes both the lip and palate, often the most complex type requiring coordinated, staged surgical repair.</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
        <p:nvSpPr>
          <p:cNvPr id="4" name="Text 1"/>
          <p:cNvSpPr/>
          <p:nvPr/>
        </p:nvSpPr>
        <p:spPr>
          <a:xfrm>
            <a:off x="2037993" y="1460063"/>
            <a:ext cx="7638812" cy="694373"/>
          </a:xfrm>
          <a:prstGeom prst="rect">
            <a:avLst/>
          </a:prstGeom>
          <a:noFill/>
          <a:ln/>
        </p:spPr>
        <p:txBody>
          <a:bodyPr wrap="none" rtlCol="0" anchor="t"/>
          <a:lstStyle/>
          <a:p>
            <a:pPr indent="0" marL="0">
              <a:lnSpc>
                <a:spcPts val="5468"/>
              </a:lnSpc>
              <a:buNone/>
            </a:pPr>
            <a:r>
              <a:rPr lang="en-US" sz="4374" dirty="0">
                <a:solidFill>
                  <a:srgbClr val="312F2B"/>
                </a:solidFill>
                <a:latin typeface="Gelasio" pitchFamily="34" charset="0"/>
                <a:ea typeface="Gelasio" pitchFamily="34" charset="-122"/>
                <a:cs typeface="Gelasio" pitchFamily="34" charset="-120"/>
              </a:rPr>
              <a:t>Epidemiology and Risk Factors</a:t>
            </a:r>
            <a:endParaRPr lang="en-US" sz="4374" dirty="0"/>
          </a:p>
        </p:txBody>
      </p:sp>
      <p:sp>
        <p:nvSpPr>
          <p:cNvPr id="5" name="Shape 2"/>
          <p:cNvSpPr/>
          <p:nvPr/>
        </p:nvSpPr>
        <p:spPr>
          <a:xfrm>
            <a:off x="2037993" y="2772370"/>
            <a:ext cx="499943" cy="499943"/>
          </a:xfrm>
          <a:prstGeom prst="roundRect">
            <a:avLst>
              <a:gd name="adj" fmla="val 20000"/>
            </a:avLst>
          </a:prstGeom>
          <a:solidFill>
            <a:srgbClr val="E8E8E3"/>
          </a:solidFill>
          <a:ln w="7620">
            <a:solidFill>
              <a:srgbClr val="CECEC9"/>
            </a:solidFill>
            <a:prstDash val="solid"/>
          </a:ln>
        </p:spPr>
      </p:sp>
      <p:sp>
        <p:nvSpPr>
          <p:cNvPr id="6" name="Text 3"/>
          <p:cNvSpPr/>
          <p:nvPr/>
        </p:nvSpPr>
        <p:spPr>
          <a:xfrm>
            <a:off x="2216348" y="2814042"/>
            <a:ext cx="143232" cy="416481"/>
          </a:xfrm>
          <a:prstGeom prst="rect">
            <a:avLst/>
          </a:prstGeom>
          <a:noFill/>
          <a:ln/>
        </p:spPr>
        <p:txBody>
          <a:bodyPr wrap="none" rtlCol="0" anchor="t"/>
          <a:lstStyle/>
          <a:p>
            <a:pPr algn="ctr" indent="0" marL="0">
              <a:lnSpc>
                <a:spcPts val="3281"/>
              </a:lnSpc>
              <a:buNone/>
            </a:pPr>
            <a:r>
              <a:rPr lang="en-US" sz="2624" dirty="0">
                <a:solidFill>
                  <a:srgbClr val="272525"/>
                </a:solidFill>
                <a:latin typeface="Gelasio" pitchFamily="34" charset="0"/>
                <a:ea typeface="Gelasio" pitchFamily="34" charset="-122"/>
                <a:cs typeface="Gelasio" pitchFamily="34" charset="-120"/>
              </a:rPr>
              <a:t>1</a:t>
            </a:r>
            <a:endParaRPr lang="en-US" sz="2624" dirty="0"/>
          </a:p>
        </p:txBody>
      </p:sp>
      <p:sp>
        <p:nvSpPr>
          <p:cNvPr id="7" name="Text 4"/>
          <p:cNvSpPr/>
          <p:nvPr/>
        </p:nvSpPr>
        <p:spPr>
          <a:xfrm>
            <a:off x="2760107" y="2848689"/>
            <a:ext cx="2777490" cy="347186"/>
          </a:xfrm>
          <a:prstGeom prst="rect">
            <a:avLst/>
          </a:prstGeom>
          <a:noFill/>
          <a:ln/>
        </p:spPr>
        <p:txBody>
          <a:bodyPr wrap="none" rtlCol="0" anchor="t"/>
          <a:lstStyle/>
          <a:p>
            <a:pPr indent="0" marL="0">
              <a:lnSpc>
                <a:spcPts val="2734"/>
              </a:lnSpc>
              <a:buNone/>
            </a:pPr>
            <a:r>
              <a:rPr lang="en-US" sz="2187" dirty="0">
                <a:solidFill>
                  <a:srgbClr val="272525"/>
                </a:solidFill>
                <a:latin typeface="Gelasio" pitchFamily="34" charset="0"/>
                <a:ea typeface="Gelasio" pitchFamily="34" charset="-122"/>
                <a:cs typeface="Gelasio" pitchFamily="34" charset="-120"/>
              </a:rPr>
              <a:t>Incidence</a:t>
            </a:r>
            <a:endParaRPr lang="en-US" sz="2187" dirty="0"/>
          </a:p>
        </p:txBody>
      </p:sp>
      <p:sp>
        <p:nvSpPr>
          <p:cNvPr id="8" name="Text 5"/>
          <p:cNvSpPr/>
          <p:nvPr/>
        </p:nvSpPr>
        <p:spPr>
          <a:xfrm>
            <a:off x="2760107" y="3329107"/>
            <a:ext cx="4444008" cy="1066205"/>
          </a:xfrm>
          <a:prstGeom prst="rect">
            <a:avLst/>
          </a:prstGeom>
          <a:noFill/>
          <a:ln/>
        </p:spPr>
        <p:txBody>
          <a:bodyPr wrap="square" rtlCol="0" anchor="t"/>
          <a:lstStyle/>
          <a:p>
            <a:pPr indent="0" marL="0">
              <a:lnSpc>
                <a:spcPts val="2799"/>
              </a:lnSpc>
              <a:buNone/>
            </a:pPr>
            <a:r>
              <a:rPr lang="en-US" sz="1750" dirty="0">
                <a:solidFill>
                  <a:srgbClr val="272525"/>
                </a:solidFill>
                <a:latin typeface="Lato" pitchFamily="34" charset="0"/>
                <a:ea typeface="Lato" pitchFamily="34" charset="-122"/>
                <a:cs typeface="Lato" pitchFamily="34" charset="-120"/>
              </a:rPr>
              <a:t>Cleft lip and/or palate occur in about 1 in 700 live births worldwide, with variations across ethnicities and geographic regions.</a:t>
            </a:r>
            <a:endParaRPr lang="en-US" sz="1750" dirty="0"/>
          </a:p>
        </p:txBody>
      </p:sp>
      <p:sp>
        <p:nvSpPr>
          <p:cNvPr id="9" name="Shape 6"/>
          <p:cNvSpPr/>
          <p:nvPr/>
        </p:nvSpPr>
        <p:spPr>
          <a:xfrm>
            <a:off x="7426285" y="2772370"/>
            <a:ext cx="499943" cy="499943"/>
          </a:xfrm>
          <a:prstGeom prst="roundRect">
            <a:avLst>
              <a:gd name="adj" fmla="val 20000"/>
            </a:avLst>
          </a:prstGeom>
          <a:solidFill>
            <a:srgbClr val="E8E8E3"/>
          </a:solidFill>
          <a:ln w="7620">
            <a:solidFill>
              <a:srgbClr val="CECEC9"/>
            </a:solidFill>
            <a:prstDash val="solid"/>
          </a:ln>
        </p:spPr>
      </p:sp>
      <p:sp>
        <p:nvSpPr>
          <p:cNvPr id="10" name="Text 7"/>
          <p:cNvSpPr/>
          <p:nvPr/>
        </p:nvSpPr>
        <p:spPr>
          <a:xfrm>
            <a:off x="7583091" y="2814042"/>
            <a:ext cx="186214" cy="416481"/>
          </a:xfrm>
          <a:prstGeom prst="rect">
            <a:avLst/>
          </a:prstGeom>
          <a:noFill/>
          <a:ln/>
        </p:spPr>
        <p:txBody>
          <a:bodyPr wrap="none" rtlCol="0" anchor="t"/>
          <a:lstStyle/>
          <a:p>
            <a:pPr algn="ctr" indent="0" marL="0">
              <a:lnSpc>
                <a:spcPts val="3281"/>
              </a:lnSpc>
              <a:buNone/>
            </a:pPr>
            <a:r>
              <a:rPr lang="en-US" sz="2624" dirty="0">
                <a:solidFill>
                  <a:srgbClr val="272525"/>
                </a:solidFill>
                <a:latin typeface="Gelasio" pitchFamily="34" charset="0"/>
                <a:ea typeface="Gelasio" pitchFamily="34" charset="-122"/>
                <a:cs typeface="Gelasio" pitchFamily="34" charset="-120"/>
              </a:rPr>
              <a:t>2</a:t>
            </a:r>
            <a:endParaRPr lang="en-US" sz="2624" dirty="0"/>
          </a:p>
        </p:txBody>
      </p:sp>
      <p:sp>
        <p:nvSpPr>
          <p:cNvPr id="11" name="Text 8"/>
          <p:cNvSpPr/>
          <p:nvPr/>
        </p:nvSpPr>
        <p:spPr>
          <a:xfrm>
            <a:off x="8148399" y="2848689"/>
            <a:ext cx="2777490" cy="347186"/>
          </a:xfrm>
          <a:prstGeom prst="rect">
            <a:avLst/>
          </a:prstGeom>
          <a:noFill/>
          <a:ln/>
        </p:spPr>
        <p:txBody>
          <a:bodyPr wrap="none" rtlCol="0" anchor="t"/>
          <a:lstStyle/>
          <a:p>
            <a:pPr indent="0" marL="0">
              <a:lnSpc>
                <a:spcPts val="2734"/>
              </a:lnSpc>
              <a:buNone/>
            </a:pPr>
            <a:r>
              <a:rPr lang="en-US" sz="2187" dirty="0">
                <a:solidFill>
                  <a:srgbClr val="272525"/>
                </a:solidFill>
                <a:latin typeface="Gelasio" pitchFamily="34" charset="0"/>
                <a:ea typeface="Gelasio" pitchFamily="34" charset="-122"/>
                <a:cs typeface="Gelasio" pitchFamily="34" charset="-120"/>
              </a:rPr>
              <a:t>Genetic Factors</a:t>
            </a:r>
            <a:endParaRPr lang="en-US" sz="2187" dirty="0"/>
          </a:p>
        </p:txBody>
      </p:sp>
      <p:sp>
        <p:nvSpPr>
          <p:cNvPr id="12" name="Text 9"/>
          <p:cNvSpPr/>
          <p:nvPr/>
        </p:nvSpPr>
        <p:spPr>
          <a:xfrm>
            <a:off x="8148399" y="3329107"/>
            <a:ext cx="4444008" cy="1066205"/>
          </a:xfrm>
          <a:prstGeom prst="rect">
            <a:avLst/>
          </a:prstGeom>
          <a:noFill/>
          <a:ln/>
        </p:spPr>
        <p:txBody>
          <a:bodyPr wrap="square" rtlCol="0" anchor="t"/>
          <a:lstStyle/>
          <a:p>
            <a:pPr indent="0" marL="0">
              <a:lnSpc>
                <a:spcPts val="2799"/>
              </a:lnSpc>
              <a:buNone/>
            </a:pPr>
            <a:r>
              <a:rPr lang="en-US" sz="1750" dirty="0">
                <a:solidFill>
                  <a:srgbClr val="272525"/>
                </a:solidFill>
                <a:latin typeface="Lato" pitchFamily="34" charset="0"/>
                <a:ea typeface="Lato" pitchFamily="34" charset="-122"/>
                <a:cs typeface="Lato" pitchFamily="34" charset="-120"/>
              </a:rPr>
              <a:t>Specific genetic mutations and chromosomal abnormalities can increase the risk of cleft lip and palate.</a:t>
            </a:r>
            <a:endParaRPr lang="en-US" sz="1750" dirty="0"/>
          </a:p>
        </p:txBody>
      </p:sp>
      <p:sp>
        <p:nvSpPr>
          <p:cNvPr id="13" name="Shape 10"/>
          <p:cNvSpPr/>
          <p:nvPr/>
        </p:nvSpPr>
        <p:spPr>
          <a:xfrm>
            <a:off x="2037993" y="4791075"/>
            <a:ext cx="499943" cy="499943"/>
          </a:xfrm>
          <a:prstGeom prst="roundRect">
            <a:avLst>
              <a:gd name="adj" fmla="val 20000"/>
            </a:avLst>
          </a:prstGeom>
          <a:solidFill>
            <a:srgbClr val="E8E8E3"/>
          </a:solidFill>
          <a:ln w="7620">
            <a:solidFill>
              <a:srgbClr val="CECEC9"/>
            </a:solidFill>
            <a:prstDash val="solid"/>
          </a:ln>
        </p:spPr>
      </p:sp>
      <p:sp>
        <p:nvSpPr>
          <p:cNvPr id="14" name="Text 11"/>
          <p:cNvSpPr/>
          <p:nvPr/>
        </p:nvSpPr>
        <p:spPr>
          <a:xfrm>
            <a:off x="2195989" y="4832747"/>
            <a:ext cx="183952" cy="416481"/>
          </a:xfrm>
          <a:prstGeom prst="rect">
            <a:avLst/>
          </a:prstGeom>
          <a:noFill/>
          <a:ln/>
        </p:spPr>
        <p:txBody>
          <a:bodyPr wrap="none" rtlCol="0" anchor="t"/>
          <a:lstStyle/>
          <a:p>
            <a:pPr algn="ctr" indent="0" marL="0">
              <a:lnSpc>
                <a:spcPts val="3281"/>
              </a:lnSpc>
              <a:buNone/>
            </a:pPr>
            <a:r>
              <a:rPr lang="en-US" sz="2624" dirty="0">
                <a:solidFill>
                  <a:srgbClr val="272525"/>
                </a:solidFill>
                <a:latin typeface="Gelasio" pitchFamily="34" charset="0"/>
                <a:ea typeface="Gelasio" pitchFamily="34" charset="-122"/>
                <a:cs typeface="Gelasio" pitchFamily="34" charset="-120"/>
              </a:rPr>
              <a:t>3</a:t>
            </a:r>
            <a:endParaRPr lang="en-US" sz="2624" dirty="0"/>
          </a:p>
        </p:txBody>
      </p:sp>
      <p:sp>
        <p:nvSpPr>
          <p:cNvPr id="15" name="Text 12"/>
          <p:cNvSpPr/>
          <p:nvPr/>
        </p:nvSpPr>
        <p:spPr>
          <a:xfrm>
            <a:off x="2760107" y="4867394"/>
            <a:ext cx="2828806" cy="347186"/>
          </a:xfrm>
          <a:prstGeom prst="rect">
            <a:avLst/>
          </a:prstGeom>
          <a:noFill/>
          <a:ln/>
        </p:spPr>
        <p:txBody>
          <a:bodyPr wrap="none" rtlCol="0" anchor="t"/>
          <a:lstStyle/>
          <a:p>
            <a:pPr indent="0" marL="0">
              <a:lnSpc>
                <a:spcPts val="2734"/>
              </a:lnSpc>
              <a:buNone/>
            </a:pPr>
            <a:r>
              <a:rPr lang="en-US" sz="2187" dirty="0">
                <a:solidFill>
                  <a:srgbClr val="272525"/>
                </a:solidFill>
                <a:latin typeface="Gelasio" pitchFamily="34" charset="0"/>
                <a:ea typeface="Gelasio" pitchFamily="34" charset="-122"/>
                <a:cs typeface="Gelasio" pitchFamily="34" charset="-120"/>
              </a:rPr>
              <a:t>Environmental Factors</a:t>
            </a:r>
            <a:endParaRPr lang="en-US" sz="2187" dirty="0"/>
          </a:p>
        </p:txBody>
      </p:sp>
      <p:sp>
        <p:nvSpPr>
          <p:cNvPr id="16" name="Text 13"/>
          <p:cNvSpPr/>
          <p:nvPr/>
        </p:nvSpPr>
        <p:spPr>
          <a:xfrm>
            <a:off x="2760107" y="5347811"/>
            <a:ext cx="4444008" cy="1421606"/>
          </a:xfrm>
          <a:prstGeom prst="rect">
            <a:avLst/>
          </a:prstGeom>
          <a:noFill/>
          <a:ln/>
        </p:spPr>
        <p:txBody>
          <a:bodyPr wrap="square" rtlCol="0" anchor="t"/>
          <a:lstStyle/>
          <a:p>
            <a:pPr indent="0" marL="0">
              <a:lnSpc>
                <a:spcPts val="2799"/>
              </a:lnSpc>
              <a:buNone/>
            </a:pPr>
            <a:r>
              <a:rPr lang="en-US" sz="1750" dirty="0">
                <a:solidFill>
                  <a:srgbClr val="272525"/>
                </a:solidFill>
                <a:latin typeface="Lato" pitchFamily="34" charset="0"/>
                <a:ea typeface="Lato" pitchFamily="34" charset="-122"/>
                <a:cs typeface="Lato" pitchFamily="34" charset="-120"/>
              </a:rPr>
              <a:t>Maternal exposure to toxins, medications, infections, and nutritional deficiencies during pregnancy can also contribute to the development of clefts.</a:t>
            </a:r>
            <a:endParaRPr lang="en-US" sz="1750" dirty="0"/>
          </a:p>
        </p:txBody>
      </p:sp>
      <p:sp>
        <p:nvSpPr>
          <p:cNvPr id="17" name="Shape 14"/>
          <p:cNvSpPr/>
          <p:nvPr/>
        </p:nvSpPr>
        <p:spPr>
          <a:xfrm>
            <a:off x="7426285" y="4791075"/>
            <a:ext cx="499943" cy="499943"/>
          </a:xfrm>
          <a:prstGeom prst="roundRect">
            <a:avLst>
              <a:gd name="adj" fmla="val 20000"/>
            </a:avLst>
          </a:prstGeom>
          <a:solidFill>
            <a:srgbClr val="E8E8E3"/>
          </a:solidFill>
          <a:ln w="7620">
            <a:solidFill>
              <a:srgbClr val="CECEC9"/>
            </a:solidFill>
            <a:prstDash val="solid"/>
          </a:ln>
        </p:spPr>
      </p:sp>
      <p:sp>
        <p:nvSpPr>
          <p:cNvPr id="18" name="Text 15"/>
          <p:cNvSpPr/>
          <p:nvPr/>
        </p:nvSpPr>
        <p:spPr>
          <a:xfrm>
            <a:off x="7582019" y="4832747"/>
            <a:ext cx="188357" cy="416481"/>
          </a:xfrm>
          <a:prstGeom prst="rect">
            <a:avLst/>
          </a:prstGeom>
          <a:noFill/>
          <a:ln/>
        </p:spPr>
        <p:txBody>
          <a:bodyPr wrap="none" rtlCol="0" anchor="t"/>
          <a:lstStyle/>
          <a:p>
            <a:pPr algn="ctr" indent="0" marL="0">
              <a:lnSpc>
                <a:spcPts val="3281"/>
              </a:lnSpc>
              <a:buNone/>
            </a:pPr>
            <a:r>
              <a:rPr lang="en-US" sz="2624" dirty="0">
                <a:solidFill>
                  <a:srgbClr val="272525"/>
                </a:solidFill>
                <a:latin typeface="Gelasio" pitchFamily="34" charset="0"/>
                <a:ea typeface="Gelasio" pitchFamily="34" charset="-122"/>
                <a:cs typeface="Gelasio" pitchFamily="34" charset="-120"/>
              </a:rPr>
              <a:t>4</a:t>
            </a:r>
            <a:endParaRPr lang="en-US" sz="2624" dirty="0"/>
          </a:p>
        </p:txBody>
      </p:sp>
      <p:sp>
        <p:nvSpPr>
          <p:cNvPr id="19" name="Text 16"/>
          <p:cNvSpPr/>
          <p:nvPr/>
        </p:nvSpPr>
        <p:spPr>
          <a:xfrm>
            <a:off x="8148399" y="4867394"/>
            <a:ext cx="2777490" cy="347186"/>
          </a:xfrm>
          <a:prstGeom prst="rect">
            <a:avLst/>
          </a:prstGeom>
          <a:noFill/>
          <a:ln/>
        </p:spPr>
        <p:txBody>
          <a:bodyPr wrap="none" rtlCol="0" anchor="t"/>
          <a:lstStyle/>
          <a:p>
            <a:pPr indent="0" marL="0">
              <a:lnSpc>
                <a:spcPts val="2734"/>
              </a:lnSpc>
              <a:buNone/>
            </a:pPr>
            <a:r>
              <a:rPr lang="en-US" sz="2187" dirty="0">
                <a:solidFill>
                  <a:srgbClr val="272525"/>
                </a:solidFill>
                <a:latin typeface="Gelasio" pitchFamily="34" charset="0"/>
                <a:ea typeface="Gelasio" pitchFamily="34" charset="-122"/>
                <a:cs typeface="Gelasio" pitchFamily="34" charset="-120"/>
              </a:rPr>
              <a:t>Associated Conditions</a:t>
            </a:r>
            <a:endParaRPr lang="en-US" sz="2187" dirty="0"/>
          </a:p>
        </p:txBody>
      </p:sp>
      <p:sp>
        <p:nvSpPr>
          <p:cNvPr id="20" name="Text 17"/>
          <p:cNvSpPr/>
          <p:nvPr/>
        </p:nvSpPr>
        <p:spPr>
          <a:xfrm>
            <a:off x="8148399" y="5347811"/>
            <a:ext cx="4444008" cy="1066205"/>
          </a:xfrm>
          <a:prstGeom prst="rect">
            <a:avLst/>
          </a:prstGeom>
          <a:noFill/>
          <a:ln/>
        </p:spPr>
        <p:txBody>
          <a:bodyPr wrap="square" rtlCol="0" anchor="t"/>
          <a:lstStyle/>
          <a:p>
            <a:pPr indent="0" marL="0">
              <a:lnSpc>
                <a:spcPts val="2799"/>
              </a:lnSpc>
              <a:buNone/>
            </a:pPr>
            <a:r>
              <a:rPr lang="en-US" sz="1750" dirty="0">
                <a:solidFill>
                  <a:srgbClr val="272525"/>
                </a:solidFill>
                <a:latin typeface="Lato" pitchFamily="34" charset="0"/>
                <a:ea typeface="Lato" pitchFamily="34" charset="-122"/>
                <a:cs typeface="Lato" pitchFamily="34" charset="-120"/>
              </a:rPr>
              <a:t>Cleft lip and palate can occur as part of broader genetic syndromes or in isolation as an independent birth defect.</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
        <p:nvSpPr>
          <p:cNvPr id="4" name="Text 1"/>
          <p:cNvSpPr/>
          <p:nvPr/>
        </p:nvSpPr>
        <p:spPr>
          <a:xfrm>
            <a:off x="2037993" y="1072753"/>
            <a:ext cx="8726091" cy="694373"/>
          </a:xfrm>
          <a:prstGeom prst="rect">
            <a:avLst/>
          </a:prstGeom>
          <a:noFill/>
          <a:ln/>
        </p:spPr>
        <p:txBody>
          <a:bodyPr wrap="none" rtlCol="0" anchor="t"/>
          <a:lstStyle/>
          <a:p>
            <a:pPr indent="0" marL="0">
              <a:lnSpc>
                <a:spcPts val="5468"/>
              </a:lnSpc>
              <a:buNone/>
            </a:pPr>
            <a:r>
              <a:rPr lang="en-US" sz="4374" dirty="0">
                <a:solidFill>
                  <a:srgbClr val="312F2B"/>
                </a:solidFill>
                <a:latin typeface="Gelasio" pitchFamily="34" charset="0"/>
                <a:ea typeface="Gelasio" pitchFamily="34" charset="-122"/>
                <a:cs typeface="Gelasio" pitchFamily="34" charset="-120"/>
              </a:rPr>
              <a:t>Clinical Presentation and Diagnosis</a:t>
            </a:r>
            <a:endParaRPr lang="en-US" sz="4374" dirty="0"/>
          </a:p>
        </p:txBody>
      </p:sp>
      <p:sp>
        <p:nvSpPr>
          <p:cNvPr id="5" name="Shape 2"/>
          <p:cNvSpPr/>
          <p:nvPr/>
        </p:nvSpPr>
        <p:spPr>
          <a:xfrm>
            <a:off x="2037993" y="2211467"/>
            <a:ext cx="5166122" cy="2361605"/>
          </a:xfrm>
          <a:prstGeom prst="roundRect">
            <a:avLst>
              <a:gd name="adj" fmla="val 4234"/>
            </a:avLst>
          </a:prstGeom>
          <a:solidFill>
            <a:srgbClr val="E8E8E3"/>
          </a:solidFill>
          <a:ln w="7620">
            <a:solidFill>
              <a:srgbClr val="CECEC9"/>
            </a:solidFill>
            <a:prstDash val="solid"/>
          </a:ln>
        </p:spPr>
      </p:sp>
      <p:sp>
        <p:nvSpPr>
          <p:cNvPr id="6" name="Text 3"/>
          <p:cNvSpPr/>
          <p:nvPr/>
        </p:nvSpPr>
        <p:spPr>
          <a:xfrm>
            <a:off x="2267783" y="2441258"/>
            <a:ext cx="2777490" cy="347186"/>
          </a:xfrm>
          <a:prstGeom prst="rect">
            <a:avLst/>
          </a:prstGeom>
          <a:noFill/>
          <a:ln/>
        </p:spPr>
        <p:txBody>
          <a:bodyPr wrap="none" rtlCol="0" anchor="t"/>
          <a:lstStyle/>
          <a:p>
            <a:pPr indent="0" marL="0">
              <a:lnSpc>
                <a:spcPts val="2734"/>
              </a:lnSpc>
              <a:buNone/>
            </a:pPr>
            <a:r>
              <a:rPr lang="en-US" sz="2187" dirty="0">
                <a:solidFill>
                  <a:srgbClr val="272525"/>
                </a:solidFill>
                <a:latin typeface="Gelasio" pitchFamily="34" charset="0"/>
                <a:ea typeface="Gelasio" pitchFamily="34" charset="-122"/>
                <a:cs typeface="Gelasio" pitchFamily="34" charset="-120"/>
              </a:rPr>
              <a:t>Physical Exam</a:t>
            </a:r>
            <a:endParaRPr lang="en-US" sz="2187" dirty="0"/>
          </a:p>
        </p:txBody>
      </p:sp>
      <p:sp>
        <p:nvSpPr>
          <p:cNvPr id="7" name="Text 4"/>
          <p:cNvSpPr/>
          <p:nvPr/>
        </p:nvSpPr>
        <p:spPr>
          <a:xfrm>
            <a:off x="2267783" y="2921675"/>
            <a:ext cx="4706541" cy="1421606"/>
          </a:xfrm>
          <a:prstGeom prst="rect">
            <a:avLst/>
          </a:prstGeom>
          <a:noFill/>
          <a:ln/>
        </p:spPr>
        <p:txBody>
          <a:bodyPr wrap="square" rtlCol="0" anchor="t"/>
          <a:lstStyle/>
          <a:p>
            <a:pPr indent="0" marL="0">
              <a:lnSpc>
                <a:spcPts val="2799"/>
              </a:lnSpc>
              <a:buNone/>
            </a:pPr>
            <a:r>
              <a:rPr lang="en-US" sz="1750" dirty="0">
                <a:solidFill>
                  <a:srgbClr val="272525"/>
                </a:solidFill>
                <a:latin typeface="Lato" pitchFamily="34" charset="0"/>
                <a:ea typeface="Lato" pitchFamily="34" charset="-122"/>
                <a:cs typeface="Lato" pitchFamily="34" charset="-120"/>
              </a:rPr>
              <a:t>Clefts are usually visible at birth, allowing for early diagnosis and treatment planning. A thorough physical exam can assess the extent of the defect.</a:t>
            </a:r>
            <a:endParaRPr lang="en-US" sz="1750" dirty="0"/>
          </a:p>
        </p:txBody>
      </p:sp>
      <p:sp>
        <p:nvSpPr>
          <p:cNvPr id="8" name="Shape 5"/>
          <p:cNvSpPr/>
          <p:nvPr/>
        </p:nvSpPr>
        <p:spPr>
          <a:xfrm>
            <a:off x="7426285" y="2211467"/>
            <a:ext cx="5166122" cy="2361605"/>
          </a:xfrm>
          <a:prstGeom prst="roundRect">
            <a:avLst>
              <a:gd name="adj" fmla="val 4234"/>
            </a:avLst>
          </a:prstGeom>
          <a:solidFill>
            <a:srgbClr val="E8E8E3"/>
          </a:solidFill>
          <a:ln w="7620">
            <a:solidFill>
              <a:srgbClr val="CECEC9"/>
            </a:solidFill>
            <a:prstDash val="solid"/>
          </a:ln>
        </p:spPr>
      </p:sp>
      <p:sp>
        <p:nvSpPr>
          <p:cNvPr id="9" name="Text 6"/>
          <p:cNvSpPr/>
          <p:nvPr/>
        </p:nvSpPr>
        <p:spPr>
          <a:xfrm>
            <a:off x="7656076" y="2441258"/>
            <a:ext cx="2777490" cy="347186"/>
          </a:xfrm>
          <a:prstGeom prst="rect">
            <a:avLst/>
          </a:prstGeom>
          <a:noFill/>
          <a:ln/>
        </p:spPr>
        <p:txBody>
          <a:bodyPr wrap="none" rtlCol="0" anchor="t"/>
          <a:lstStyle/>
          <a:p>
            <a:pPr indent="0" marL="0">
              <a:lnSpc>
                <a:spcPts val="2734"/>
              </a:lnSpc>
              <a:buNone/>
            </a:pPr>
            <a:r>
              <a:rPr lang="en-US" sz="2187" dirty="0">
                <a:solidFill>
                  <a:srgbClr val="272525"/>
                </a:solidFill>
                <a:latin typeface="Gelasio" pitchFamily="34" charset="0"/>
                <a:ea typeface="Gelasio" pitchFamily="34" charset="-122"/>
                <a:cs typeface="Gelasio" pitchFamily="34" charset="-120"/>
              </a:rPr>
              <a:t>Feeding Challenges</a:t>
            </a:r>
            <a:endParaRPr lang="en-US" sz="2187" dirty="0"/>
          </a:p>
        </p:txBody>
      </p:sp>
      <p:sp>
        <p:nvSpPr>
          <p:cNvPr id="10" name="Text 7"/>
          <p:cNvSpPr/>
          <p:nvPr/>
        </p:nvSpPr>
        <p:spPr>
          <a:xfrm>
            <a:off x="7656076" y="2921675"/>
            <a:ext cx="4706541" cy="1066205"/>
          </a:xfrm>
          <a:prstGeom prst="rect">
            <a:avLst/>
          </a:prstGeom>
          <a:noFill/>
          <a:ln/>
        </p:spPr>
        <p:txBody>
          <a:bodyPr wrap="square" rtlCol="0" anchor="t"/>
          <a:lstStyle/>
          <a:p>
            <a:pPr indent="0" marL="0">
              <a:lnSpc>
                <a:spcPts val="2799"/>
              </a:lnSpc>
              <a:buNone/>
            </a:pPr>
            <a:r>
              <a:rPr lang="en-US" sz="1750" dirty="0">
                <a:solidFill>
                  <a:srgbClr val="272525"/>
                </a:solidFill>
                <a:latin typeface="Lato" pitchFamily="34" charset="0"/>
                <a:ea typeface="Lato" pitchFamily="34" charset="-122"/>
                <a:cs typeface="Lato" pitchFamily="34" charset="-120"/>
              </a:rPr>
              <a:t>Infants with cleft palate may have difficulty sucking and swallowing, requiring specialized feeding techniques and equipment.</a:t>
            </a:r>
            <a:endParaRPr lang="en-US" sz="1750" dirty="0"/>
          </a:p>
        </p:txBody>
      </p:sp>
      <p:sp>
        <p:nvSpPr>
          <p:cNvPr id="11" name="Shape 8"/>
          <p:cNvSpPr/>
          <p:nvPr/>
        </p:nvSpPr>
        <p:spPr>
          <a:xfrm>
            <a:off x="2037993" y="4795242"/>
            <a:ext cx="5166122" cy="2361605"/>
          </a:xfrm>
          <a:prstGeom prst="roundRect">
            <a:avLst>
              <a:gd name="adj" fmla="val 4234"/>
            </a:avLst>
          </a:prstGeom>
          <a:solidFill>
            <a:srgbClr val="E8E8E3"/>
          </a:solidFill>
          <a:ln w="7620">
            <a:solidFill>
              <a:srgbClr val="CECEC9"/>
            </a:solidFill>
            <a:prstDash val="solid"/>
          </a:ln>
        </p:spPr>
      </p:sp>
      <p:sp>
        <p:nvSpPr>
          <p:cNvPr id="12" name="Text 9"/>
          <p:cNvSpPr/>
          <p:nvPr/>
        </p:nvSpPr>
        <p:spPr>
          <a:xfrm>
            <a:off x="2267783" y="5025033"/>
            <a:ext cx="2777490" cy="347186"/>
          </a:xfrm>
          <a:prstGeom prst="rect">
            <a:avLst/>
          </a:prstGeom>
          <a:noFill/>
          <a:ln/>
        </p:spPr>
        <p:txBody>
          <a:bodyPr wrap="none" rtlCol="0" anchor="t"/>
          <a:lstStyle/>
          <a:p>
            <a:pPr indent="0" marL="0">
              <a:lnSpc>
                <a:spcPts val="2734"/>
              </a:lnSpc>
              <a:buNone/>
            </a:pPr>
            <a:r>
              <a:rPr lang="en-US" sz="2187" dirty="0">
                <a:solidFill>
                  <a:srgbClr val="272525"/>
                </a:solidFill>
                <a:latin typeface="Gelasio" pitchFamily="34" charset="0"/>
                <a:ea typeface="Gelasio" pitchFamily="34" charset="-122"/>
                <a:cs typeface="Gelasio" pitchFamily="34" charset="-120"/>
              </a:rPr>
              <a:t>Imaging Studies</a:t>
            </a:r>
            <a:endParaRPr lang="en-US" sz="2187" dirty="0"/>
          </a:p>
        </p:txBody>
      </p:sp>
      <p:sp>
        <p:nvSpPr>
          <p:cNvPr id="13" name="Text 10"/>
          <p:cNvSpPr/>
          <p:nvPr/>
        </p:nvSpPr>
        <p:spPr>
          <a:xfrm>
            <a:off x="2267783" y="5505450"/>
            <a:ext cx="4706541" cy="1066205"/>
          </a:xfrm>
          <a:prstGeom prst="rect">
            <a:avLst/>
          </a:prstGeom>
          <a:noFill/>
          <a:ln/>
        </p:spPr>
        <p:txBody>
          <a:bodyPr wrap="square" rtlCol="0" anchor="t"/>
          <a:lstStyle/>
          <a:p>
            <a:pPr indent="0" marL="0">
              <a:lnSpc>
                <a:spcPts val="2799"/>
              </a:lnSpc>
              <a:buNone/>
            </a:pPr>
            <a:r>
              <a:rPr lang="en-US" sz="1750" dirty="0">
                <a:solidFill>
                  <a:srgbClr val="272525"/>
                </a:solidFill>
                <a:latin typeface="Lato" pitchFamily="34" charset="0"/>
                <a:ea typeface="Lato" pitchFamily="34" charset="-122"/>
                <a:cs typeface="Lato" pitchFamily="34" charset="-120"/>
              </a:rPr>
              <a:t>Ultrasound, CT, and MRI scans can provide detailed information about the anatomy and severity of the cleft to guide surgical planning.</a:t>
            </a:r>
            <a:endParaRPr lang="en-US" sz="1750" dirty="0"/>
          </a:p>
        </p:txBody>
      </p:sp>
      <p:sp>
        <p:nvSpPr>
          <p:cNvPr id="14" name="Shape 11"/>
          <p:cNvSpPr/>
          <p:nvPr/>
        </p:nvSpPr>
        <p:spPr>
          <a:xfrm>
            <a:off x="7426285" y="4795242"/>
            <a:ext cx="5166122" cy="2361605"/>
          </a:xfrm>
          <a:prstGeom prst="roundRect">
            <a:avLst>
              <a:gd name="adj" fmla="val 4234"/>
            </a:avLst>
          </a:prstGeom>
          <a:solidFill>
            <a:srgbClr val="E8E8E3"/>
          </a:solidFill>
          <a:ln w="7620">
            <a:solidFill>
              <a:srgbClr val="CECEC9"/>
            </a:solidFill>
            <a:prstDash val="solid"/>
          </a:ln>
        </p:spPr>
      </p:sp>
      <p:sp>
        <p:nvSpPr>
          <p:cNvPr id="15" name="Text 12"/>
          <p:cNvSpPr/>
          <p:nvPr/>
        </p:nvSpPr>
        <p:spPr>
          <a:xfrm>
            <a:off x="7656076" y="5025033"/>
            <a:ext cx="2777490" cy="347186"/>
          </a:xfrm>
          <a:prstGeom prst="rect">
            <a:avLst/>
          </a:prstGeom>
          <a:noFill/>
          <a:ln/>
        </p:spPr>
        <p:txBody>
          <a:bodyPr wrap="none" rtlCol="0" anchor="t"/>
          <a:lstStyle/>
          <a:p>
            <a:pPr indent="0" marL="0">
              <a:lnSpc>
                <a:spcPts val="2734"/>
              </a:lnSpc>
              <a:buNone/>
            </a:pPr>
            <a:r>
              <a:rPr lang="en-US" sz="2187" dirty="0">
                <a:solidFill>
                  <a:srgbClr val="272525"/>
                </a:solidFill>
                <a:latin typeface="Gelasio" pitchFamily="34" charset="0"/>
                <a:ea typeface="Gelasio" pitchFamily="34" charset="-122"/>
                <a:cs typeface="Gelasio" pitchFamily="34" charset="-120"/>
              </a:rPr>
              <a:t>Multidisciplinary Care</a:t>
            </a:r>
            <a:endParaRPr lang="en-US" sz="2187" dirty="0"/>
          </a:p>
        </p:txBody>
      </p:sp>
      <p:sp>
        <p:nvSpPr>
          <p:cNvPr id="16" name="Text 13"/>
          <p:cNvSpPr/>
          <p:nvPr/>
        </p:nvSpPr>
        <p:spPr>
          <a:xfrm>
            <a:off x="7656076" y="5505450"/>
            <a:ext cx="4706541" cy="1421606"/>
          </a:xfrm>
          <a:prstGeom prst="rect">
            <a:avLst/>
          </a:prstGeom>
          <a:noFill/>
          <a:ln/>
        </p:spPr>
        <p:txBody>
          <a:bodyPr wrap="square" rtlCol="0" anchor="t"/>
          <a:lstStyle/>
          <a:p>
            <a:pPr indent="0" marL="0">
              <a:lnSpc>
                <a:spcPts val="2799"/>
              </a:lnSpc>
              <a:buNone/>
            </a:pPr>
            <a:r>
              <a:rPr lang="en-US" sz="1750" dirty="0">
                <a:solidFill>
                  <a:srgbClr val="272525"/>
                </a:solidFill>
                <a:latin typeface="Lato" pitchFamily="34" charset="0"/>
                <a:ea typeface="Lato" pitchFamily="34" charset="-122"/>
                <a:cs typeface="Lato" pitchFamily="34" charset="-120"/>
              </a:rPr>
              <a:t>A team of specialists, including plastic surgeons, oral/maxillofacial surgeons, pediatricians, speech therapists, and social workers, collaborates to provide comprehensive care.</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
        <p:nvSpPr>
          <p:cNvPr id="4" name="Text 1"/>
          <p:cNvSpPr/>
          <p:nvPr/>
        </p:nvSpPr>
        <p:spPr>
          <a:xfrm>
            <a:off x="2037993" y="1343382"/>
            <a:ext cx="8566071" cy="694373"/>
          </a:xfrm>
          <a:prstGeom prst="rect">
            <a:avLst/>
          </a:prstGeom>
          <a:noFill/>
          <a:ln/>
        </p:spPr>
        <p:txBody>
          <a:bodyPr wrap="none" rtlCol="0" anchor="t"/>
          <a:lstStyle/>
          <a:p>
            <a:pPr indent="0" marL="0">
              <a:lnSpc>
                <a:spcPts val="5468"/>
              </a:lnSpc>
              <a:buNone/>
            </a:pPr>
            <a:r>
              <a:rPr lang="en-US" sz="4374" dirty="0">
                <a:solidFill>
                  <a:srgbClr val="312F2B"/>
                </a:solidFill>
                <a:latin typeface="Gelasio" pitchFamily="34" charset="0"/>
                <a:ea typeface="Gelasio" pitchFamily="34" charset="-122"/>
                <a:cs typeface="Gelasio" pitchFamily="34" charset="-120"/>
              </a:rPr>
              <a:t>Principles of Surgical Management</a:t>
            </a:r>
            <a:endParaRPr lang="en-US" sz="4374" dirty="0"/>
          </a:p>
        </p:txBody>
      </p:sp>
      <p:pic>
        <p:nvPicPr>
          <p:cNvPr id="5" name="Image 1" descr="preencoded.png">    </p:cNvPr>
          <p:cNvPicPr>
            <a:picLocks noChangeAspect="1"/>
          </p:cNvPicPr>
          <p:nvPr/>
        </p:nvPicPr>
        <p:blipFill>
          <a:blip r:embed="rId2"/>
          <a:stretch>
            <a:fillRect/>
          </a:stretch>
        </p:blipFill>
        <p:spPr>
          <a:xfrm>
            <a:off x="2037993" y="2482096"/>
            <a:ext cx="3518059" cy="888682"/>
          </a:xfrm>
          <a:prstGeom prst="rect">
            <a:avLst/>
          </a:prstGeom>
        </p:spPr>
      </p:pic>
      <p:sp>
        <p:nvSpPr>
          <p:cNvPr id="6" name="Text 2"/>
          <p:cNvSpPr/>
          <p:nvPr/>
        </p:nvSpPr>
        <p:spPr>
          <a:xfrm>
            <a:off x="2260163" y="3704034"/>
            <a:ext cx="2777490" cy="347186"/>
          </a:xfrm>
          <a:prstGeom prst="rect">
            <a:avLst/>
          </a:prstGeom>
          <a:noFill/>
          <a:ln/>
        </p:spPr>
        <p:txBody>
          <a:bodyPr wrap="none" rtlCol="0" anchor="t"/>
          <a:lstStyle/>
          <a:p>
            <a:pPr algn="l" indent="0" marL="0">
              <a:lnSpc>
                <a:spcPts val="2734"/>
              </a:lnSpc>
              <a:buNone/>
            </a:pPr>
            <a:r>
              <a:rPr lang="en-US" sz="2187" dirty="0">
                <a:solidFill>
                  <a:srgbClr val="272525"/>
                </a:solidFill>
                <a:latin typeface="Gelasio" pitchFamily="34" charset="0"/>
                <a:ea typeface="Gelasio" pitchFamily="34" charset="-122"/>
                <a:cs typeface="Gelasio" pitchFamily="34" charset="-120"/>
              </a:rPr>
              <a:t>Timing</a:t>
            </a:r>
            <a:endParaRPr lang="en-US" sz="2187" dirty="0"/>
          </a:p>
        </p:txBody>
      </p:sp>
      <p:sp>
        <p:nvSpPr>
          <p:cNvPr id="7" name="Text 3"/>
          <p:cNvSpPr/>
          <p:nvPr/>
        </p:nvSpPr>
        <p:spPr>
          <a:xfrm>
            <a:off x="2260163" y="4184452"/>
            <a:ext cx="3073718" cy="1777008"/>
          </a:xfrm>
          <a:prstGeom prst="rect">
            <a:avLst/>
          </a:prstGeom>
          <a:noFill/>
          <a:ln/>
        </p:spPr>
        <p:txBody>
          <a:bodyPr wrap="square" rtlCol="0" anchor="t"/>
          <a:lstStyle/>
          <a:p>
            <a:pPr algn="l" indent="0" marL="0">
              <a:lnSpc>
                <a:spcPts val="2799"/>
              </a:lnSpc>
              <a:buNone/>
            </a:pPr>
            <a:r>
              <a:rPr lang="en-US" sz="1750" dirty="0">
                <a:solidFill>
                  <a:srgbClr val="272525"/>
                </a:solidFill>
                <a:latin typeface="Lato" pitchFamily="34" charset="0"/>
                <a:ea typeface="Lato" pitchFamily="34" charset="-122"/>
                <a:cs typeface="Lato" pitchFamily="34" charset="-120"/>
              </a:rPr>
              <a:t>Cleft lip repair is typically performed at 3-6 months, and cleft palate repair at 6-12 months to optimize functional and aesthetic outcomes.</a:t>
            </a:r>
            <a:endParaRPr lang="en-US" sz="1750" dirty="0"/>
          </a:p>
        </p:txBody>
      </p:sp>
      <p:pic>
        <p:nvPicPr>
          <p:cNvPr id="8" name="Image 2" descr="preencoded.png">    </p:cNvPr>
          <p:cNvPicPr>
            <a:picLocks noChangeAspect="1"/>
          </p:cNvPicPr>
          <p:nvPr/>
        </p:nvPicPr>
        <p:blipFill>
          <a:blip r:embed="rId3"/>
          <a:stretch>
            <a:fillRect/>
          </a:stretch>
        </p:blipFill>
        <p:spPr>
          <a:xfrm>
            <a:off x="5556052" y="2482096"/>
            <a:ext cx="3518178" cy="888682"/>
          </a:xfrm>
          <a:prstGeom prst="rect">
            <a:avLst/>
          </a:prstGeom>
        </p:spPr>
      </p:pic>
      <p:sp>
        <p:nvSpPr>
          <p:cNvPr id="9" name="Text 4"/>
          <p:cNvSpPr/>
          <p:nvPr/>
        </p:nvSpPr>
        <p:spPr>
          <a:xfrm>
            <a:off x="5778222" y="3704034"/>
            <a:ext cx="2777490" cy="347186"/>
          </a:xfrm>
          <a:prstGeom prst="rect">
            <a:avLst/>
          </a:prstGeom>
          <a:noFill/>
          <a:ln/>
        </p:spPr>
        <p:txBody>
          <a:bodyPr wrap="none" rtlCol="0" anchor="t"/>
          <a:lstStyle/>
          <a:p>
            <a:pPr algn="l" indent="0" marL="0">
              <a:lnSpc>
                <a:spcPts val="2734"/>
              </a:lnSpc>
              <a:buNone/>
            </a:pPr>
            <a:r>
              <a:rPr lang="en-US" sz="2187" dirty="0">
                <a:solidFill>
                  <a:srgbClr val="272525"/>
                </a:solidFill>
                <a:latin typeface="Gelasio" pitchFamily="34" charset="0"/>
                <a:ea typeface="Gelasio" pitchFamily="34" charset="-122"/>
                <a:cs typeface="Gelasio" pitchFamily="34" charset="-120"/>
              </a:rPr>
              <a:t>Techniques</a:t>
            </a:r>
            <a:endParaRPr lang="en-US" sz="2187" dirty="0"/>
          </a:p>
        </p:txBody>
      </p:sp>
      <p:sp>
        <p:nvSpPr>
          <p:cNvPr id="10" name="Text 5"/>
          <p:cNvSpPr/>
          <p:nvPr/>
        </p:nvSpPr>
        <p:spPr>
          <a:xfrm>
            <a:off x="5778222" y="4184452"/>
            <a:ext cx="3073837" cy="2132409"/>
          </a:xfrm>
          <a:prstGeom prst="rect">
            <a:avLst/>
          </a:prstGeom>
          <a:noFill/>
          <a:ln/>
        </p:spPr>
        <p:txBody>
          <a:bodyPr wrap="square" rtlCol="0" anchor="t"/>
          <a:lstStyle/>
          <a:p>
            <a:pPr algn="l" indent="0" marL="0">
              <a:lnSpc>
                <a:spcPts val="2799"/>
              </a:lnSpc>
              <a:buNone/>
            </a:pPr>
            <a:r>
              <a:rPr lang="en-US" sz="1750" dirty="0">
                <a:solidFill>
                  <a:srgbClr val="272525"/>
                </a:solidFill>
                <a:latin typeface="Lato" pitchFamily="34" charset="0"/>
                <a:ea typeface="Lato" pitchFamily="34" charset="-122"/>
                <a:cs typeface="Lato" pitchFamily="34" charset="-120"/>
              </a:rPr>
              <a:t>Specialized surgical techniques, such as Millard's rotation-advancement for cleft lip and von Langenbeck's for cleft palate, are used to close the defect.</a:t>
            </a:r>
            <a:endParaRPr lang="en-US" sz="1750" dirty="0"/>
          </a:p>
        </p:txBody>
      </p:sp>
      <p:pic>
        <p:nvPicPr>
          <p:cNvPr id="11" name="Image 3" descr="preencoded.png">    </p:cNvPr>
          <p:cNvPicPr>
            <a:picLocks noChangeAspect="1"/>
          </p:cNvPicPr>
          <p:nvPr/>
        </p:nvPicPr>
        <p:blipFill>
          <a:blip r:embed="rId4"/>
          <a:stretch>
            <a:fillRect/>
          </a:stretch>
        </p:blipFill>
        <p:spPr>
          <a:xfrm>
            <a:off x="9074229" y="2482096"/>
            <a:ext cx="3518178" cy="888682"/>
          </a:xfrm>
          <a:prstGeom prst="rect">
            <a:avLst/>
          </a:prstGeom>
        </p:spPr>
      </p:pic>
      <p:sp>
        <p:nvSpPr>
          <p:cNvPr id="12" name="Text 6"/>
          <p:cNvSpPr/>
          <p:nvPr/>
        </p:nvSpPr>
        <p:spPr>
          <a:xfrm>
            <a:off x="9296400" y="3704034"/>
            <a:ext cx="3073837" cy="694373"/>
          </a:xfrm>
          <a:prstGeom prst="rect">
            <a:avLst/>
          </a:prstGeom>
          <a:noFill/>
          <a:ln/>
        </p:spPr>
        <p:txBody>
          <a:bodyPr wrap="square" rtlCol="0" anchor="t"/>
          <a:lstStyle/>
          <a:p>
            <a:pPr algn="l" indent="0" marL="0">
              <a:lnSpc>
                <a:spcPts val="2734"/>
              </a:lnSpc>
              <a:buNone/>
            </a:pPr>
            <a:r>
              <a:rPr lang="en-US" sz="2187" dirty="0">
                <a:solidFill>
                  <a:srgbClr val="272525"/>
                </a:solidFill>
                <a:latin typeface="Gelasio" pitchFamily="34" charset="0"/>
                <a:ea typeface="Gelasio" pitchFamily="34" charset="-122"/>
                <a:cs typeface="Gelasio" pitchFamily="34" charset="-120"/>
              </a:rPr>
              <a:t>Multidisciplinary Approach</a:t>
            </a:r>
            <a:endParaRPr lang="en-US" sz="2187" dirty="0"/>
          </a:p>
        </p:txBody>
      </p:sp>
      <p:sp>
        <p:nvSpPr>
          <p:cNvPr id="13" name="Text 7"/>
          <p:cNvSpPr/>
          <p:nvPr/>
        </p:nvSpPr>
        <p:spPr>
          <a:xfrm>
            <a:off x="9296400" y="4531638"/>
            <a:ext cx="3073837" cy="2132409"/>
          </a:xfrm>
          <a:prstGeom prst="rect">
            <a:avLst/>
          </a:prstGeom>
          <a:noFill/>
          <a:ln/>
        </p:spPr>
        <p:txBody>
          <a:bodyPr wrap="square" rtlCol="0" anchor="t"/>
          <a:lstStyle/>
          <a:p>
            <a:pPr algn="l" indent="0" marL="0">
              <a:lnSpc>
                <a:spcPts val="2799"/>
              </a:lnSpc>
              <a:buNone/>
            </a:pPr>
            <a:r>
              <a:rPr lang="en-US" sz="1750" dirty="0">
                <a:solidFill>
                  <a:srgbClr val="272525"/>
                </a:solidFill>
                <a:latin typeface="Lato" pitchFamily="34" charset="0"/>
                <a:ea typeface="Lato" pitchFamily="34" charset="-122"/>
                <a:cs typeface="Lato" pitchFamily="34" charset="-120"/>
              </a:rPr>
              <a:t>A collaborative team of surgeons, dentists, speech therapists, and other specialists work together to provide comprehensive, coordinated care.</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
        <p:nvSpPr>
          <p:cNvPr id="4" name="Text 1"/>
          <p:cNvSpPr/>
          <p:nvPr/>
        </p:nvSpPr>
        <p:spPr>
          <a:xfrm>
            <a:off x="2037993" y="1507093"/>
            <a:ext cx="10554414" cy="1388745"/>
          </a:xfrm>
          <a:prstGeom prst="rect">
            <a:avLst/>
          </a:prstGeom>
          <a:noFill/>
          <a:ln/>
        </p:spPr>
        <p:txBody>
          <a:bodyPr wrap="square" rtlCol="0" anchor="t"/>
          <a:lstStyle/>
          <a:p>
            <a:pPr indent="0" marL="0">
              <a:lnSpc>
                <a:spcPts val="5468"/>
              </a:lnSpc>
              <a:buNone/>
            </a:pPr>
            <a:r>
              <a:rPr lang="en-US" sz="4374" dirty="0">
                <a:solidFill>
                  <a:srgbClr val="312F2B"/>
                </a:solidFill>
                <a:latin typeface="Gelasio" pitchFamily="34" charset="0"/>
                <a:ea typeface="Gelasio" pitchFamily="34" charset="-122"/>
                <a:cs typeface="Gelasio" pitchFamily="34" charset="-120"/>
              </a:rPr>
              <a:t>Timing and Techniques of Cleft Lip and Palate Repair</a:t>
            </a:r>
            <a:endParaRPr lang="en-US" sz="4374" dirty="0"/>
          </a:p>
        </p:txBody>
      </p:sp>
      <p:pic>
        <p:nvPicPr>
          <p:cNvPr id="5" name="Image 1" descr="preencoded.png">    </p:cNvPr>
          <p:cNvPicPr>
            <a:picLocks noChangeAspect="1"/>
          </p:cNvPicPr>
          <p:nvPr/>
        </p:nvPicPr>
        <p:blipFill>
          <a:blip r:embed="rId2"/>
          <a:stretch>
            <a:fillRect/>
          </a:stretch>
        </p:blipFill>
        <p:spPr>
          <a:xfrm>
            <a:off x="2037993" y="3340179"/>
            <a:ext cx="555427" cy="555427"/>
          </a:xfrm>
          <a:prstGeom prst="rect">
            <a:avLst/>
          </a:prstGeom>
        </p:spPr>
      </p:pic>
      <p:sp>
        <p:nvSpPr>
          <p:cNvPr id="6" name="Text 2"/>
          <p:cNvSpPr/>
          <p:nvPr/>
        </p:nvSpPr>
        <p:spPr>
          <a:xfrm>
            <a:off x="2037993" y="4117777"/>
            <a:ext cx="2388632" cy="347186"/>
          </a:xfrm>
          <a:prstGeom prst="rect">
            <a:avLst/>
          </a:prstGeom>
          <a:noFill/>
          <a:ln/>
        </p:spPr>
        <p:txBody>
          <a:bodyPr wrap="none" rtlCol="0" anchor="t"/>
          <a:lstStyle/>
          <a:p>
            <a:pPr algn="l" indent="0" marL="0">
              <a:lnSpc>
                <a:spcPts val="2734"/>
              </a:lnSpc>
              <a:buNone/>
            </a:pPr>
            <a:r>
              <a:rPr lang="en-US" sz="2187" dirty="0">
                <a:solidFill>
                  <a:srgbClr val="272525"/>
                </a:solidFill>
                <a:latin typeface="Gelasio" pitchFamily="34" charset="0"/>
                <a:ea typeface="Gelasio" pitchFamily="34" charset="-122"/>
                <a:cs typeface="Gelasio" pitchFamily="34" charset="-120"/>
              </a:rPr>
              <a:t>Cleft Lip Repair</a:t>
            </a:r>
            <a:endParaRPr lang="en-US" sz="2187" dirty="0"/>
          </a:p>
        </p:txBody>
      </p:sp>
      <p:sp>
        <p:nvSpPr>
          <p:cNvPr id="7" name="Text 3"/>
          <p:cNvSpPr/>
          <p:nvPr/>
        </p:nvSpPr>
        <p:spPr>
          <a:xfrm>
            <a:off x="2037993" y="4598194"/>
            <a:ext cx="2388632" cy="1421606"/>
          </a:xfrm>
          <a:prstGeom prst="rect">
            <a:avLst/>
          </a:prstGeom>
          <a:noFill/>
          <a:ln/>
        </p:spPr>
        <p:txBody>
          <a:bodyPr wrap="square" rtlCol="0" anchor="t"/>
          <a:lstStyle/>
          <a:p>
            <a:pPr algn="l" indent="0" marL="0">
              <a:lnSpc>
                <a:spcPts val="2799"/>
              </a:lnSpc>
              <a:buNone/>
            </a:pPr>
            <a:r>
              <a:rPr lang="en-US" sz="1750" dirty="0">
                <a:solidFill>
                  <a:srgbClr val="272525"/>
                </a:solidFill>
                <a:latin typeface="Lato" pitchFamily="34" charset="0"/>
                <a:ea typeface="Lato" pitchFamily="34" charset="-122"/>
                <a:cs typeface="Lato" pitchFamily="34" charset="-120"/>
              </a:rPr>
              <a:t>Performed at 3-6 months to optimize appearance and function.</a:t>
            </a:r>
            <a:endParaRPr lang="en-US" sz="1750" dirty="0"/>
          </a:p>
        </p:txBody>
      </p:sp>
      <p:pic>
        <p:nvPicPr>
          <p:cNvPr id="8" name="Image 2" descr="preencoded.png">    </p:cNvPr>
          <p:cNvPicPr>
            <a:picLocks noChangeAspect="1"/>
          </p:cNvPicPr>
          <p:nvPr/>
        </p:nvPicPr>
        <p:blipFill>
          <a:blip r:embed="rId3"/>
          <a:stretch>
            <a:fillRect/>
          </a:stretch>
        </p:blipFill>
        <p:spPr>
          <a:xfrm>
            <a:off x="4759881" y="3340179"/>
            <a:ext cx="555427" cy="555427"/>
          </a:xfrm>
          <a:prstGeom prst="rect">
            <a:avLst/>
          </a:prstGeom>
        </p:spPr>
      </p:pic>
      <p:sp>
        <p:nvSpPr>
          <p:cNvPr id="9" name="Text 4"/>
          <p:cNvSpPr/>
          <p:nvPr/>
        </p:nvSpPr>
        <p:spPr>
          <a:xfrm>
            <a:off x="4759881" y="4117777"/>
            <a:ext cx="2388632" cy="347186"/>
          </a:xfrm>
          <a:prstGeom prst="rect">
            <a:avLst/>
          </a:prstGeom>
          <a:noFill/>
          <a:ln/>
        </p:spPr>
        <p:txBody>
          <a:bodyPr wrap="none" rtlCol="0" anchor="t"/>
          <a:lstStyle/>
          <a:p>
            <a:pPr algn="l" indent="0" marL="0">
              <a:lnSpc>
                <a:spcPts val="2734"/>
              </a:lnSpc>
              <a:buNone/>
            </a:pPr>
            <a:r>
              <a:rPr lang="en-US" sz="2187" dirty="0">
                <a:solidFill>
                  <a:srgbClr val="272525"/>
                </a:solidFill>
                <a:latin typeface="Gelasio" pitchFamily="34" charset="0"/>
                <a:ea typeface="Gelasio" pitchFamily="34" charset="-122"/>
                <a:cs typeface="Gelasio" pitchFamily="34" charset="-120"/>
              </a:rPr>
              <a:t>Cleft Palate Repair</a:t>
            </a:r>
            <a:endParaRPr lang="en-US" sz="2187" dirty="0"/>
          </a:p>
        </p:txBody>
      </p:sp>
      <p:sp>
        <p:nvSpPr>
          <p:cNvPr id="10" name="Text 5"/>
          <p:cNvSpPr/>
          <p:nvPr/>
        </p:nvSpPr>
        <p:spPr>
          <a:xfrm>
            <a:off x="4759881" y="4598194"/>
            <a:ext cx="2388632" cy="1421606"/>
          </a:xfrm>
          <a:prstGeom prst="rect">
            <a:avLst/>
          </a:prstGeom>
          <a:noFill/>
          <a:ln/>
        </p:spPr>
        <p:txBody>
          <a:bodyPr wrap="square" rtlCol="0" anchor="t"/>
          <a:lstStyle/>
          <a:p>
            <a:pPr algn="l" indent="0" marL="0">
              <a:lnSpc>
                <a:spcPts val="2799"/>
              </a:lnSpc>
              <a:buNone/>
            </a:pPr>
            <a:r>
              <a:rPr lang="en-US" sz="1750" dirty="0">
                <a:solidFill>
                  <a:srgbClr val="272525"/>
                </a:solidFill>
                <a:latin typeface="Lato" pitchFamily="34" charset="0"/>
                <a:ea typeface="Lato" pitchFamily="34" charset="-122"/>
                <a:cs typeface="Lato" pitchFamily="34" charset="-120"/>
              </a:rPr>
              <a:t>Performed at 6-12 months to allow for proper speech development.</a:t>
            </a:r>
            <a:endParaRPr lang="en-US" sz="1750" dirty="0"/>
          </a:p>
        </p:txBody>
      </p:sp>
      <p:pic>
        <p:nvPicPr>
          <p:cNvPr id="11" name="Image 3" descr="preencoded.png">    </p:cNvPr>
          <p:cNvPicPr>
            <a:picLocks noChangeAspect="1"/>
          </p:cNvPicPr>
          <p:nvPr/>
        </p:nvPicPr>
        <p:blipFill>
          <a:blip r:embed="rId4"/>
          <a:stretch>
            <a:fillRect/>
          </a:stretch>
        </p:blipFill>
        <p:spPr>
          <a:xfrm>
            <a:off x="7481768" y="3340179"/>
            <a:ext cx="555427" cy="555427"/>
          </a:xfrm>
          <a:prstGeom prst="rect">
            <a:avLst/>
          </a:prstGeom>
        </p:spPr>
      </p:pic>
      <p:sp>
        <p:nvSpPr>
          <p:cNvPr id="12" name="Text 6"/>
          <p:cNvSpPr/>
          <p:nvPr/>
        </p:nvSpPr>
        <p:spPr>
          <a:xfrm>
            <a:off x="7481768" y="4117777"/>
            <a:ext cx="2388632" cy="694373"/>
          </a:xfrm>
          <a:prstGeom prst="rect">
            <a:avLst/>
          </a:prstGeom>
          <a:noFill/>
          <a:ln/>
        </p:spPr>
        <p:txBody>
          <a:bodyPr wrap="square" rtlCol="0" anchor="t"/>
          <a:lstStyle/>
          <a:p>
            <a:pPr algn="l" indent="0" marL="0">
              <a:lnSpc>
                <a:spcPts val="2734"/>
              </a:lnSpc>
              <a:buNone/>
            </a:pPr>
            <a:r>
              <a:rPr lang="en-US" sz="2187" dirty="0">
                <a:solidFill>
                  <a:srgbClr val="272525"/>
                </a:solidFill>
                <a:latin typeface="Gelasio" pitchFamily="34" charset="0"/>
                <a:ea typeface="Gelasio" pitchFamily="34" charset="-122"/>
                <a:cs typeface="Gelasio" pitchFamily="34" charset="-120"/>
              </a:rPr>
              <a:t>Surgical Techniques</a:t>
            </a:r>
            <a:endParaRPr lang="en-US" sz="2187" dirty="0"/>
          </a:p>
        </p:txBody>
      </p:sp>
      <p:sp>
        <p:nvSpPr>
          <p:cNvPr id="13" name="Text 7"/>
          <p:cNvSpPr/>
          <p:nvPr/>
        </p:nvSpPr>
        <p:spPr>
          <a:xfrm>
            <a:off x="7481768" y="4945380"/>
            <a:ext cx="2388632" cy="1777008"/>
          </a:xfrm>
          <a:prstGeom prst="rect">
            <a:avLst/>
          </a:prstGeom>
          <a:noFill/>
          <a:ln/>
        </p:spPr>
        <p:txBody>
          <a:bodyPr wrap="square" rtlCol="0" anchor="t"/>
          <a:lstStyle/>
          <a:p>
            <a:pPr algn="l" indent="0" marL="0">
              <a:lnSpc>
                <a:spcPts val="2799"/>
              </a:lnSpc>
              <a:buNone/>
            </a:pPr>
            <a:r>
              <a:rPr lang="en-US" sz="1750" dirty="0">
                <a:solidFill>
                  <a:srgbClr val="272525"/>
                </a:solidFill>
                <a:latin typeface="Lato" pitchFamily="34" charset="0"/>
                <a:ea typeface="Lato" pitchFamily="34" charset="-122"/>
                <a:cs typeface="Lato" pitchFamily="34" charset="-120"/>
              </a:rPr>
              <a:t>Using specialized methods like Millard's rotation-advancement and von Langenbeck's palate repair.</a:t>
            </a:r>
            <a:endParaRPr lang="en-US" sz="1750" dirty="0"/>
          </a:p>
        </p:txBody>
      </p:sp>
      <p:pic>
        <p:nvPicPr>
          <p:cNvPr id="14" name="Image 4" descr="preencoded.png">    </p:cNvPr>
          <p:cNvPicPr>
            <a:picLocks noChangeAspect="1"/>
          </p:cNvPicPr>
          <p:nvPr/>
        </p:nvPicPr>
        <p:blipFill>
          <a:blip r:embed="rId5"/>
          <a:stretch>
            <a:fillRect/>
          </a:stretch>
        </p:blipFill>
        <p:spPr>
          <a:xfrm>
            <a:off x="10203656" y="3340179"/>
            <a:ext cx="555427" cy="555427"/>
          </a:xfrm>
          <a:prstGeom prst="rect">
            <a:avLst/>
          </a:prstGeom>
        </p:spPr>
      </p:pic>
      <p:sp>
        <p:nvSpPr>
          <p:cNvPr id="15" name="Text 8"/>
          <p:cNvSpPr/>
          <p:nvPr/>
        </p:nvSpPr>
        <p:spPr>
          <a:xfrm>
            <a:off x="10203656" y="4117777"/>
            <a:ext cx="2388751" cy="694373"/>
          </a:xfrm>
          <a:prstGeom prst="rect">
            <a:avLst/>
          </a:prstGeom>
          <a:noFill/>
          <a:ln/>
        </p:spPr>
        <p:txBody>
          <a:bodyPr wrap="square" rtlCol="0" anchor="t"/>
          <a:lstStyle/>
          <a:p>
            <a:pPr algn="l" indent="0" marL="0">
              <a:lnSpc>
                <a:spcPts val="2734"/>
              </a:lnSpc>
              <a:buNone/>
            </a:pPr>
            <a:r>
              <a:rPr lang="en-US" sz="2187" dirty="0">
                <a:solidFill>
                  <a:srgbClr val="272525"/>
                </a:solidFill>
                <a:latin typeface="Gelasio" pitchFamily="34" charset="0"/>
                <a:ea typeface="Gelasio" pitchFamily="34" charset="-122"/>
                <a:cs typeface="Gelasio" pitchFamily="34" charset="-120"/>
              </a:rPr>
              <a:t>Multidisciplinary Care</a:t>
            </a:r>
            <a:endParaRPr lang="en-US" sz="2187" dirty="0"/>
          </a:p>
        </p:txBody>
      </p:sp>
      <p:sp>
        <p:nvSpPr>
          <p:cNvPr id="16" name="Text 9"/>
          <p:cNvSpPr/>
          <p:nvPr/>
        </p:nvSpPr>
        <p:spPr>
          <a:xfrm>
            <a:off x="10203656" y="4945380"/>
            <a:ext cx="2388751" cy="1421606"/>
          </a:xfrm>
          <a:prstGeom prst="rect">
            <a:avLst/>
          </a:prstGeom>
          <a:noFill/>
          <a:ln/>
        </p:spPr>
        <p:txBody>
          <a:bodyPr wrap="square" rtlCol="0" anchor="t"/>
          <a:lstStyle/>
          <a:p>
            <a:pPr algn="l" indent="0" marL="0">
              <a:lnSpc>
                <a:spcPts val="2799"/>
              </a:lnSpc>
              <a:buNone/>
            </a:pPr>
            <a:r>
              <a:rPr lang="en-US" sz="1750" dirty="0">
                <a:solidFill>
                  <a:srgbClr val="272525"/>
                </a:solidFill>
                <a:latin typeface="Lato" pitchFamily="34" charset="0"/>
                <a:ea typeface="Lato" pitchFamily="34" charset="-122"/>
                <a:cs typeface="Lato" pitchFamily="34" charset="-120"/>
              </a:rPr>
              <a:t>Collaboration between surgeons, dentists, speech therapists, and other specialists.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75000"/>
            </a:srgbClr>
          </a:solidFill>
          <a:ln/>
        </p:spPr>
      </p:sp>
      <p:sp>
        <p:nvSpPr>
          <p:cNvPr id="4" name="Text 1"/>
          <p:cNvSpPr/>
          <p:nvPr/>
        </p:nvSpPr>
        <p:spPr>
          <a:xfrm>
            <a:off x="2037993" y="2012156"/>
            <a:ext cx="10123527" cy="694373"/>
          </a:xfrm>
          <a:prstGeom prst="rect">
            <a:avLst/>
          </a:prstGeom>
          <a:noFill/>
          <a:ln/>
        </p:spPr>
        <p:txBody>
          <a:bodyPr wrap="none" rtlCol="0" anchor="t"/>
          <a:lstStyle/>
          <a:p>
            <a:pPr indent="0" marL="0">
              <a:lnSpc>
                <a:spcPts val="5468"/>
              </a:lnSpc>
              <a:buNone/>
            </a:pPr>
            <a:r>
              <a:rPr lang="en-US" sz="4374" dirty="0">
                <a:solidFill>
                  <a:srgbClr val="312F2B"/>
                </a:solidFill>
                <a:latin typeface="Gelasio" pitchFamily="34" charset="0"/>
                <a:ea typeface="Gelasio" pitchFamily="34" charset="-122"/>
                <a:cs typeface="Gelasio" pitchFamily="34" charset="-120"/>
              </a:rPr>
              <a:t>Complications and Long-Term Outcomes</a:t>
            </a:r>
            <a:endParaRPr lang="en-US" sz="4374" dirty="0"/>
          </a:p>
        </p:txBody>
      </p:sp>
      <p:sp>
        <p:nvSpPr>
          <p:cNvPr id="5" name="Shape 2"/>
          <p:cNvSpPr/>
          <p:nvPr/>
        </p:nvSpPr>
        <p:spPr>
          <a:xfrm>
            <a:off x="2037993" y="3150870"/>
            <a:ext cx="10554414" cy="3066455"/>
          </a:xfrm>
          <a:prstGeom prst="roundRect">
            <a:avLst>
              <a:gd name="adj" fmla="val 3261"/>
            </a:avLst>
          </a:prstGeom>
          <a:noFill/>
          <a:ln w="7620">
            <a:solidFill>
              <a:srgbClr val="000000">
                <a:alpha val="8000"/>
              </a:srgbClr>
            </a:solidFill>
            <a:prstDash val="solid"/>
          </a:ln>
        </p:spPr>
      </p:sp>
      <p:sp>
        <p:nvSpPr>
          <p:cNvPr id="6" name="Shape 3"/>
          <p:cNvSpPr/>
          <p:nvPr/>
        </p:nvSpPr>
        <p:spPr>
          <a:xfrm>
            <a:off x="2045613" y="3158490"/>
            <a:ext cx="10539174" cy="1347907"/>
          </a:xfrm>
          <a:prstGeom prst="rect">
            <a:avLst/>
          </a:prstGeom>
          <a:solidFill>
            <a:srgbClr val="FFFFFF">
              <a:alpha val="4000"/>
            </a:srgbClr>
          </a:solidFill>
          <a:ln/>
        </p:spPr>
      </p:sp>
      <p:sp>
        <p:nvSpPr>
          <p:cNvPr id="7" name="Text 4"/>
          <p:cNvSpPr/>
          <p:nvPr/>
        </p:nvSpPr>
        <p:spPr>
          <a:xfrm>
            <a:off x="2267783" y="3299341"/>
            <a:ext cx="4821436" cy="355402"/>
          </a:xfrm>
          <a:prstGeom prst="rect">
            <a:avLst/>
          </a:prstGeom>
          <a:noFill/>
          <a:ln/>
        </p:spPr>
        <p:txBody>
          <a:bodyPr wrap="none" rtlCol="0" anchor="t"/>
          <a:lstStyle/>
          <a:p>
            <a:pPr indent="0" marL="0">
              <a:lnSpc>
                <a:spcPts val="2799"/>
              </a:lnSpc>
              <a:buNone/>
            </a:pPr>
            <a:r>
              <a:rPr lang="en-US" sz="1750" dirty="0">
                <a:solidFill>
                  <a:srgbClr val="272525"/>
                </a:solidFill>
                <a:latin typeface="Lato" pitchFamily="34" charset="0"/>
                <a:ea typeface="Lato" pitchFamily="34" charset="-122"/>
                <a:cs typeface="Lato" pitchFamily="34" charset="-120"/>
              </a:rPr>
              <a:t>Complications</a:t>
            </a:r>
            <a:endParaRPr lang="en-US" sz="1750" dirty="0"/>
          </a:p>
        </p:txBody>
      </p:sp>
      <p:sp>
        <p:nvSpPr>
          <p:cNvPr id="8" name="Text 5"/>
          <p:cNvSpPr/>
          <p:nvPr/>
        </p:nvSpPr>
        <p:spPr>
          <a:xfrm>
            <a:off x="7541181" y="3299341"/>
            <a:ext cx="4821436" cy="1066205"/>
          </a:xfrm>
          <a:prstGeom prst="rect">
            <a:avLst/>
          </a:prstGeom>
          <a:noFill/>
          <a:ln/>
        </p:spPr>
        <p:txBody>
          <a:bodyPr wrap="square" rtlCol="0" anchor="t"/>
          <a:lstStyle/>
          <a:p>
            <a:pPr indent="0" marL="0">
              <a:lnSpc>
                <a:spcPts val="2799"/>
              </a:lnSpc>
              <a:buNone/>
            </a:pPr>
            <a:r>
              <a:rPr lang="en-US" sz="1750" dirty="0">
                <a:solidFill>
                  <a:srgbClr val="272525"/>
                </a:solidFill>
                <a:latin typeface="Lato" pitchFamily="34" charset="0"/>
                <a:ea typeface="Lato" pitchFamily="34" charset="-122"/>
                <a:cs typeface="Lato" pitchFamily="34" charset="-120"/>
              </a:rPr>
              <a:t>Feeding difficulties, speech and language delays, dental and orthodontic issues, hearing problems, and psychosocial challenges.</a:t>
            </a:r>
            <a:endParaRPr lang="en-US" sz="1750" dirty="0"/>
          </a:p>
        </p:txBody>
      </p:sp>
      <p:sp>
        <p:nvSpPr>
          <p:cNvPr id="9" name="Shape 6"/>
          <p:cNvSpPr/>
          <p:nvPr/>
        </p:nvSpPr>
        <p:spPr>
          <a:xfrm>
            <a:off x="2045613" y="4506397"/>
            <a:ext cx="10539174" cy="1703308"/>
          </a:xfrm>
          <a:prstGeom prst="rect">
            <a:avLst/>
          </a:prstGeom>
          <a:solidFill>
            <a:srgbClr val="000000">
              <a:alpha val="4000"/>
            </a:srgbClr>
          </a:solidFill>
          <a:ln/>
        </p:spPr>
      </p:sp>
      <p:sp>
        <p:nvSpPr>
          <p:cNvPr id="10" name="Text 7"/>
          <p:cNvSpPr/>
          <p:nvPr/>
        </p:nvSpPr>
        <p:spPr>
          <a:xfrm>
            <a:off x="2267783" y="4647248"/>
            <a:ext cx="4821436" cy="355402"/>
          </a:xfrm>
          <a:prstGeom prst="rect">
            <a:avLst/>
          </a:prstGeom>
          <a:noFill/>
          <a:ln/>
        </p:spPr>
        <p:txBody>
          <a:bodyPr wrap="none" rtlCol="0" anchor="t"/>
          <a:lstStyle/>
          <a:p>
            <a:pPr indent="0" marL="0">
              <a:lnSpc>
                <a:spcPts val="2799"/>
              </a:lnSpc>
              <a:buNone/>
            </a:pPr>
            <a:r>
              <a:rPr lang="en-US" sz="1750" dirty="0">
                <a:solidFill>
                  <a:srgbClr val="272525"/>
                </a:solidFill>
                <a:latin typeface="Lato" pitchFamily="34" charset="0"/>
                <a:ea typeface="Lato" pitchFamily="34" charset="-122"/>
                <a:cs typeface="Lato" pitchFamily="34" charset="-120"/>
              </a:rPr>
              <a:t>Long-Term Outcomes</a:t>
            </a:r>
            <a:endParaRPr lang="en-US" sz="1750" dirty="0"/>
          </a:p>
        </p:txBody>
      </p:sp>
      <p:sp>
        <p:nvSpPr>
          <p:cNvPr id="11" name="Text 8"/>
          <p:cNvSpPr/>
          <p:nvPr/>
        </p:nvSpPr>
        <p:spPr>
          <a:xfrm>
            <a:off x="7541181" y="4647248"/>
            <a:ext cx="4821436" cy="1421606"/>
          </a:xfrm>
          <a:prstGeom prst="rect">
            <a:avLst/>
          </a:prstGeom>
          <a:noFill/>
          <a:ln/>
        </p:spPr>
        <p:txBody>
          <a:bodyPr wrap="square" rtlCol="0" anchor="t"/>
          <a:lstStyle/>
          <a:p>
            <a:pPr indent="0" marL="0">
              <a:lnSpc>
                <a:spcPts val="2799"/>
              </a:lnSpc>
              <a:buNone/>
            </a:pPr>
            <a:r>
              <a:rPr lang="en-US" sz="1750" dirty="0">
                <a:solidFill>
                  <a:srgbClr val="272525"/>
                </a:solidFill>
                <a:latin typeface="Lato" pitchFamily="34" charset="0"/>
                <a:ea typeface="Lato" pitchFamily="34" charset="-122"/>
                <a:cs typeface="Lato" pitchFamily="34" charset="-120"/>
              </a:rPr>
              <a:t>With comprehensive, multidisciplinary care, individuals with cleft lip and palate can lead healthy, fulfilling lives with good speech, appearance, and social integration.</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2024-05-08T16:29:45Z</dcterms:created>
  <dcterms:modified xsi:type="dcterms:W3CDTF">2024-05-08T16:29:45Z</dcterms:modified>
</cp:coreProperties>
</file>