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Carcinoma Breast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 sz="2400"/>
            </a:pPr>
            <a:r>
              <a:t>Final Year MBBS</a:t>
            </a:r>
            <a:br/>
            <a:r>
              <a:t>Prof. Dr. Zahid Mahmood</a:t>
            </a:r>
            <a:br/>
            <a:r>
              <a:t>Professor of Surgery</a:t>
            </a:r>
            <a:br/>
            <a:r>
              <a:t>Lahore Medical &amp; Dental College</a:t>
            </a:r>
            <a:br/>
            <a:r>
              <a:t>Hameed Latif Hospital Lahore</a:t>
            </a:r>
            <a:br/>
            <a:r>
              <a:t>Ghurki Trust Teaching Hospital Lahore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Pathology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 sz="2400"/>
            </a:pPr>
            <a:r>
              <a:t>• DCIS</a:t>
            </a:r>
            <a:br/>
            <a:r>
              <a:t>• LCIS</a:t>
            </a:r>
            <a:br/>
            <a:r>
              <a:t>• Invasive ductal carcinoma</a:t>
            </a:r>
            <a:br/>
            <a:r>
              <a:t>• Invasive lobular carcinoma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Molecular Classification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 sz="2400"/>
            </a:pPr>
            <a:r>
              <a:t>• Luminal A</a:t>
            </a:r>
            <a:br/>
            <a:r>
              <a:t>• Luminal B</a:t>
            </a:r>
            <a:br/>
            <a:r>
              <a:t>• HER2-positive</a:t>
            </a:r>
            <a:br/>
            <a:r>
              <a:t>• Triple-negative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Clinical Features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 sz="2400"/>
            </a:pPr>
            <a:r>
              <a:t>• Breast lump</a:t>
            </a:r>
            <a:br/>
            <a:r>
              <a:t>• Skin dimpling</a:t>
            </a:r>
            <a:br/>
            <a:r>
              <a:t>• Nipple retraction</a:t>
            </a:r>
            <a:br/>
            <a:r>
              <a:t>• Bloody discharge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Advanced Disease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 sz="2400"/>
            </a:pPr>
            <a:r>
              <a:t>• Ulceration</a:t>
            </a:r>
            <a:br/>
            <a:r>
              <a:t>• Fungating mass</a:t>
            </a:r>
            <a:br/>
            <a:r>
              <a:t>• Fixed axillary nodes</a:t>
            </a:r>
            <a:br/>
            <a:r>
              <a:t>• Arm edema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History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 sz="2400"/>
            </a:pPr>
            <a:r>
              <a:t>• Lump duration</a:t>
            </a:r>
            <a:br/>
            <a:r>
              <a:t>• Pain</a:t>
            </a:r>
            <a:br/>
            <a:r>
              <a:t>• Menstrual history</a:t>
            </a:r>
            <a:br/>
            <a:r>
              <a:t>• Family history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Physical Examination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 sz="2400"/>
            </a:pPr>
            <a:r>
              <a:t>• Inspection</a:t>
            </a:r>
            <a:br/>
            <a:r>
              <a:t>• Palpation</a:t>
            </a:r>
            <a:br/>
            <a:r>
              <a:t>• Axilla</a:t>
            </a:r>
            <a:br/>
            <a:r>
              <a:t>• Supraclavicular nodes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Triple Assessment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 sz="2400"/>
            </a:pPr>
            <a:r>
              <a:t>• Clinical examination</a:t>
            </a:r>
            <a:br/>
            <a:r>
              <a:t>• Imaging</a:t>
            </a:r>
            <a:br/>
            <a:r>
              <a:t>• Tissue diagnosis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Imaging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 sz="2400"/>
            </a:pPr>
            <a:r>
              <a:t>• Mammography</a:t>
            </a:r>
            <a:br/>
            <a:r>
              <a:t>• Ultrasound</a:t>
            </a:r>
            <a:br/>
            <a:r>
              <a:t>• MRI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BI-RADS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 sz="2400"/>
            </a:pPr>
            <a:r>
              <a:t>• Categories 0–6</a:t>
            </a:r>
            <a:br/>
            <a:r>
              <a:t>• Guides management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Tissue Diagnosis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 sz="2400"/>
            </a:pPr>
            <a:r>
              <a:t>• FNAC</a:t>
            </a:r>
            <a:br/>
            <a:r>
              <a:t>• Core biopsy</a:t>
            </a:r>
            <a:br/>
            <a:r>
              <a:t>• Vacuum biopsy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Learning Objectives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 sz="2400"/>
            </a:pPr>
            <a:r>
              <a:t>• Describe epidemiology</a:t>
            </a:r>
            <a:br/>
            <a:r>
              <a:t>• Explain risk factors</a:t>
            </a:r>
            <a:br/>
            <a:r>
              <a:t>• Discuss pathology</a:t>
            </a:r>
            <a:br/>
            <a:r>
              <a:t>• Recognize clinical presentation</a:t>
            </a:r>
            <a:br/>
            <a:r>
              <a:t>• Investigate breast cancer</a:t>
            </a:r>
            <a:br/>
            <a:r>
              <a:t>• Stage disease</a:t>
            </a:r>
            <a:br/>
            <a:r>
              <a:t>• Outline treatment</a:t>
            </a:r>
            <a:br/>
            <a:r>
              <a:t>• Discuss prognosis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Immunohistochemistry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 sz="2400"/>
            </a:pPr>
            <a:r>
              <a:t>• ER</a:t>
            </a:r>
            <a:br/>
            <a:r>
              <a:t>• PR</a:t>
            </a:r>
            <a:br/>
            <a:r>
              <a:t>• HER2</a:t>
            </a:r>
            <a:br/>
            <a:r>
              <a:t>• Ki-67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TNM Staging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 sz="2400"/>
            </a:pPr>
            <a:r>
              <a:t>• Tumor</a:t>
            </a:r>
            <a:br/>
            <a:r>
              <a:t>• Nodes</a:t>
            </a:r>
            <a:br/>
            <a:r>
              <a:t>• Metastasis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Stage-wise Management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 sz="2400"/>
            </a:pPr>
            <a:r>
              <a:t>• Stage I–IV</a:t>
            </a:r>
            <a:br/>
            <a:r>
              <a:t>• Individualized treatment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Breast Conserving Surgery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 sz="2400"/>
            </a:pPr>
            <a:r>
              <a:t>• Indications</a:t>
            </a:r>
            <a:br/>
            <a:r>
              <a:t>• Contraindications</a:t>
            </a:r>
            <a:br/>
            <a:r>
              <a:t>• Advantages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Modified Radical Mastectomy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 sz="2400"/>
            </a:pPr>
            <a:r>
              <a:t>• Indications</a:t>
            </a:r>
            <a:br/>
            <a:r>
              <a:t>• Procedure</a:t>
            </a:r>
            <a:br/>
            <a:r>
              <a:t>• Complications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Sentinel Lymph Node Biopsy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 sz="2400"/>
            </a:pPr>
            <a:r>
              <a:t>• Principle</a:t>
            </a:r>
            <a:br/>
            <a:r>
              <a:t>• Technique</a:t>
            </a:r>
            <a:br/>
            <a:r>
              <a:t>• Benefits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Axillary Clearance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 sz="2400"/>
            </a:pPr>
            <a:r>
              <a:t>• Indications</a:t>
            </a:r>
            <a:br/>
            <a:r>
              <a:t>• Complications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Radiotherapy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 sz="2400"/>
            </a:pPr>
            <a:r>
              <a:t>• Indications</a:t>
            </a:r>
            <a:br/>
            <a:r>
              <a:t>• Benefits</a:t>
            </a:r>
            <a:br/>
            <a:r>
              <a:t>• Side effects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Chemotherapy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 sz="2400"/>
            </a:pPr>
            <a:r>
              <a:t>• AC</a:t>
            </a:r>
            <a:br/>
            <a:r>
              <a:t>• AC-T</a:t>
            </a:r>
            <a:br/>
            <a:r>
              <a:t>• FEC</a:t>
            </a:r>
            <a:br/>
            <a:r>
              <a:t>• Neo/adjuvant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Hormonal Therapy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 sz="2400"/>
            </a:pPr>
            <a:r>
              <a:t>• Tamoxifen</a:t>
            </a:r>
            <a:br/>
            <a:r>
              <a:t>• Aromatase inhibitors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Introduction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 sz="2400"/>
            </a:pPr>
            <a:r>
              <a:t>• Most common cancer in women worldwide</a:t>
            </a:r>
            <a:br/>
            <a:r>
              <a:t>• Early diagnosis improves survival</a:t>
            </a:r>
            <a:br/>
            <a:r>
              <a:t>• Multidisciplinary management is essential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Targeted Therapy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 sz="2400"/>
            </a:pPr>
            <a:r>
              <a:t>• Trastuzumab</a:t>
            </a:r>
            <a:br/>
            <a:r>
              <a:t>• Pertuzumab</a:t>
            </a:r>
            <a:br/>
            <a:r>
              <a:t>• CDK4/6 inhibitors</a:t>
            </a:r>
            <a:br/>
            <a:r>
              <a:t>• PARP inhibitors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Complications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 sz="2400"/>
            </a:pPr>
            <a:r>
              <a:t>• Local recurrence</a:t>
            </a:r>
            <a:br/>
            <a:r>
              <a:t>• Bone</a:t>
            </a:r>
            <a:br/>
            <a:r>
              <a:t>• Lung</a:t>
            </a:r>
            <a:br/>
            <a:r>
              <a:t>• Liver</a:t>
            </a:r>
            <a:br/>
            <a:r>
              <a:t>• Brain metastasis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Prognostic Factors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 sz="2400"/>
            </a:pPr>
            <a:r>
              <a:t>• Stage</a:t>
            </a:r>
            <a:br/>
            <a:r>
              <a:t>• Size</a:t>
            </a:r>
            <a:br/>
            <a:r>
              <a:t>• Nodes</a:t>
            </a:r>
            <a:br/>
            <a:r>
              <a:t>• Grade</a:t>
            </a:r>
            <a:br/>
            <a:r>
              <a:t>• ER/PR</a:t>
            </a:r>
            <a:br/>
            <a:r>
              <a:t>• HER2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Clinical Case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 sz="2400"/>
            </a:pPr>
            <a:r>
              <a:t>45-year-old lady with painless breast lump.</a:t>
            </a:r>
            <a:br/>
            <a:r>
              <a:t>Discuss diagnosis, investigations and management.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Revision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 sz="2400"/>
            </a:pPr>
            <a:r>
              <a:t>• Viva questions</a:t>
            </a:r>
            <a:br/>
            <a:r>
              <a:t>• 5 SBA MCQs</a:t>
            </a:r>
            <a:br/>
            <a:r>
              <a:t>• Key concepts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Key Messages &amp; References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 sz="2400"/>
            </a:pPr>
            <a:r>
              <a:t>• Early diagnosis saves lives</a:t>
            </a:r>
            <a:br/>
            <a:r>
              <a:t>• Triple assessment is essential</a:t>
            </a:r>
            <a:br/>
            <a:r>
              <a:t>• MDT care improves outcomes</a:t>
            </a:r>
            <a:br/>
            <a:br/>
            <a:r>
              <a:t>References:</a:t>
            </a:r>
            <a:br/>
            <a:r>
              <a:t>Bailey &amp; Love</a:t>
            </a:r>
            <a:br/>
            <a:r>
              <a:t>Sabiston</a:t>
            </a:r>
            <a:br/>
            <a:r>
              <a:t>Schwartz</a:t>
            </a:r>
            <a:br/>
            <a:r>
              <a:t>NCCN</a:t>
            </a:r>
            <a:br/>
            <a:r>
              <a:t>ASCO</a:t>
            </a:r>
            <a:br/>
            <a:r>
              <a:t>ESMO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Anatomy of Breast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 sz="2400"/>
            </a:pPr>
            <a:r>
              <a:t>• Lobules</a:t>
            </a:r>
            <a:br/>
            <a:r>
              <a:t>• Lactiferous ducts</a:t>
            </a:r>
            <a:br/>
            <a:r>
              <a:t>• Cooper's ligaments</a:t>
            </a:r>
            <a:br/>
            <a:r>
              <a:t>• Blood supply</a:t>
            </a:r>
            <a:br/>
            <a:r>
              <a:t>• Lymphatic drainage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Lymphatic Drainage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 sz="2400"/>
            </a:pPr>
            <a:r>
              <a:t>• Axillary nodes</a:t>
            </a:r>
            <a:br/>
            <a:r>
              <a:t>• Internal mammary nodes</a:t>
            </a:r>
            <a:br/>
            <a:r>
              <a:t>• Sentinel lymph node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Epidemiology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 sz="2400"/>
            </a:pPr>
            <a:r>
              <a:t>• Increasing incidence</a:t>
            </a:r>
            <a:br/>
            <a:r>
              <a:t>• Mortality decreasing due to screening</a:t>
            </a:r>
            <a:br/>
            <a:r>
              <a:t>• Rare in males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Risk Factors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 sz="2400"/>
            </a:pPr>
            <a:r>
              <a:t>• Female sex</a:t>
            </a:r>
            <a:br/>
            <a:r>
              <a:t>• Age</a:t>
            </a:r>
            <a:br/>
            <a:r>
              <a:t>• Family history</a:t>
            </a:r>
            <a:br/>
            <a:r>
              <a:t>• BRCA mutations</a:t>
            </a:r>
            <a:br/>
            <a:r>
              <a:t>• HRT</a:t>
            </a:r>
            <a:br/>
            <a:r>
              <a:t>• Obesity</a:t>
            </a:r>
            <a:br/>
            <a:r>
              <a:t>• Alcohol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Protective Factors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 sz="2400"/>
            </a:pPr>
            <a:r>
              <a:t>• Breastfeeding</a:t>
            </a:r>
            <a:br/>
            <a:r>
              <a:t>• Exercise</a:t>
            </a:r>
            <a:br/>
            <a:r>
              <a:t>• Early pregnancy</a:t>
            </a:r>
            <a:br/>
            <a:r>
              <a:t>• Weight control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Genetics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 sz="2400"/>
            </a:pPr>
            <a:r>
              <a:t>• BRCA1</a:t>
            </a:r>
            <a:br/>
            <a:r>
              <a:t>• BRCA2</a:t>
            </a:r>
            <a:br/>
            <a:r>
              <a:t>• TP53</a:t>
            </a:r>
            <a:br/>
            <a:r>
              <a:t>• PALB2</a:t>
            </a:r>
            <a:br/>
            <a:r>
              <a:t>• CHEK2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