
<file path=[Content_Types].xml><?xml version="1.0" encoding="utf-8"?>
<Types xmlns="http://schemas.openxmlformats.org/package/2006/content-types">
  <Default Extension="bin" ContentType="application/vnd.openxmlformats-officedocument.presentationml.printerSettings"/>
  <Default Extension="jpeg" ContentType="image/jpe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viewProps.xml" ContentType="application/vnd.openxmlformats-officedocument.presentationml.viewProps+xml"/>
</Types>
</file>

<file path=_rels/.rels><?xml version='1.0' encoding='UTF-8' standalone='yes'?>
<Relationships xmlns="http://schemas.openxmlformats.org/package/2006/relationships"><Relationship Id="rId1" Type="http://schemas.openxmlformats.org/officeDocument/2006/relationships/officeDocument" Target="ppt/presentation.xml"/><Relationship Id="rId2" Type="http://schemas.openxmlformats.org/package/2006/relationships/metadata/thumbnail" Target="docProps/thumbnail.jpeg"/><Relationship Id="rId3" Type="http://schemas.openxmlformats.org/package/2006/relationships/metadata/core-properties" Target="docProps/core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7"/>
    <p:sldId id="257" r:id="rId8"/>
    <p:sldId id="258" r:id="rId9"/>
    <p:sldId id="259" r:id="rId10"/>
    <p:sldId id="260" r:id="rId11"/>
    <p:sldId id="261" r:id="rId12"/>
    <p:sldId id="262" r:id="rId13"/>
    <p:sldId id="263" r:id="rId14"/>
    <p:sldId id="264" r:id="rId15"/>
    <p:sldId id="265" r:id="rId16"/>
    <p:sldId id="266" r:id="rId17"/>
    <p:sldId id="267" r:id="rId18"/>
    <p:sldId id="268" r:id="rId19"/>
    <p:sldId id="269" r:id="rId20"/>
    <p:sldId id="270" r:id="rId21"/>
    <p:sldId id="271" r:id="rId22"/>
    <p:sldId id="272" r:id="rId23"/>
    <p:sldId id="273" r:id="rId24"/>
    <p:sldId id="274" r:id="rId25"/>
    <p:sldId id="275" r:id="rId26"/>
    <p:sldId id="276" r:id="rId27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 snapToGrid="0" snapToObjects="1">
      <p:cViewPr varScale="1">
        <p:scale>
          <a:sx n="124" d="100"/>
          <a:sy n="124" d="100"/>
        </p:scale>
        <p:origin x="-1512" y="-11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6200" cy="76200"/>
</p:viewPr>
</file>

<file path=ppt/_rels/presentation.xml.rels><?xml version='1.0' encoding='UTF-8' standalone='yes'?>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printerSettings" Target="printerSettings/printerSettings1.bin"/><Relationship Id="rId3" Type="http://schemas.openxmlformats.org/officeDocument/2006/relationships/presProps" Target="presProps.xml"/><Relationship Id="rId4" Type="http://schemas.openxmlformats.org/officeDocument/2006/relationships/viewProps" Target="viewProps.xml"/><Relationship Id="rId5" Type="http://schemas.openxmlformats.org/officeDocument/2006/relationships/theme" Target="theme/theme1.xml"/><Relationship Id="rId6" Type="http://schemas.openxmlformats.org/officeDocument/2006/relationships/tableStyles" Target="tableStyles.xml"/><Relationship Id="rId7" Type="http://schemas.openxmlformats.org/officeDocument/2006/relationships/slide" Target="slides/slide1.xml"/><Relationship Id="rId8" Type="http://schemas.openxmlformats.org/officeDocument/2006/relationships/slide" Target="slides/slide2.xml"/><Relationship Id="rId9" Type="http://schemas.openxmlformats.org/officeDocument/2006/relationships/slide" Target="slides/slide3.xml"/><Relationship Id="rId10" Type="http://schemas.openxmlformats.org/officeDocument/2006/relationships/slide" Target="slides/slide4.xml"/><Relationship Id="rId11" Type="http://schemas.openxmlformats.org/officeDocument/2006/relationships/slide" Target="slides/slide5.xml"/><Relationship Id="rId12" Type="http://schemas.openxmlformats.org/officeDocument/2006/relationships/slide" Target="slides/slide6.xml"/><Relationship Id="rId13" Type="http://schemas.openxmlformats.org/officeDocument/2006/relationships/slide" Target="slides/slide7.xml"/><Relationship Id="rId14" Type="http://schemas.openxmlformats.org/officeDocument/2006/relationships/slide" Target="slides/slide8.xml"/><Relationship Id="rId15" Type="http://schemas.openxmlformats.org/officeDocument/2006/relationships/slide" Target="slides/slide9.xml"/><Relationship Id="rId16" Type="http://schemas.openxmlformats.org/officeDocument/2006/relationships/slide" Target="slides/slide10.xml"/><Relationship Id="rId17" Type="http://schemas.openxmlformats.org/officeDocument/2006/relationships/slide" Target="slides/slide11.xml"/><Relationship Id="rId18" Type="http://schemas.openxmlformats.org/officeDocument/2006/relationships/slide" Target="slides/slide12.xml"/><Relationship Id="rId19" Type="http://schemas.openxmlformats.org/officeDocument/2006/relationships/slide" Target="slides/slide13.xml"/><Relationship Id="rId20" Type="http://schemas.openxmlformats.org/officeDocument/2006/relationships/slide" Target="slides/slide14.xml"/><Relationship Id="rId21" Type="http://schemas.openxmlformats.org/officeDocument/2006/relationships/slide" Target="slides/slide15.xml"/><Relationship Id="rId22" Type="http://schemas.openxmlformats.org/officeDocument/2006/relationships/slide" Target="slides/slide16.xml"/><Relationship Id="rId23" Type="http://schemas.openxmlformats.org/officeDocument/2006/relationships/slide" Target="slides/slide17.xml"/><Relationship Id="rId24" Type="http://schemas.openxmlformats.org/officeDocument/2006/relationships/slide" Target="slides/slide18.xml"/><Relationship Id="rId25" Type="http://schemas.openxmlformats.org/officeDocument/2006/relationships/slide" Target="slides/slide19.xml"/><Relationship Id="rId26" Type="http://schemas.openxmlformats.org/officeDocument/2006/relationships/slide" Target="slides/slide20.xml"/><Relationship Id="rId27" Type="http://schemas.openxmlformats.org/officeDocument/2006/relationships/slide" Target="slides/slide21.xml"/></Relationships>
</file>

<file path=ppt/slideLayouts/_rels/slideLayout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'1.0' encoding='UTF-8' standalone='yes'?>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680755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10927964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61222379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1431425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6064837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782244947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990158736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72702771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1299981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840726560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89236939"/>
      </p:ext>
    </p:extLst>
  </p:cSld>
  <p:clrMapOvr>
    <a:masterClrMapping/>
  </p:clrMapOvr>
</p:sldLayout>
</file>

<file path=ppt/slideMasters/_rels/slideMaster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slideLayout" Target="../slideLayouts/slideLayout11.xml"/><Relationship Id="rId1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CAD085-E8A6-8845-BD4E-CB4CCA059FC4}" type="datetimeFigureOut">
              <a:rPr lang="en-US" smtClean="0"/>
              <a:t>1/27/13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1FF6DA9-008F-8B48-92A6-B652298478BF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0997751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'1.0' encoding='UTF-8' standalone='yes'?>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Scenario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Young patient presents with long bone fracture</a:t>
            </a:r>
          </a:p>
          <a:p>
            <a:pPr>
              <a:defRPr sz="2800"/>
            </a:pPr>
            <a:r>
              <a:t>Severe pain swelling deformity at site</a:t>
            </a:r>
          </a:p>
          <a:p>
            <a:pPr>
              <a:defRPr sz="2800"/>
            </a:pPr>
            <a:r>
              <a:t>X-ray confirms displaced tibial fracture</a:t>
            </a:r>
          </a:p>
          <a:p>
            <a:pPr>
              <a:defRPr sz="2800"/>
            </a:pPr>
            <a:r>
              <a:t>How does bone healing occur physiologically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Soft Callus 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Fibroblasts chondroblasts produce collagen matrix</a:t>
            </a:r>
          </a:p>
          <a:p>
            <a:pPr>
              <a:defRPr sz="2800"/>
            </a:pPr>
            <a:r>
              <a:t>Granulation tissue replaces fracture hematoma</a:t>
            </a:r>
          </a:p>
          <a:p>
            <a:pPr>
              <a:defRPr sz="2800"/>
            </a:pPr>
            <a:r>
              <a:t>Soft callus stabilizes fracture temporarily</a:t>
            </a:r>
          </a:p>
          <a:p>
            <a:pPr>
              <a:defRPr sz="2800"/>
            </a:pPr>
            <a:r>
              <a:t>Provides framework for bone formation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Hard Callus 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Osteoblasts produce woven bone matrix</a:t>
            </a:r>
          </a:p>
          <a:p>
            <a:pPr>
              <a:defRPr sz="2800"/>
            </a:pPr>
            <a:r>
              <a:t>Soft callus converted into hard callus</a:t>
            </a:r>
          </a:p>
          <a:p>
            <a:pPr>
              <a:defRPr sz="2800"/>
            </a:pPr>
            <a:r>
              <a:t>Mineralization increases strength of bone</a:t>
            </a:r>
          </a:p>
          <a:p>
            <a:pPr>
              <a:defRPr sz="2800"/>
            </a:pPr>
            <a:r>
              <a:t>Occurs over weeks after injury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Remodeling Phase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Woven bone replaced by lamellar bone</a:t>
            </a:r>
          </a:p>
          <a:p>
            <a:pPr>
              <a:defRPr sz="2800"/>
            </a:pPr>
            <a:r>
              <a:t>Bone reshaped according to stress lines</a:t>
            </a:r>
          </a:p>
          <a:p>
            <a:pPr>
              <a:defRPr sz="2800"/>
            </a:pPr>
            <a:r>
              <a:t>Restores normal structure strength gradually</a:t>
            </a:r>
          </a:p>
          <a:p>
            <a:pPr>
              <a:defRPr sz="2800"/>
            </a:pPr>
            <a:r>
              <a:t>May take months to years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Cellular Components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Osteoblasts responsible for bone formation</a:t>
            </a:r>
          </a:p>
          <a:p>
            <a:pPr>
              <a:defRPr sz="2800"/>
            </a:pPr>
            <a:r>
              <a:t>Osteoclasts involved in bone resorption</a:t>
            </a:r>
          </a:p>
          <a:p>
            <a:pPr>
              <a:defRPr sz="2800"/>
            </a:pPr>
            <a:r>
              <a:t>Chondroblasts form cartilage in callus</a:t>
            </a:r>
          </a:p>
          <a:p>
            <a:pPr>
              <a:defRPr sz="2800"/>
            </a:pPr>
            <a:r>
              <a:t>Fibroblasts produce collagen matrix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Blood Supply Importance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Adequate blood supply essential for healing</a:t>
            </a:r>
          </a:p>
          <a:p>
            <a:pPr>
              <a:defRPr sz="2800"/>
            </a:pPr>
            <a:r>
              <a:t>Ischemia delays or prevents fracture union</a:t>
            </a:r>
          </a:p>
          <a:p>
            <a:pPr>
              <a:defRPr sz="2800"/>
            </a:pPr>
            <a:r>
              <a:t>Periosteal vessels major contribution source</a:t>
            </a:r>
          </a:p>
          <a:p>
            <a:pPr>
              <a:defRPr sz="2800"/>
            </a:pPr>
            <a:r>
              <a:t>Soft tissue damage affects vascularity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Local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Poor blood supply delays healing</a:t>
            </a:r>
          </a:p>
          <a:p>
            <a:pPr>
              <a:defRPr sz="2800"/>
            </a:pPr>
            <a:r>
              <a:t>Infection interferes healing process</a:t>
            </a:r>
          </a:p>
          <a:p>
            <a:pPr>
              <a:defRPr sz="2800"/>
            </a:pPr>
            <a:r>
              <a:t>Excess movement causes nonunion</a:t>
            </a:r>
          </a:p>
          <a:p>
            <a:pPr>
              <a:defRPr sz="2800"/>
            </a:pPr>
            <a:r>
              <a:t>Soft tissue injury delays healing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Systemic Factors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Age affects healing speed</a:t>
            </a:r>
          </a:p>
          <a:p>
            <a:pPr>
              <a:defRPr sz="2800"/>
            </a:pPr>
            <a:r>
              <a:t>Diabetes impairs collagen synthesis</a:t>
            </a:r>
          </a:p>
          <a:p>
            <a:pPr>
              <a:defRPr sz="2800"/>
            </a:pPr>
            <a:r>
              <a:t>Malnutrition reduces protein availability</a:t>
            </a:r>
          </a:p>
          <a:p>
            <a:pPr>
              <a:defRPr sz="2800"/>
            </a:pPr>
            <a:r>
              <a:t>Smoking reduces oxygen delivery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Complications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Delayed union slow healing</a:t>
            </a:r>
          </a:p>
          <a:p>
            <a:pPr>
              <a:defRPr sz="2800"/>
            </a:pPr>
            <a:r>
              <a:t>Nonunion failure of healing</a:t>
            </a:r>
          </a:p>
          <a:p>
            <a:pPr>
              <a:defRPr sz="2800"/>
            </a:pPr>
            <a:r>
              <a:t>Malunion incorrect alignment</a:t>
            </a:r>
          </a:p>
          <a:p>
            <a:pPr>
              <a:defRPr sz="2800"/>
            </a:pPr>
            <a:r>
              <a:t>Infection complicates healing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Clinical Assessment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Pain tenderness at fracture site</a:t>
            </a:r>
          </a:p>
          <a:p>
            <a:pPr>
              <a:defRPr sz="2800"/>
            </a:pPr>
            <a:r>
              <a:t>Mobility persists in nonunion</a:t>
            </a:r>
          </a:p>
          <a:p>
            <a:pPr>
              <a:defRPr sz="2800"/>
            </a:pPr>
            <a:r>
              <a:t>Radiology confirms healing progress</a:t>
            </a:r>
          </a:p>
          <a:p>
            <a:pPr>
              <a:defRPr sz="2800"/>
            </a:pPr>
            <a:r>
              <a:t>Callus visible on X-ray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Investigations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X-ray primary investigation fractures</a:t>
            </a:r>
          </a:p>
          <a:p>
            <a:pPr>
              <a:defRPr sz="2800"/>
            </a:pPr>
            <a:r>
              <a:t>Shows alignment callus formation</a:t>
            </a:r>
          </a:p>
          <a:p>
            <a:pPr>
              <a:defRPr sz="2800"/>
            </a:pPr>
            <a:r>
              <a:t>CT scan complex fractures</a:t>
            </a:r>
          </a:p>
          <a:p>
            <a:pPr>
              <a:defRPr sz="2800"/>
            </a:pPr>
            <a:r>
              <a:t>MRI occult fractures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Learning Outcomes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Define bone healing and fracture repair</a:t>
            </a:r>
          </a:p>
          <a:p>
            <a:pPr>
              <a:defRPr sz="2800"/>
            </a:pPr>
            <a:r>
              <a:t>Describe stages of fracture healing process</a:t>
            </a:r>
          </a:p>
          <a:p>
            <a:pPr>
              <a:defRPr sz="2800"/>
            </a:pPr>
            <a:r>
              <a:t>Differentiate primary and secondary healing</a:t>
            </a:r>
          </a:p>
          <a:p>
            <a:pPr>
              <a:defRPr sz="2800"/>
            </a:pPr>
            <a:r>
              <a:t>Identify factors affecting healing outcomes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Management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Reduce fracture align fragments</a:t>
            </a:r>
          </a:p>
          <a:p>
            <a:pPr>
              <a:defRPr sz="2800"/>
            </a:pPr>
            <a:r>
              <a:t>Immobilize using cast fixation</a:t>
            </a:r>
          </a:p>
          <a:p>
            <a:pPr>
              <a:defRPr sz="2800"/>
            </a:pPr>
            <a:r>
              <a:t>Ensure blood supply healing</a:t>
            </a:r>
          </a:p>
          <a:p>
            <a:pPr>
              <a:defRPr sz="2800"/>
            </a:pPr>
            <a:r>
              <a:t>Rehabilitation restores function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Viva Points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Secondary healing most common</a:t>
            </a:r>
          </a:p>
          <a:p>
            <a:pPr>
              <a:defRPr sz="2800"/>
            </a:pPr>
            <a:r>
              <a:t>Callus hallmark healing process</a:t>
            </a:r>
          </a:p>
          <a:p>
            <a:pPr>
              <a:defRPr sz="2800"/>
            </a:pPr>
            <a:r>
              <a:t>Blood supply critical healing</a:t>
            </a:r>
          </a:p>
          <a:p>
            <a:pPr>
              <a:defRPr sz="2800"/>
            </a:pPr>
            <a:r>
              <a:t>Movement causes nonunion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Definition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Bone healing is regeneration of bone tissue</a:t>
            </a:r>
          </a:p>
          <a:p>
            <a:pPr>
              <a:defRPr sz="2800"/>
            </a:pPr>
            <a:r>
              <a:t>Restores structure and mechanical strength</a:t>
            </a:r>
          </a:p>
          <a:p>
            <a:pPr>
              <a:defRPr sz="2800"/>
            </a:pPr>
            <a:r>
              <a:t>Unlike soft tissue forms original tissue</a:t>
            </a:r>
          </a:p>
          <a:p>
            <a:pPr>
              <a:defRPr sz="2800"/>
            </a:pPr>
            <a:r>
              <a:t>Occurs through organized biological processes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Types of Bone Healing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Primary healing occurs with rigid fixation</a:t>
            </a:r>
          </a:p>
          <a:p>
            <a:pPr>
              <a:defRPr sz="2800"/>
            </a:pPr>
            <a:r>
              <a:t>Secondary healing occurs with callus formation</a:t>
            </a:r>
          </a:p>
          <a:p>
            <a:pPr>
              <a:defRPr sz="2800"/>
            </a:pPr>
            <a:r>
              <a:t>Primary requires absolute stability fracture site</a:t>
            </a:r>
          </a:p>
          <a:p>
            <a:pPr>
              <a:defRPr sz="2800"/>
            </a:pPr>
            <a:r>
              <a:t>Secondary most common healing mechanism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Primary Bone Healing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Occurs with exact anatomical fracture reduction</a:t>
            </a:r>
          </a:p>
          <a:p>
            <a:pPr>
              <a:defRPr sz="2800"/>
            </a:pPr>
            <a:r>
              <a:t>No visible callus formation during healing</a:t>
            </a:r>
          </a:p>
          <a:p>
            <a:pPr>
              <a:defRPr sz="2800"/>
            </a:pPr>
            <a:r>
              <a:t>Osteons cross fracture line directly</a:t>
            </a:r>
          </a:p>
          <a:p>
            <a:pPr>
              <a:defRPr sz="2800"/>
            </a:pPr>
            <a:r>
              <a:t>Seen in compression plating fixation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Secondary Bone Healing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Occurs in majority of fracture cases</a:t>
            </a:r>
          </a:p>
          <a:p>
            <a:pPr>
              <a:defRPr sz="2800"/>
            </a:pPr>
            <a:r>
              <a:t>Involves callus formation around fracture site</a:t>
            </a:r>
          </a:p>
          <a:p>
            <a:pPr>
              <a:defRPr sz="2800"/>
            </a:pPr>
            <a:r>
              <a:t>Requires relative stability not absolute fixation</a:t>
            </a:r>
          </a:p>
          <a:p>
            <a:pPr>
              <a:defRPr sz="2800"/>
            </a:pPr>
            <a:r>
              <a:t>Includes multiple overlapping healing stages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Stages Overview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Four stages of fracture healing process</a:t>
            </a:r>
          </a:p>
          <a:p>
            <a:pPr>
              <a:defRPr sz="2800"/>
            </a:pPr>
            <a:r>
              <a:t>Hematoma inflammation callus remodeling stages</a:t>
            </a:r>
          </a:p>
          <a:p>
            <a:pPr>
              <a:defRPr sz="2800"/>
            </a:pPr>
            <a:r>
              <a:t>Each stage overlaps with next phase</a:t>
            </a:r>
          </a:p>
          <a:p>
            <a:pPr>
              <a:defRPr sz="2800"/>
            </a:pPr>
            <a:r>
              <a:t>Proper sequence required for healing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Hematoma Formation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Occurs immediately after fracture injury</a:t>
            </a:r>
          </a:p>
          <a:p>
            <a:pPr>
              <a:defRPr sz="2800"/>
            </a:pPr>
            <a:r>
              <a:t>Blood vessels rupture forming hematoma</a:t>
            </a:r>
          </a:p>
          <a:p>
            <a:pPr>
              <a:defRPr sz="2800"/>
            </a:pPr>
            <a:r>
              <a:t>Provides fibrin scaffold for healing</a:t>
            </a:r>
          </a:p>
          <a:p>
            <a:pPr>
              <a:defRPr sz="2800"/>
            </a:pPr>
            <a:r>
              <a:t>Inflammatory cells migrate to site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/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t>Inflammatory Phase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/>
          <a:p>
            <a:pPr>
              <a:defRPr sz="2800"/>
            </a:pPr>
            <a:r>
              <a:t>Lasts few days after fracture injury</a:t>
            </a:r>
          </a:p>
          <a:p>
            <a:pPr>
              <a:defRPr sz="2800"/>
            </a:pPr>
            <a:r>
              <a:t>Macrophages remove debris necrotic tissue</a:t>
            </a:r>
          </a:p>
          <a:p>
            <a:pPr>
              <a:defRPr sz="2800"/>
            </a:pPr>
            <a:r>
              <a:t>Cytokines growth factors released locally</a:t>
            </a:r>
          </a:p>
          <a:p>
            <a:pPr>
              <a:defRPr sz="2800"/>
            </a:pPr>
            <a:r>
              <a:t>Initiates healing cascade angiogenesis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</TotalTime>
  <Words>0</Words>
  <Application>Microsoft Macintosh PowerPoint</Application>
  <PresentationFormat>On-screen Show (4:3)</PresentationFormat>
  <Paragraphs>0</Paragraphs>
  <Slides>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0</vt:i4>
      </vt:variant>
    </vt:vector>
  </HeadingPairs>
  <TitlesOfParts>
    <vt:vector size="1" baseType="lpstr">
      <vt:lpstr>Office Theme</vt:lpstr>
    </vt:vector>
  </TitlesOfParts>
  <Manager/>
  <Company/>
  <LinksUpToDate>false</LinksUpToDate>
  <SharedDoc>false</SharedDoc>
  <HyperlinkBase/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subject/>
  <dc:creator/>
  <cp:keywords/>
  <dc:description>generated using python-pptx</dc:description>
  <cp:lastModifiedBy>Steve Canny</cp:lastModifiedBy>
  <cp:revision>1</cp:revision>
  <dcterms:created xsi:type="dcterms:W3CDTF">2013-01-27T09:14:16Z</dcterms:created>
  <dcterms:modified xsi:type="dcterms:W3CDTF">2013-01-27T09:15:58Z</dcterms:modified>
  <cp:category/>
</cp:coreProperties>
</file>