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340" r:id="rId2"/>
    <p:sldId id="257" r:id="rId3"/>
    <p:sldId id="258" r:id="rId4"/>
    <p:sldId id="260" r:id="rId5"/>
    <p:sldId id="262" r:id="rId6"/>
    <p:sldId id="264" r:id="rId7"/>
    <p:sldId id="266" r:id="rId8"/>
    <p:sldId id="268" r:id="rId9"/>
    <p:sldId id="270" r:id="rId10"/>
    <p:sldId id="272" r:id="rId11"/>
    <p:sldId id="274" r:id="rId12"/>
    <p:sldId id="276" r:id="rId13"/>
    <p:sldId id="278" r:id="rId14"/>
    <p:sldId id="279" r:id="rId15"/>
    <p:sldId id="281" r:id="rId16"/>
    <p:sldId id="283" r:id="rId17"/>
    <p:sldId id="285" r:id="rId18"/>
    <p:sldId id="287" r:id="rId19"/>
    <p:sldId id="289" r:id="rId20"/>
    <p:sldId id="291" r:id="rId21"/>
    <p:sldId id="293" r:id="rId22"/>
    <p:sldId id="295" r:id="rId23"/>
    <p:sldId id="297" r:id="rId24"/>
    <p:sldId id="299" r:id="rId25"/>
    <p:sldId id="300" r:id="rId26"/>
    <p:sldId id="302" r:id="rId27"/>
    <p:sldId id="304" r:id="rId28"/>
    <p:sldId id="306" r:id="rId29"/>
    <p:sldId id="308" r:id="rId30"/>
    <p:sldId id="310" r:id="rId31"/>
    <p:sldId id="312" r:id="rId32"/>
    <p:sldId id="314" r:id="rId33"/>
    <p:sldId id="316" r:id="rId34"/>
    <p:sldId id="318" r:id="rId35"/>
    <p:sldId id="320" r:id="rId36"/>
    <p:sldId id="321" r:id="rId37"/>
    <p:sldId id="323" r:id="rId38"/>
    <p:sldId id="325" r:id="rId39"/>
    <p:sldId id="327" r:id="rId40"/>
    <p:sldId id="329" r:id="rId41"/>
    <p:sldId id="331" r:id="rId42"/>
    <p:sldId id="333" r:id="rId43"/>
    <p:sldId id="335" r:id="rId44"/>
    <p:sldId id="337" r:id="rId45"/>
    <p:sldId id="339" r:id="rId4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7"/>
    <p:restoredTop sz="94610"/>
  </p:normalViewPr>
  <p:slideViewPr>
    <p:cSldViewPr snapToGrid="0" snapToObjects="1">
      <p:cViewPr varScale="1">
        <p:scale>
          <a:sx n="121" d="100"/>
          <a:sy n="121" d="100"/>
        </p:scale>
        <p:origin x="44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6097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451D0D-21B9-CF46-C94A-D721E8CE14D7}"/>
              </a:ext>
            </a:extLst>
          </p:cNvPr>
          <p:cNvSpPr txBox="1"/>
          <p:nvPr/>
        </p:nvSpPr>
        <p:spPr>
          <a:xfrm>
            <a:off x="3048000" y="2969962"/>
            <a:ext cx="6096000" cy="923330"/>
          </a:xfrm>
          <a:prstGeom prst="rect">
            <a:avLst/>
          </a:prstGeom>
          <a:noFill/>
        </p:spPr>
        <p:txBody>
          <a:bodyPr wrap="square">
            <a:spAutoFit/>
          </a:bodyPr>
          <a:lstStyle/>
          <a:p>
            <a:pPr marL="0" indent="0" algn="ctr">
              <a:buNone/>
            </a:pPr>
            <a:r>
              <a:rPr lang="en-US" sz="5400" b="1" dirty="0">
                <a:solidFill>
                  <a:srgbClr val="CC0000"/>
                </a:solidFill>
                <a:latin typeface="Arial" pitchFamily="34" charset="0"/>
                <a:ea typeface="Arial" pitchFamily="34" charset="-122"/>
                <a:cs typeface="Arial" pitchFamily="34" charset="-120"/>
              </a:rPr>
              <a:t>بِسْمِ اللَّهِ الرَّحْمَٰنِ الرَّحِيمِ</a:t>
            </a:r>
            <a:endParaRPr lang="en-US" sz="5400" dirty="0"/>
          </a:p>
        </p:txBody>
      </p:sp>
    </p:spTree>
    <p:extLst>
      <p:ext uri="{BB962C8B-B14F-4D97-AF65-F5344CB8AC3E}">
        <p14:creationId xmlns:p14="http://schemas.microsoft.com/office/powerpoint/2010/main" val="3479536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8</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50-year-old man undergoes stapled hemorrhoidopexy. On the first postoperative night he develops severe pelvic pain, fever, and tachycardia disproportionate to the procedure performed.</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serious complication must be excluded?</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stenosis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Hemorrhoid recurrence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Rectal perforation with pelvic sepsis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Urinary retention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Wound infection at the perianal skin</a:t>
            </a:r>
            <a:endParaRPr lang="en-US" sz="1500" dirty="0"/>
          </a:p>
        </p:txBody>
      </p:sp>
      <p:sp>
        <p:nvSpPr>
          <p:cNvPr id="11" name="TextBox 10">
            <a:extLst>
              <a:ext uri="{FF2B5EF4-FFF2-40B4-BE49-F238E27FC236}">
                <a16:creationId xmlns:a16="http://schemas.microsoft.com/office/drawing/2014/main" id="{950A84D3-D123-93E1-91F8-E3A58DB08342}"/>
              </a:ext>
            </a:extLst>
          </p:cNvPr>
          <p:cNvSpPr txBox="1"/>
          <p:nvPr/>
        </p:nvSpPr>
        <p:spPr>
          <a:xfrm>
            <a:off x="945931" y="5538952"/>
            <a:ext cx="308098" cy="369332"/>
          </a:xfrm>
          <a:prstGeom prst="rect">
            <a:avLst/>
          </a:prstGeom>
          <a:noFill/>
        </p:spPr>
        <p:txBody>
          <a:bodyPr wrap="none" rtlCol="0">
            <a:spAutoFit/>
          </a:bodyPr>
          <a:lstStyle/>
          <a:p>
            <a:r>
              <a:rPr lang="en-PK" dirty="0"/>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9</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65-year-old man presents with hemorrhoids and is noted to also have a chronic cough and a history of straining due to benign prostatic hyperplasia.</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important contributing factor to address as part of his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Avoid all dietary fiber</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Encourage prolonged straining to fully empty the bowel</a:t>
            </a:r>
            <a:endParaRPr lang="en-US" sz="1500" dirty="0"/>
          </a:p>
        </p:txBody>
      </p:sp>
      <p:sp>
        <p:nvSpPr>
          <p:cNvPr id="8" name="Text 6"/>
          <p:cNvSpPr/>
          <p:nvPr/>
        </p:nvSpPr>
        <p:spPr>
          <a:xfrm>
            <a:off x="731520" y="3483864"/>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Identify and manage conditions causing raised intra-abdominal pressure (chronic cough, straining from BPH)</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No lifestyle modification is necessary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Recommend bed rest</a:t>
            </a:r>
            <a:endParaRPr lang="en-US" sz="1500" dirty="0"/>
          </a:p>
        </p:txBody>
      </p:sp>
      <p:sp>
        <p:nvSpPr>
          <p:cNvPr id="11" name="TextBox 10">
            <a:extLst>
              <a:ext uri="{FF2B5EF4-FFF2-40B4-BE49-F238E27FC236}">
                <a16:creationId xmlns:a16="http://schemas.microsoft.com/office/drawing/2014/main" id="{8995945A-C440-B154-9FFB-F3EC7CD6A7AB}"/>
              </a:ext>
            </a:extLst>
          </p:cNvPr>
          <p:cNvSpPr txBox="1"/>
          <p:nvPr/>
        </p:nvSpPr>
        <p:spPr>
          <a:xfrm>
            <a:off x="1471448" y="5780690"/>
            <a:ext cx="308098" cy="369332"/>
          </a:xfrm>
          <a:prstGeom prst="rect">
            <a:avLst/>
          </a:prstGeom>
          <a:noFill/>
        </p:spPr>
        <p:txBody>
          <a:bodyPr wrap="none" rtlCol="0">
            <a:spAutoFit/>
          </a:bodyPr>
          <a:lstStyle/>
          <a:p>
            <a:r>
              <a:rPr lang="en-PK" dirty="0"/>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10</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30-year-old man presents with painless rectal bleeding. On examination in the left lateral position, internal hemorrhoids are noted at the 3, 7, and 11 o'clock positions.</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embryological/anatomical basis for hemorrhoids occurring predominantly at these positions?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These positions overlie the external anal sphincter only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These positions correspond to the terminal branches of the superior rectal artery</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These positions correspond to the three main branches of the inferior rectal artery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These positions represent areas of the anal canal lined by squamous epithelium</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These positions represent the location of the anal glands</a:t>
            </a:r>
            <a:endParaRPr lang="en-US" sz="1500" dirty="0"/>
          </a:p>
        </p:txBody>
      </p:sp>
      <p:sp>
        <p:nvSpPr>
          <p:cNvPr id="11" name="TextBox 10">
            <a:extLst>
              <a:ext uri="{FF2B5EF4-FFF2-40B4-BE49-F238E27FC236}">
                <a16:creationId xmlns:a16="http://schemas.microsoft.com/office/drawing/2014/main" id="{77C27095-0323-B2C1-10C3-66BB149478A1}"/>
              </a:ext>
            </a:extLst>
          </p:cNvPr>
          <p:cNvSpPr txBox="1"/>
          <p:nvPr/>
        </p:nvSpPr>
        <p:spPr>
          <a:xfrm>
            <a:off x="1313793" y="5528441"/>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5166360" y="1463040"/>
            <a:ext cx="1828800" cy="1828800"/>
          </a:xfrm>
          <a:prstGeom prst="rect">
            <a:avLst/>
          </a:prstGeom>
          <a:noFill/>
          <a:ln/>
        </p:spPr>
        <p:txBody>
          <a:bodyPr wrap="square" rtlCol="0" anchor="ctr"/>
          <a:lstStyle/>
          <a:p>
            <a:pPr marL="0" indent="0" algn="ctr">
              <a:buNone/>
            </a:pPr>
            <a:endParaRPr lang="en-US" sz="4800" dirty="0"/>
          </a:p>
        </p:txBody>
      </p:sp>
      <p:sp>
        <p:nvSpPr>
          <p:cNvPr id="4" name="Text 2"/>
          <p:cNvSpPr/>
          <p:nvPr/>
        </p:nvSpPr>
        <p:spPr>
          <a:xfrm>
            <a:off x="-105103" y="2186151"/>
            <a:ext cx="12161520" cy="822960"/>
          </a:xfrm>
          <a:prstGeom prst="rect">
            <a:avLst/>
          </a:prstGeom>
          <a:noFill/>
          <a:ln/>
        </p:spPr>
        <p:txBody>
          <a:bodyPr wrap="square" rtlCol="0" anchor="ctr"/>
          <a:lstStyle/>
          <a:p>
            <a:pPr marL="0" indent="0" algn="ctr">
              <a:buNone/>
            </a:pPr>
            <a:r>
              <a:rPr lang="en-US" sz="4000" b="1" dirty="0">
                <a:solidFill>
                  <a:srgbClr val="C00000"/>
                </a:solidFill>
                <a:latin typeface="Arial" pitchFamily="34" charset="0"/>
                <a:ea typeface="Arial" pitchFamily="34" charset="-122"/>
                <a:cs typeface="Arial" pitchFamily="34" charset="-120"/>
              </a:rPr>
              <a:t>Anal Fissure</a:t>
            </a:r>
            <a:endParaRPr lang="en-US" sz="4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11</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28-year-old woman presents with severe, sharp anal pain during defecation that persists for a couple of hours afterward, along with a few drops of bright red blood on the toilet paper.</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Fistula-in-ano</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Perianal abscess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Pilonidal sinus</a:t>
            </a:r>
            <a:endParaRPr lang="en-US" sz="1500" dirty="0"/>
          </a:p>
        </p:txBody>
      </p:sp>
      <p:sp>
        <p:nvSpPr>
          <p:cNvPr id="11" name="TextBox 10">
            <a:extLst>
              <a:ext uri="{FF2B5EF4-FFF2-40B4-BE49-F238E27FC236}">
                <a16:creationId xmlns:a16="http://schemas.microsoft.com/office/drawing/2014/main" id="{FC336E5E-CA3F-E71F-ECA9-58C12CAE3865}"/>
              </a:ext>
            </a:extLst>
          </p:cNvPr>
          <p:cNvSpPr txBox="1"/>
          <p:nvPr/>
        </p:nvSpPr>
        <p:spPr>
          <a:xfrm>
            <a:off x="1114097" y="5528441"/>
            <a:ext cx="317716" cy="369332"/>
          </a:xfrm>
          <a:prstGeom prst="rect">
            <a:avLst/>
          </a:prstGeom>
          <a:noFill/>
        </p:spPr>
        <p:txBody>
          <a:bodyPr wrap="none" rtlCol="0">
            <a:spAutoFit/>
          </a:bodyPr>
          <a:lstStyle/>
          <a:p>
            <a:r>
              <a:rPr lang="en-PK" dirty="0"/>
              <a:t>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12</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On examination of a patient with a suspected anal fissure, gentle separation of the buttocks reveals a linear tear in the anal mucosa.</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common location for this tear?</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Anterior midline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Lateral position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Posterior midline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Postero-lateral position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Random distribution with no preferred site</a:t>
            </a:r>
            <a:endParaRPr lang="en-US" sz="1500" dirty="0"/>
          </a:p>
        </p:txBody>
      </p:sp>
      <p:sp>
        <p:nvSpPr>
          <p:cNvPr id="11" name="TextBox 10">
            <a:extLst>
              <a:ext uri="{FF2B5EF4-FFF2-40B4-BE49-F238E27FC236}">
                <a16:creationId xmlns:a16="http://schemas.microsoft.com/office/drawing/2014/main" id="{874F6701-A992-9E79-4FC7-9BFCACE13E8A}"/>
              </a:ext>
            </a:extLst>
          </p:cNvPr>
          <p:cNvSpPr txBox="1"/>
          <p:nvPr/>
        </p:nvSpPr>
        <p:spPr>
          <a:xfrm>
            <a:off x="1145628" y="5465379"/>
            <a:ext cx="308098" cy="369332"/>
          </a:xfrm>
          <a:prstGeom prst="rect">
            <a:avLst/>
          </a:prstGeom>
          <a:noFill/>
        </p:spPr>
        <p:txBody>
          <a:bodyPr wrap="none" rtlCol="0">
            <a:spAutoFit/>
          </a:bodyPr>
          <a:lstStyle/>
          <a:p>
            <a:r>
              <a:rPr lang="en-PK" dirty="0"/>
              <a:t>C</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13</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35-year-old man has had anal pain on defecation for 2 weeks. On examination, a posterior midline linear ulcer is seen with a sentinel pile at its lower end and exposed internal sphincter fibers at its base.</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this presentation classified as?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Acute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Anal fistula</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Chronic anal fissure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Hemorrhoidal prolapse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
        <p:nvSpPr>
          <p:cNvPr id="11" name="TextBox 10">
            <a:extLst>
              <a:ext uri="{FF2B5EF4-FFF2-40B4-BE49-F238E27FC236}">
                <a16:creationId xmlns:a16="http://schemas.microsoft.com/office/drawing/2014/main" id="{5CAE00A9-3BA6-B93A-CF54-030DB281D506}"/>
              </a:ext>
            </a:extLst>
          </p:cNvPr>
          <p:cNvSpPr txBox="1"/>
          <p:nvPr/>
        </p:nvSpPr>
        <p:spPr>
          <a:xfrm>
            <a:off x="1072055" y="5496910"/>
            <a:ext cx="308098" cy="369332"/>
          </a:xfrm>
          <a:prstGeom prst="rect">
            <a:avLst/>
          </a:prstGeom>
          <a:noFill/>
        </p:spPr>
        <p:txBody>
          <a:bodyPr wrap="none" rtlCol="0">
            <a:spAutoFit/>
          </a:bodyPr>
          <a:lstStyle/>
          <a:p>
            <a:r>
              <a:rPr lang="en-PK" dirty="0"/>
              <a:t>C</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14</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400" dirty="0">
                <a:solidFill>
                  <a:srgbClr val="1A1A1A"/>
                </a:solidFill>
                <a:latin typeface="Arial" pitchFamily="34" charset="0"/>
                <a:ea typeface="Arial" pitchFamily="34" charset="-122"/>
                <a:cs typeface="Arial" pitchFamily="34" charset="-120"/>
              </a:rPr>
              <a:t>A 30-year-old man presents with a 3-week history of an acute posterior midline anal fissure without sentinel pile formation.</a:t>
            </a:r>
            <a:endParaRPr lang="en-US" sz="24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first-line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Botulinum toxin injection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High-fiber diet, stool softeners, sitz baths, and topical glyceryl trinitrate or diltiazem</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Lateral internal sphincterotomy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Manual anal dilatation under general anesthesia</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Surgical excision of the fissure</a:t>
            </a:r>
            <a:endParaRPr lang="en-US" sz="1500" dirty="0"/>
          </a:p>
        </p:txBody>
      </p:sp>
      <p:sp>
        <p:nvSpPr>
          <p:cNvPr id="11" name="TextBox 10">
            <a:extLst>
              <a:ext uri="{FF2B5EF4-FFF2-40B4-BE49-F238E27FC236}">
                <a16:creationId xmlns:a16="http://schemas.microsoft.com/office/drawing/2014/main" id="{54D9F28A-71A8-0F4E-0940-00EEA409ED23}"/>
              </a:ext>
            </a:extLst>
          </p:cNvPr>
          <p:cNvSpPr txBox="1"/>
          <p:nvPr/>
        </p:nvSpPr>
        <p:spPr>
          <a:xfrm>
            <a:off x="1082566" y="5665076"/>
            <a:ext cx="309700" cy="369332"/>
          </a:xfrm>
          <a:prstGeom prst="rect">
            <a:avLst/>
          </a:prstGeom>
          <a:noFill/>
        </p:spPr>
        <p:txBody>
          <a:bodyPr wrap="none" rtlCol="0">
            <a:spAutoFit/>
          </a:bodyPr>
          <a:lstStyle/>
          <a:p>
            <a:r>
              <a:rPr lang="en-PK" dirty="0"/>
              <a:t>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15</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40-year-old man started on topical glyceryl trinitrate for an anal fissure returns after 1 week complaining of a severe throbbing headache.</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cause of this symptom?</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Allergic reaction to the fissure cream base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Coincidental tension headache unrelated to treatment</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Migraine triggered by stress of the condition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Side effect of glyceryl trinitrate causing vasodilation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Sign of fissure-related sepsis</a:t>
            </a:r>
            <a:endParaRPr lang="en-US" sz="1500" dirty="0"/>
          </a:p>
        </p:txBody>
      </p:sp>
      <p:sp>
        <p:nvSpPr>
          <p:cNvPr id="11" name="TextBox 10">
            <a:extLst>
              <a:ext uri="{FF2B5EF4-FFF2-40B4-BE49-F238E27FC236}">
                <a16:creationId xmlns:a16="http://schemas.microsoft.com/office/drawing/2014/main" id="{5854CD38-CA44-29A0-47FB-F6446DD67EBB}"/>
              </a:ext>
            </a:extLst>
          </p:cNvPr>
          <p:cNvSpPr txBox="1"/>
          <p:nvPr/>
        </p:nvSpPr>
        <p:spPr>
          <a:xfrm>
            <a:off x="1650124" y="5454869"/>
            <a:ext cx="327334" cy="369332"/>
          </a:xfrm>
          <a:prstGeom prst="rect">
            <a:avLst/>
          </a:prstGeom>
          <a:noFill/>
        </p:spPr>
        <p:txBody>
          <a:bodyPr wrap="none" rtlCol="0">
            <a:spAutoFit/>
          </a:bodyPr>
          <a:lstStyle/>
          <a:p>
            <a:r>
              <a:rPr lang="en-PK" dirty="0"/>
              <a:t>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16</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45-year-old man with a chronic posterior anal fissure fails 8 weeks of topical therapy and a trial of botulinum toxin injection. Anal manometry shows elevated resting anal pressure. He has normal continence.</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surgical option?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advancement flap</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Excision of the fissure alone without sphincter division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Hemorrhoidectomy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Lateral internal sphincterotomy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Posterior midline sphincterotomy</a:t>
            </a:r>
            <a:endParaRPr lang="en-US" sz="1500" dirty="0"/>
          </a:p>
        </p:txBody>
      </p:sp>
      <p:sp>
        <p:nvSpPr>
          <p:cNvPr id="11" name="TextBox 10">
            <a:extLst>
              <a:ext uri="{FF2B5EF4-FFF2-40B4-BE49-F238E27FC236}">
                <a16:creationId xmlns:a16="http://schemas.microsoft.com/office/drawing/2014/main" id="{E9D77C1D-A65F-F4A5-4BD8-9C0905974086}"/>
              </a:ext>
            </a:extLst>
          </p:cNvPr>
          <p:cNvSpPr txBox="1"/>
          <p:nvPr/>
        </p:nvSpPr>
        <p:spPr>
          <a:xfrm>
            <a:off x="1219200" y="5129048"/>
            <a:ext cx="327334" cy="369332"/>
          </a:xfrm>
          <a:prstGeom prst="rect">
            <a:avLst/>
          </a:prstGeom>
          <a:noFill/>
        </p:spPr>
        <p:txBody>
          <a:bodyPr wrap="none" rtlCol="0">
            <a:spAutoFit/>
          </a:bodyPr>
          <a:lstStyle/>
          <a:p>
            <a:r>
              <a:rPr lang="en-PK" dirty="0"/>
              <a:t>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txBody>
          <a:bodyPr/>
          <a:lstStyle/>
          <a:p>
            <a:endParaRPr lang="en-PK"/>
          </a:p>
        </p:txBody>
      </p:sp>
      <p:sp>
        <p:nvSpPr>
          <p:cNvPr id="3" name="Text 1"/>
          <p:cNvSpPr/>
          <p:nvPr/>
        </p:nvSpPr>
        <p:spPr>
          <a:xfrm>
            <a:off x="5166360" y="1463040"/>
            <a:ext cx="1828800" cy="1828800"/>
          </a:xfrm>
          <a:prstGeom prst="rect">
            <a:avLst/>
          </a:prstGeom>
          <a:noFill/>
          <a:ln/>
        </p:spPr>
        <p:txBody>
          <a:bodyPr wrap="square" rtlCol="0" anchor="ctr"/>
          <a:lstStyle/>
          <a:p>
            <a:pPr marL="0" indent="0" algn="ctr">
              <a:buNone/>
            </a:pP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marL="0" indent="0" algn="ctr">
              <a:buNone/>
            </a:pPr>
            <a:r>
              <a:rPr lang="en-US" sz="4000" b="1" dirty="0">
                <a:solidFill>
                  <a:srgbClr val="C00000"/>
                </a:solidFill>
                <a:latin typeface="Arial" pitchFamily="34" charset="0"/>
                <a:ea typeface="Arial" pitchFamily="34" charset="-122"/>
                <a:cs typeface="Arial" pitchFamily="34" charset="-120"/>
              </a:rPr>
              <a:t>Haemorrhoids</a:t>
            </a:r>
            <a:endParaRPr lang="en-US"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17</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30-year-old woman has a chronic anal fissure located laterally rather than in the typical midline position, and it has not responded to standard medical therapy.</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underlying condition must be excluded given this atypical location?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Crohn's disease, tuberculosis, syphilis, HIV, or anal malignancy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Hemorrhoidal disease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Hirschsprung disease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Idiopathic fissure - no further investigation required</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
        <p:nvSpPr>
          <p:cNvPr id="11" name="TextBox 10">
            <a:extLst>
              <a:ext uri="{FF2B5EF4-FFF2-40B4-BE49-F238E27FC236}">
                <a16:creationId xmlns:a16="http://schemas.microsoft.com/office/drawing/2014/main" id="{BF0C8B48-99DE-5BAD-0A0D-6F8CF4951884}"/>
              </a:ext>
            </a:extLst>
          </p:cNvPr>
          <p:cNvSpPr txBox="1"/>
          <p:nvPr/>
        </p:nvSpPr>
        <p:spPr>
          <a:xfrm>
            <a:off x="1229710" y="5517931"/>
            <a:ext cx="317716" cy="369332"/>
          </a:xfrm>
          <a:prstGeom prst="rect">
            <a:avLst/>
          </a:prstGeom>
          <a:noFill/>
        </p:spPr>
        <p:txBody>
          <a:bodyPr wrap="none" rtlCol="0">
            <a:spAutoFit/>
          </a:bodyPr>
          <a:lstStyle/>
          <a:p>
            <a:r>
              <a:rPr lang="en-PK" dirty="0"/>
              <a:t>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latin typeface="Arial" pitchFamily="34" charset="0"/>
                <a:ea typeface="Arial" pitchFamily="34" charset="-122"/>
                <a:cs typeface="Arial" pitchFamily="34" charset="-120"/>
              </a:rPr>
              <a:t>MCQ 18</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latin typeface="Arial" pitchFamily="34" charset="0"/>
                <a:ea typeface="Arial" pitchFamily="34" charset="-122"/>
                <a:cs typeface="Arial" pitchFamily="34" charset="-120"/>
              </a:rPr>
              <a:t>A 25-year-old woman develops an anal fissure shortly after a difficult vaginal delivery with a third-degree perineal tear. The fissure is located anteriorly.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latin typeface="Arial" pitchFamily="34" charset="0"/>
                <a:ea typeface="Arial" pitchFamily="34" charset="-122"/>
                <a:cs typeface="Arial" pitchFamily="34" charset="-120"/>
              </a:rPr>
              <a:t>What is a likely contributing factor for the anterior location in this patient?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latin typeface="Arial" pitchFamily="34" charset="0"/>
                <a:ea typeface="Arial" pitchFamily="34" charset="-122"/>
                <a:cs typeface="Arial" pitchFamily="34" charset="-120"/>
              </a:rPr>
              <a:t>A.  Anal fissures are never located anteriorly regardless of obstetric history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latin typeface="Arial" pitchFamily="34" charset="0"/>
                <a:ea typeface="Arial" pitchFamily="34" charset="-122"/>
                <a:cs typeface="Arial" pitchFamily="34" charset="-120"/>
              </a:rPr>
              <a:t>B.  Anterior fissures are exclusively associated with malignancy</a:t>
            </a:r>
            <a:endParaRPr lang="en-US" sz="1500" dirty="0"/>
          </a:p>
        </p:txBody>
      </p:sp>
      <p:sp>
        <p:nvSpPr>
          <p:cNvPr id="8" name="Text 6"/>
          <p:cNvSpPr/>
          <p:nvPr/>
        </p:nvSpPr>
        <p:spPr>
          <a:xfrm>
            <a:off x="731520" y="3483864"/>
            <a:ext cx="10698480" cy="621792"/>
          </a:xfrm>
          <a:prstGeom prst="rect">
            <a:avLst/>
          </a:prstGeom>
          <a:noFill/>
          <a:ln/>
        </p:spPr>
        <p:txBody>
          <a:bodyPr wrap="square" rtlCol="0" anchor="t"/>
          <a:lstStyle/>
          <a:p>
            <a:pPr marL="0" indent="0">
              <a:buNone/>
            </a:pPr>
            <a:r>
              <a:rPr lang="en-US" sz="1500" dirty="0">
                <a:latin typeface="Arial" pitchFamily="34" charset="0"/>
                <a:ea typeface="Arial" pitchFamily="34" charset="-122"/>
                <a:cs typeface="Arial" pitchFamily="34" charset="-120"/>
              </a:rPr>
              <a:t>C.  Obstetric/childbirth-related trauma is a recognized cause of anteriorly located fissures, more common in women</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marL="0" indent="0">
              <a:buNone/>
            </a:pPr>
            <a:r>
              <a:rPr lang="en-US" sz="1500" dirty="0">
                <a:latin typeface="Arial" pitchFamily="34" charset="0"/>
                <a:ea typeface="Arial" pitchFamily="34" charset="-122"/>
                <a:cs typeface="Arial" pitchFamily="34" charset="-120"/>
              </a:rPr>
              <a:t>D.  This location indicates Crohn's disease with certainty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latin typeface="Arial" pitchFamily="34" charset="0"/>
                <a:ea typeface="Arial" pitchFamily="34" charset="-122"/>
                <a:cs typeface="Arial" pitchFamily="34" charset="-120"/>
              </a:rPr>
              <a:t>E.  This represents a normal anatomical variant unrelated to delivery</a:t>
            </a:r>
            <a:endParaRPr lang="en-US" sz="1500" dirty="0"/>
          </a:p>
        </p:txBody>
      </p:sp>
      <p:sp>
        <p:nvSpPr>
          <p:cNvPr id="11" name="TextBox 10">
            <a:extLst>
              <a:ext uri="{FF2B5EF4-FFF2-40B4-BE49-F238E27FC236}">
                <a16:creationId xmlns:a16="http://schemas.microsoft.com/office/drawing/2014/main" id="{2D85026D-1BE8-AA3D-0A52-0BB1075B397C}"/>
              </a:ext>
            </a:extLst>
          </p:cNvPr>
          <p:cNvSpPr txBox="1"/>
          <p:nvPr/>
        </p:nvSpPr>
        <p:spPr>
          <a:xfrm>
            <a:off x="1502979" y="5644055"/>
            <a:ext cx="308098" cy="369332"/>
          </a:xfrm>
          <a:prstGeom prst="rect">
            <a:avLst/>
          </a:prstGeom>
          <a:noFill/>
        </p:spPr>
        <p:txBody>
          <a:bodyPr wrap="none" rtlCol="0">
            <a:spAutoFit/>
          </a:bodyPr>
          <a:lstStyle/>
          <a:p>
            <a:r>
              <a:rPr lang="en-PK" dirty="0"/>
              <a:t>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19</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50-year-old man undergoes lateral internal sphincterotomy for a chronic anal fissure refractory to medical therapy. He is counseled about potential complications before surgery.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important complication to discuss with this patient?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Complete loss of anal sensation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Guaranteed recurrence within 1 year</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Mandatory permanent colostomy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Need for repeat surgery in all cases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Risk of flatus or minor fecal incontinence due to sphincter division</a:t>
            </a:r>
            <a:endParaRPr lang="en-US" sz="1500" dirty="0"/>
          </a:p>
        </p:txBody>
      </p:sp>
      <p:sp>
        <p:nvSpPr>
          <p:cNvPr id="11" name="TextBox 10">
            <a:extLst>
              <a:ext uri="{FF2B5EF4-FFF2-40B4-BE49-F238E27FC236}">
                <a16:creationId xmlns:a16="http://schemas.microsoft.com/office/drawing/2014/main" id="{8B92F8B7-EC61-9551-4D34-6E871ABDBAA5}"/>
              </a:ext>
            </a:extLst>
          </p:cNvPr>
          <p:cNvSpPr txBox="1"/>
          <p:nvPr/>
        </p:nvSpPr>
        <p:spPr>
          <a:xfrm>
            <a:off x="1324303" y="5538952"/>
            <a:ext cx="296876" cy="369332"/>
          </a:xfrm>
          <a:prstGeom prst="rect">
            <a:avLst/>
          </a:prstGeom>
          <a:noFill/>
        </p:spPr>
        <p:txBody>
          <a:bodyPr wrap="none" rtlCol="0">
            <a:spAutoFit/>
          </a:bodyPr>
          <a:lstStyle/>
          <a:p>
            <a:r>
              <a:rPr lang="en-PK" dirty="0"/>
              <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20</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38-year-old man with a chronic anal fissure is being considered for botulinum toxin injection as an alternative to topical therapy that has failed.</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mechanism by which botulinum toxin promotes fissure healing?</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It acts as a local anesthetic to numb the area</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It directly closes the fissure through tissue adhesion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It increases stool bulk to reduce trauma during defecation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It promotes formation of granulation tissue directly</a:t>
            </a:r>
            <a:endParaRPr lang="en-US" sz="1500" dirty="0"/>
          </a:p>
        </p:txBody>
      </p:sp>
      <p:sp>
        <p:nvSpPr>
          <p:cNvPr id="10" name="Text 8"/>
          <p:cNvSpPr/>
          <p:nvPr/>
        </p:nvSpPr>
        <p:spPr>
          <a:xfrm>
            <a:off x="731520" y="4453128"/>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It produces temporary chemical relaxation (paralysis) of the internal anal sphincter, reducing spasm and improving local blood flow</a:t>
            </a:r>
            <a:endParaRPr lang="en-US" sz="1500" dirty="0"/>
          </a:p>
        </p:txBody>
      </p:sp>
      <p:sp>
        <p:nvSpPr>
          <p:cNvPr id="11" name="TextBox 10">
            <a:extLst>
              <a:ext uri="{FF2B5EF4-FFF2-40B4-BE49-F238E27FC236}">
                <a16:creationId xmlns:a16="http://schemas.microsoft.com/office/drawing/2014/main" id="{09CFF38B-2336-02B0-49C6-BEECDF182BF0}"/>
              </a:ext>
            </a:extLst>
          </p:cNvPr>
          <p:cNvSpPr txBox="1"/>
          <p:nvPr/>
        </p:nvSpPr>
        <p:spPr>
          <a:xfrm>
            <a:off x="1082566" y="5580993"/>
            <a:ext cx="296876" cy="369332"/>
          </a:xfrm>
          <a:prstGeom prst="rect">
            <a:avLst/>
          </a:prstGeom>
          <a:noFill/>
        </p:spPr>
        <p:txBody>
          <a:bodyPr wrap="none" rtlCol="0">
            <a:spAutoFit/>
          </a:bodyPr>
          <a:lstStyle/>
          <a:p>
            <a:r>
              <a:rPr lang="en-PK" dirty="0"/>
              <a: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73572" y="1920240"/>
            <a:ext cx="12161520" cy="914400"/>
          </a:xfrm>
          <a:prstGeom prst="rect">
            <a:avLst/>
          </a:prstGeom>
          <a:noFill/>
          <a:ln/>
        </p:spPr>
        <p:txBody>
          <a:bodyPr wrap="square" rtlCol="0" anchor="ctr"/>
          <a:lstStyle/>
          <a:p>
            <a:pPr marL="0" indent="0" algn="ctr">
              <a:buNone/>
            </a:pPr>
            <a:r>
              <a:rPr lang="en-US" sz="4000" b="1" dirty="0">
                <a:solidFill>
                  <a:srgbClr val="C00000"/>
                </a:solidFill>
                <a:latin typeface="Arial" pitchFamily="34" charset="0"/>
                <a:ea typeface="Arial" pitchFamily="34" charset="-122"/>
                <a:cs typeface="Arial" pitchFamily="34" charset="-120"/>
              </a:rPr>
              <a:t>Fistula-in-Ano</a:t>
            </a:r>
            <a:endParaRPr lang="en-US" sz="4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21</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35-year-old man presents with recurrent intermittent discharge of pus and blood-stained fluid near the anus, with a history of a previously drained perianal abscess at the same site.</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Fistula-in-ano</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Pilonidal sinus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
        <p:nvSpPr>
          <p:cNvPr id="11" name="TextBox 10">
            <a:extLst>
              <a:ext uri="{FF2B5EF4-FFF2-40B4-BE49-F238E27FC236}">
                <a16:creationId xmlns:a16="http://schemas.microsoft.com/office/drawing/2014/main" id="{DA9FB7F8-E319-6205-9563-F67268FBF3E0}"/>
              </a:ext>
            </a:extLst>
          </p:cNvPr>
          <p:cNvSpPr txBox="1"/>
          <p:nvPr/>
        </p:nvSpPr>
        <p:spPr>
          <a:xfrm>
            <a:off x="1481959" y="5538952"/>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22</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surgeon palpates a cord-like structure beneath the skin while examining a patient with a discharging perianal opening, attempting to trace its course toward the anal canal.</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rule helps predict the internal opening's likely location based on the external opening?</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Goodsall's rule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Murphy's sign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Park's classification (used for tract type, not location prediction)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Romberg's sign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Rovsing's sign</a:t>
            </a:r>
            <a:endParaRPr lang="en-US" sz="1500" dirty="0"/>
          </a:p>
        </p:txBody>
      </p:sp>
      <p:sp>
        <p:nvSpPr>
          <p:cNvPr id="11" name="TextBox 10">
            <a:extLst>
              <a:ext uri="{FF2B5EF4-FFF2-40B4-BE49-F238E27FC236}">
                <a16:creationId xmlns:a16="http://schemas.microsoft.com/office/drawing/2014/main" id="{1585361C-863A-406A-F804-4A48461E0ECF}"/>
              </a:ext>
            </a:extLst>
          </p:cNvPr>
          <p:cNvSpPr txBox="1"/>
          <p:nvPr/>
        </p:nvSpPr>
        <p:spPr>
          <a:xfrm>
            <a:off x="1313793" y="5339255"/>
            <a:ext cx="317716" cy="369332"/>
          </a:xfrm>
          <a:prstGeom prst="rect">
            <a:avLst/>
          </a:prstGeom>
          <a:noFill/>
        </p:spPr>
        <p:txBody>
          <a:bodyPr wrap="none" rtlCol="0">
            <a:spAutoFit/>
          </a:bodyPr>
          <a:lstStyle/>
          <a:p>
            <a:r>
              <a:rPr lang="en-PK"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23</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An MRI of a patient with fistula-in-ano shows the tract passing through the internal sphincter into the intersphincteric space and exiting onto the perianal skin without crossing the external sphincter.</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type of fistula is this according to Park's classification?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Extrasphincteric</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Intersphincteric</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Submucous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Suprasphincteric</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Transsphincteric</a:t>
            </a:r>
            <a:endParaRPr lang="en-US" sz="1500" dirty="0"/>
          </a:p>
        </p:txBody>
      </p:sp>
      <p:sp>
        <p:nvSpPr>
          <p:cNvPr id="11" name="TextBox 10">
            <a:extLst>
              <a:ext uri="{FF2B5EF4-FFF2-40B4-BE49-F238E27FC236}">
                <a16:creationId xmlns:a16="http://schemas.microsoft.com/office/drawing/2014/main" id="{D73D03BE-96C4-9FAC-5FC4-75FD704B664D}"/>
              </a:ext>
            </a:extLst>
          </p:cNvPr>
          <p:cNvSpPr txBox="1"/>
          <p:nvPr/>
        </p:nvSpPr>
        <p:spPr>
          <a:xfrm>
            <a:off x="1261241" y="5360276"/>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24</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40-year-old man with a fistula-in-ano undergoes MRI which shows the tract crossing both the internal and external sphincters to pass through the ischiorectal fossa before opening on the perianal skin.</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type of fistula is this?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Extrasphincteric</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Intersphincteric</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Low transsphincteric</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Submucous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Suprasphincteric</a:t>
            </a:r>
            <a:endParaRPr lang="en-US" sz="1500" dirty="0"/>
          </a:p>
        </p:txBody>
      </p:sp>
      <p:sp>
        <p:nvSpPr>
          <p:cNvPr id="11" name="TextBox 10">
            <a:extLst>
              <a:ext uri="{FF2B5EF4-FFF2-40B4-BE49-F238E27FC236}">
                <a16:creationId xmlns:a16="http://schemas.microsoft.com/office/drawing/2014/main" id="{ECEE9BF7-9103-1AD4-8AD8-15E4E3A5C346}"/>
              </a:ext>
            </a:extLst>
          </p:cNvPr>
          <p:cNvSpPr txBox="1"/>
          <p:nvPr/>
        </p:nvSpPr>
        <p:spPr>
          <a:xfrm>
            <a:off x="1250731" y="5549462"/>
            <a:ext cx="308098" cy="369332"/>
          </a:xfrm>
          <a:prstGeom prst="rect">
            <a:avLst/>
          </a:prstGeom>
          <a:noFill/>
        </p:spPr>
        <p:txBody>
          <a:bodyPr wrap="none" rtlCol="0">
            <a:spAutoFit/>
          </a:bodyPr>
          <a:lstStyle/>
          <a:p>
            <a:r>
              <a:rPr lang="en-PK" dirty="0"/>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25</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patient with a low, simple fistula-in-ano (involving minimal sphincter muscle) is being planned for definitive surgical treatment.</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surgical procedure?</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Advancement flap procedure as first-line for simple low fistulas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Fistulotomy (laying open the tract)</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LIFT procedure as first-line for simple low fistulas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Long-term seton drainage without definitive treatment</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Total excision of the anal sphincter complex</a:t>
            </a:r>
            <a:endParaRPr lang="en-US" sz="1500" dirty="0"/>
          </a:p>
        </p:txBody>
      </p:sp>
      <p:sp>
        <p:nvSpPr>
          <p:cNvPr id="11" name="TextBox 10">
            <a:extLst>
              <a:ext uri="{FF2B5EF4-FFF2-40B4-BE49-F238E27FC236}">
                <a16:creationId xmlns:a16="http://schemas.microsoft.com/office/drawing/2014/main" id="{9CDF07DE-31E3-C6A9-A68F-0B96285F6AB3}"/>
              </a:ext>
            </a:extLst>
          </p:cNvPr>
          <p:cNvSpPr txBox="1"/>
          <p:nvPr/>
        </p:nvSpPr>
        <p:spPr>
          <a:xfrm>
            <a:off x="1660634" y="5591503"/>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800" dirty="0">
                <a:solidFill>
                  <a:srgbClr val="1A1A1A"/>
                </a:solidFill>
                <a:latin typeface="Arial" pitchFamily="34" charset="0"/>
                <a:ea typeface="Arial" pitchFamily="34" charset="-122"/>
                <a:cs typeface="Arial" pitchFamily="34" charset="-120"/>
              </a:rPr>
              <a:t>A 40-year-old man presents with painless bright red bleeding per rectum after defecation, noticed on the toilet paper, for 3 weeks.</a:t>
            </a:r>
            <a:endParaRPr lang="en-US" sz="2800" dirty="0"/>
          </a:p>
        </p:txBody>
      </p:sp>
      <p:sp>
        <p:nvSpPr>
          <p:cNvPr id="5" name="Text 3"/>
          <p:cNvSpPr/>
          <p:nvPr/>
        </p:nvSpPr>
        <p:spPr>
          <a:xfrm>
            <a:off x="457200" y="1965960"/>
            <a:ext cx="11247120" cy="548640"/>
          </a:xfrm>
          <a:prstGeom prst="rect">
            <a:avLst/>
          </a:prstGeom>
          <a:noFill/>
          <a:ln/>
        </p:spPr>
        <p:txBody>
          <a:bodyPr wrap="square" rtlCol="0" anchor="t"/>
          <a:lstStyle/>
          <a:p>
            <a:pPr marL="0" indent="0">
              <a:buNone/>
            </a:pPr>
            <a:r>
              <a:rPr lang="en-US" sz="2000" b="1" dirty="0">
                <a:solidFill>
                  <a:srgbClr val="1A1A1A"/>
                </a:solidFill>
                <a:latin typeface="Arial" pitchFamily="34" charset="0"/>
                <a:ea typeface="Arial" pitchFamily="34" charset="-122"/>
                <a:cs typeface="Arial" pitchFamily="34" charset="-120"/>
              </a:rPr>
              <a:t>What is the most likely diagnosis?</a:t>
            </a:r>
            <a:endParaRPr lang="en-US" sz="20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Carcinoma of the rectum</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Perianal abscess</a:t>
            </a:r>
            <a:endParaRPr lang="en-US" sz="1500" dirty="0"/>
          </a:p>
        </p:txBody>
      </p:sp>
      <p:sp>
        <p:nvSpPr>
          <p:cNvPr id="10" name="Text 8"/>
          <p:cNvSpPr/>
          <p:nvPr/>
        </p:nvSpPr>
        <p:spPr>
          <a:xfrm>
            <a:off x="731520" y="4453127"/>
            <a:ext cx="10698480" cy="686431"/>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Ulcerative colitis</a:t>
            </a:r>
            <a:endParaRPr lang="en-US" sz="1500" dirty="0"/>
          </a:p>
        </p:txBody>
      </p:sp>
      <p:sp>
        <p:nvSpPr>
          <p:cNvPr id="12" name="TextBox 11">
            <a:extLst>
              <a:ext uri="{FF2B5EF4-FFF2-40B4-BE49-F238E27FC236}">
                <a16:creationId xmlns:a16="http://schemas.microsoft.com/office/drawing/2014/main" id="{8A886663-9BC0-BF55-7487-57C56CC7DB75}"/>
              </a:ext>
            </a:extLst>
          </p:cNvPr>
          <p:cNvSpPr txBox="1"/>
          <p:nvPr/>
        </p:nvSpPr>
        <p:spPr>
          <a:xfrm>
            <a:off x="998483" y="5507421"/>
            <a:ext cx="360996" cy="369332"/>
          </a:xfrm>
          <a:prstGeom prst="rect">
            <a:avLst/>
          </a:prstGeom>
          <a:noFill/>
        </p:spPr>
        <p:txBody>
          <a:bodyPr wrap="none" rtlCol="0">
            <a:spAutoFit/>
          </a:bodyPr>
          <a:lstStyle/>
          <a:p>
            <a:r>
              <a:rPr lang="en-PK" dirty="0"/>
              <a:t>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26</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45-year-old man has a high transsphincteric fistula involving more than one-third of the external sphincter. He is concerned about the risk of incontinence with surgery.</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management approach to balance cure and continence preservation?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Excision of the entire sphincter complex with reconstruction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Fistulotomy with primary sphincter division regardless of amount of muscle involved</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Observation without any intervention</a:t>
            </a:r>
            <a:endParaRPr lang="en-US" sz="1500" dirty="0"/>
          </a:p>
        </p:txBody>
      </p:sp>
      <p:sp>
        <p:nvSpPr>
          <p:cNvPr id="9" name="Text 7"/>
          <p:cNvSpPr/>
          <p:nvPr/>
        </p:nvSpPr>
        <p:spPr>
          <a:xfrm>
            <a:off x="731520" y="3968496"/>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Seton placement (loose or cutting) with consideration of sphincter-preserving techniques such as LIFT or advancement flap</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Simple lay-open of the tract as for a low fistula</a:t>
            </a:r>
            <a:endParaRPr lang="en-US" sz="1500" dirty="0"/>
          </a:p>
        </p:txBody>
      </p:sp>
      <p:sp>
        <p:nvSpPr>
          <p:cNvPr id="11" name="TextBox 10">
            <a:extLst>
              <a:ext uri="{FF2B5EF4-FFF2-40B4-BE49-F238E27FC236}">
                <a16:creationId xmlns:a16="http://schemas.microsoft.com/office/drawing/2014/main" id="{46BB08F1-3CBF-C88E-FE8C-53455DEC2F91}"/>
              </a:ext>
            </a:extLst>
          </p:cNvPr>
          <p:cNvSpPr txBox="1"/>
          <p:nvPr/>
        </p:nvSpPr>
        <p:spPr>
          <a:xfrm>
            <a:off x="1839310" y="5812221"/>
            <a:ext cx="327334" cy="369332"/>
          </a:xfrm>
          <a:prstGeom prst="rect">
            <a:avLst/>
          </a:prstGeom>
          <a:noFill/>
        </p:spPr>
        <p:txBody>
          <a:bodyPr wrap="none" rtlCol="0">
            <a:spAutoFit/>
          </a:bodyPr>
          <a:lstStyle/>
          <a:p>
            <a:r>
              <a:rPr lang="en-PK" dirty="0"/>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27</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400" dirty="0">
                <a:solidFill>
                  <a:srgbClr val="1A1A1A"/>
                </a:solidFill>
                <a:latin typeface="Arial" pitchFamily="34" charset="0"/>
                <a:ea typeface="Arial" pitchFamily="34" charset="-122"/>
                <a:cs typeface="Arial" pitchFamily="34" charset="-120"/>
              </a:rPr>
              <a:t>A 38-year-old man presents with multiple recurrent perianal fistulas, anal skin tags, and a history of intermittent bloody diarrhea and weight loss over the past year.</a:t>
            </a:r>
            <a:endParaRPr lang="en-US" sz="24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underlying condition must be excluded before planning definitive fistula surgery?</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Crohn's disease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Hemorrhoidal disease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Hidradenitis suppurativa as the sole cause without further evaluation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Idiopathic cryptoglandular fistula without further workup</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Simple perianal abscess</a:t>
            </a:r>
            <a:endParaRPr lang="en-US" sz="1500" dirty="0"/>
          </a:p>
        </p:txBody>
      </p:sp>
      <p:sp>
        <p:nvSpPr>
          <p:cNvPr id="11" name="TextBox 10">
            <a:extLst>
              <a:ext uri="{FF2B5EF4-FFF2-40B4-BE49-F238E27FC236}">
                <a16:creationId xmlns:a16="http://schemas.microsoft.com/office/drawing/2014/main" id="{F6C98688-1097-3DF0-E83F-3452B2FBFE0C}"/>
              </a:ext>
            </a:extLst>
          </p:cNvPr>
          <p:cNvSpPr txBox="1"/>
          <p:nvPr/>
        </p:nvSpPr>
        <p:spPr>
          <a:xfrm>
            <a:off x="1576552" y="5255172"/>
            <a:ext cx="317716" cy="369332"/>
          </a:xfrm>
          <a:prstGeom prst="rect">
            <a:avLst/>
          </a:prstGeom>
          <a:noFill/>
        </p:spPr>
        <p:txBody>
          <a:bodyPr wrap="none" rtlCol="0">
            <a:spAutoFit/>
          </a:bodyPr>
          <a:lstStyle/>
          <a:p>
            <a:r>
              <a:rPr lang="en-PK"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28</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dirty="0">
                <a:solidFill>
                  <a:srgbClr val="1A1A1A"/>
                </a:solidFill>
                <a:latin typeface="Arial" pitchFamily="34" charset="0"/>
                <a:ea typeface="Arial" pitchFamily="34" charset="-122"/>
                <a:cs typeface="Arial" pitchFamily="34" charset="-120"/>
              </a:rPr>
              <a:t>During exploration of a fistula tract, the surgeon finds that it originates from the rectum above the level of the levator ani muscles and passes down through the levator plate to open on the perianal skin, without any relationship to the anal sphincter complex or anal glands.</a:t>
            </a:r>
            <a:endParaRPr lang="en-US"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type of fistula is this, and what is a common underlying cause?</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Extrasphincteric fistula - often secondary to pelvic sepsis, trauma, or Crohn's disease rather than simple cryptoglandular infection</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Intersphincteric fistula - cryptoglandular infection</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Low transsphincteric fistula - cryptoglandular infection</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Submucous fistula - hemorrhoidal disease</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Suprasphincteric fistula - cryptoglandular infection only</a:t>
            </a:r>
            <a:endParaRPr lang="en-US" sz="1500" dirty="0"/>
          </a:p>
        </p:txBody>
      </p:sp>
      <p:sp>
        <p:nvSpPr>
          <p:cNvPr id="11" name="TextBox 10">
            <a:extLst>
              <a:ext uri="{FF2B5EF4-FFF2-40B4-BE49-F238E27FC236}">
                <a16:creationId xmlns:a16="http://schemas.microsoft.com/office/drawing/2014/main" id="{9BBB502E-10DF-4055-FE20-89F985777AB1}"/>
              </a:ext>
            </a:extLst>
          </p:cNvPr>
          <p:cNvSpPr txBox="1"/>
          <p:nvPr/>
        </p:nvSpPr>
        <p:spPr>
          <a:xfrm>
            <a:off x="1355834" y="5517931"/>
            <a:ext cx="317716" cy="369332"/>
          </a:xfrm>
          <a:prstGeom prst="rect">
            <a:avLst/>
          </a:prstGeom>
          <a:noFill/>
        </p:spPr>
        <p:txBody>
          <a:bodyPr wrap="none" rtlCol="0">
            <a:spAutoFit/>
          </a:bodyPr>
          <a:lstStyle/>
          <a:p>
            <a:r>
              <a:rPr lang="en-PK"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29</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patient undergoes examination under anesthesia for a complex fistula, during which hydrogen peroxide is injected into the external opening while the surgeon observes the anal canal with a proctoscope.</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purpose of this maneuver?</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To assess sphincter tone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To identify the internal opening of the fistula by observing bubbling within the anal canal</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To sterilize the tract before surgery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To test for anal continence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To treat the infection definitively</a:t>
            </a:r>
            <a:endParaRPr lang="en-US" sz="1500" dirty="0"/>
          </a:p>
        </p:txBody>
      </p:sp>
      <p:sp>
        <p:nvSpPr>
          <p:cNvPr id="11" name="TextBox 10">
            <a:extLst>
              <a:ext uri="{FF2B5EF4-FFF2-40B4-BE49-F238E27FC236}">
                <a16:creationId xmlns:a16="http://schemas.microsoft.com/office/drawing/2014/main" id="{B8A3233C-4ABD-9207-21AD-A2D79DE3867F}"/>
              </a:ext>
            </a:extLst>
          </p:cNvPr>
          <p:cNvSpPr txBox="1"/>
          <p:nvPr/>
        </p:nvSpPr>
        <p:spPr>
          <a:xfrm>
            <a:off x="1313793" y="5475890"/>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30</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55-year-old man with a long-standing fistula-in-ano of 10 years' duration develops an area of induration and an everted, indurated edge around the external opening, with new onset of pain and a foul discharge.</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complication should be suspected in this chronic fistula?</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 formation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Malignant transformation (fistula-associated carcinoma)</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Normal chronic fistula appearance requiring no further action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Simple recurrent abscess formation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Thrombosed hemorrhoid</a:t>
            </a:r>
            <a:endParaRPr lang="en-US" sz="1500" dirty="0"/>
          </a:p>
        </p:txBody>
      </p:sp>
      <p:sp>
        <p:nvSpPr>
          <p:cNvPr id="11" name="TextBox 10">
            <a:extLst>
              <a:ext uri="{FF2B5EF4-FFF2-40B4-BE49-F238E27FC236}">
                <a16:creationId xmlns:a16="http://schemas.microsoft.com/office/drawing/2014/main" id="{1DBF3021-5A63-7383-9A1D-576F454A5980}"/>
              </a:ext>
            </a:extLst>
          </p:cNvPr>
          <p:cNvSpPr txBox="1"/>
          <p:nvPr/>
        </p:nvSpPr>
        <p:spPr>
          <a:xfrm>
            <a:off x="1334814" y="5370786"/>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5166360" y="1463040"/>
            <a:ext cx="1828800" cy="1828800"/>
          </a:xfrm>
          <a:prstGeom prst="rect">
            <a:avLst/>
          </a:prstGeom>
          <a:noFill/>
          <a:ln/>
        </p:spPr>
        <p:txBody>
          <a:bodyPr wrap="square" rtlCol="0" anchor="ctr"/>
          <a:lstStyle/>
          <a:p>
            <a:pPr marL="0" indent="0" algn="ctr">
              <a:buNone/>
            </a:pPr>
            <a:endParaRPr lang="en-US" sz="4800" dirty="0"/>
          </a:p>
        </p:txBody>
      </p:sp>
      <p:sp>
        <p:nvSpPr>
          <p:cNvPr id="4" name="Text 2"/>
          <p:cNvSpPr/>
          <p:nvPr/>
        </p:nvSpPr>
        <p:spPr>
          <a:xfrm>
            <a:off x="0" y="1996966"/>
            <a:ext cx="12161520" cy="914400"/>
          </a:xfrm>
          <a:prstGeom prst="rect">
            <a:avLst/>
          </a:prstGeom>
          <a:noFill/>
          <a:ln/>
        </p:spPr>
        <p:txBody>
          <a:bodyPr wrap="square" rtlCol="0" anchor="ctr"/>
          <a:lstStyle/>
          <a:p>
            <a:pPr marL="0" indent="0" algn="ctr">
              <a:buNone/>
            </a:pPr>
            <a:r>
              <a:rPr lang="en-US" sz="4000" b="1" dirty="0">
                <a:solidFill>
                  <a:srgbClr val="C00000"/>
                </a:solidFill>
                <a:latin typeface="Arial" pitchFamily="34" charset="0"/>
                <a:ea typeface="Arial" pitchFamily="34" charset="-122"/>
                <a:cs typeface="Arial" pitchFamily="34" charset="-120"/>
              </a:rPr>
              <a:t>Perianal Abscess</a:t>
            </a:r>
            <a:endParaRPr lang="en-US" sz="4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31</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32-year-old man presents with a 3-day history of severe throbbing pain near the anus, worse on sitting, with a tender, fluctuant, erythematous swelling at the anal margin and low-grade fever.</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Hemorrhoidal prolapse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Perianal abscess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Pilonidal sinus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
        <p:nvSpPr>
          <p:cNvPr id="11" name="TextBox 10">
            <a:extLst>
              <a:ext uri="{FF2B5EF4-FFF2-40B4-BE49-F238E27FC236}">
                <a16:creationId xmlns:a16="http://schemas.microsoft.com/office/drawing/2014/main" id="{597EF5FB-A440-8BC8-D5B4-D0B81399B5CF}"/>
              </a:ext>
            </a:extLst>
          </p:cNvPr>
          <p:cNvSpPr txBox="1"/>
          <p:nvPr/>
        </p:nvSpPr>
        <p:spPr>
          <a:xfrm>
            <a:off x="1460938" y="5444359"/>
            <a:ext cx="308098" cy="369332"/>
          </a:xfrm>
          <a:prstGeom prst="rect">
            <a:avLst/>
          </a:prstGeom>
          <a:noFill/>
        </p:spPr>
        <p:txBody>
          <a:bodyPr wrap="none" rtlCol="0">
            <a:spAutoFit/>
          </a:bodyPr>
          <a:lstStyle/>
          <a:p>
            <a:r>
              <a:rPr lang="en-PK" dirty="0"/>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32</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perianal abscess is being explained to a medical student in terms of its origin.</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common underlying cause of perianal and other anorectal abscesses?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Congenital sinus tracts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Hidradenitis suppurativa as the most common cause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Infection of the anal glands (cryptoglandular infection)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Sexually transmitted infection as the most common cause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Trauma from foreign body insertion as the most common cause</a:t>
            </a:r>
            <a:endParaRPr lang="en-US" sz="1500" dirty="0"/>
          </a:p>
        </p:txBody>
      </p:sp>
      <p:sp>
        <p:nvSpPr>
          <p:cNvPr id="11" name="TextBox 10">
            <a:extLst>
              <a:ext uri="{FF2B5EF4-FFF2-40B4-BE49-F238E27FC236}">
                <a16:creationId xmlns:a16="http://schemas.microsoft.com/office/drawing/2014/main" id="{3E332ADA-B6E1-A43B-C643-3D11094C4879}"/>
              </a:ext>
            </a:extLst>
          </p:cNvPr>
          <p:cNvSpPr txBox="1"/>
          <p:nvPr/>
        </p:nvSpPr>
        <p:spPr>
          <a:xfrm>
            <a:off x="1250731" y="5276193"/>
            <a:ext cx="308098" cy="369332"/>
          </a:xfrm>
          <a:prstGeom prst="rect">
            <a:avLst/>
          </a:prstGeom>
          <a:noFill/>
        </p:spPr>
        <p:txBody>
          <a:bodyPr wrap="none" rtlCol="0">
            <a:spAutoFit/>
          </a:bodyPr>
          <a:lstStyle/>
          <a:p>
            <a:r>
              <a:rPr lang="en-PK" dirty="0"/>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33</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patient presents with a deep-seated, poorly localized perianal pain, fever, and difficulty sitting, but with minimal external swelling or skin changes visible on inspection. Digital rectal examination reveals a tender bulge above the levator ani muscles.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type of anorectal abscess is this most consistent with?</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Intersphincteric abscess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Ischiorectal abscess</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Perianal abscess (superficial)</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Submucous abscess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Supralevator (pelvirectal) abscess</a:t>
            </a:r>
            <a:endParaRPr lang="en-US" sz="1500" dirty="0"/>
          </a:p>
        </p:txBody>
      </p:sp>
      <p:sp>
        <p:nvSpPr>
          <p:cNvPr id="11" name="TextBox 10">
            <a:extLst>
              <a:ext uri="{FF2B5EF4-FFF2-40B4-BE49-F238E27FC236}">
                <a16:creationId xmlns:a16="http://schemas.microsoft.com/office/drawing/2014/main" id="{6126522A-FBDC-A115-8B24-6231F2CC1A42}"/>
              </a:ext>
            </a:extLst>
          </p:cNvPr>
          <p:cNvSpPr txBox="1"/>
          <p:nvPr/>
        </p:nvSpPr>
        <p:spPr>
          <a:xfrm>
            <a:off x="1292772" y="5412828"/>
            <a:ext cx="296876" cy="369332"/>
          </a:xfrm>
          <a:prstGeom prst="rect">
            <a:avLst/>
          </a:prstGeom>
          <a:noFill/>
        </p:spPr>
        <p:txBody>
          <a:bodyPr wrap="none" rtlCol="0">
            <a:spAutoFit/>
          </a:bodyPr>
          <a:lstStyle/>
          <a:p>
            <a:r>
              <a:rPr lang="en-PK" dirty="0"/>
              <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34</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40-year-old man presents with a perianal abscess. The surgeon plans incision and drainage.</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principle for placement of the incision?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 cruciate incision is always required regardless of abscess size</a:t>
            </a:r>
            <a:endParaRPr lang="en-US" sz="1500" dirty="0"/>
          </a:p>
        </p:txBody>
      </p:sp>
      <p:sp>
        <p:nvSpPr>
          <p:cNvPr id="7" name="Text 5"/>
          <p:cNvSpPr/>
          <p:nvPr/>
        </p:nvSpPr>
        <p:spPr>
          <a:xfrm>
            <a:off x="731520" y="2999232"/>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A radial incision as close as possible to the anal verge, regardless of the abscess location</a:t>
            </a:r>
            <a:endParaRPr lang="en-US" sz="1500" dirty="0"/>
          </a:p>
        </p:txBody>
      </p:sp>
      <p:sp>
        <p:nvSpPr>
          <p:cNvPr id="8" name="Text 6"/>
          <p:cNvSpPr/>
          <p:nvPr/>
        </p:nvSpPr>
        <p:spPr>
          <a:xfrm>
            <a:off x="731520" y="3694176"/>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Incision should always be made along Goodsall's line regardless of the point of maximal fluctuance</a:t>
            </a:r>
            <a:endParaRPr lang="en-US" sz="1500" dirty="0"/>
          </a:p>
        </p:txBody>
      </p:sp>
      <p:sp>
        <p:nvSpPr>
          <p:cNvPr id="9" name="Text 7"/>
          <p:cNvSpPr/>
          <p:nvPr/>
        </p:nvSpPr>
        <p:spPr>
          <a:xfrm>
            <a:off x="731520" y="4389120"/>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Incision should be made as close to the anal margin as possible while ensuring adequate drainage, to minimize the length of any resulting fistula tract</a:t>
            </a:r>
            <a:endParaRPr lang="en-US" sz="1500" dirty="0"/>
          </a:p>
        </p:txBody>
      </p:sp>
      <p:sp>
        <p:nvSpPr>
          <p:cNvPr id="10" name="Text 8"/>
          <p:cNvSpPr/>
          <p:nvPr/>
        </p:nvSpPr>
        <p:spPr>
          <a:xfrm>
            <a:off x="731520" y="5084064"/>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Incision should be made over the most distal portion of the abscess regardless of proximity to the anus</a:t>
            </a:r>
            <a:endParaRPr lang="en-US" sz="1500" dirty="0"/>
          </a:p>
        </p:txBody>
      </p:sp>
      <p:sp>
        <p:nvSpPr>
          <p:cNvPr id="11" name="TextBox 10">
            <a:extLst>
              <a:ext uri="{FF2B5EF4-FFF2-40B4-BE49-F238E27FC236}">
                <a16:creationId xmlns:a16="http://schemas.microsoft.com/office/drawing/2014/main" id="{FB8C6D90-47AD-68E0-C7F9-1C1F0023D8D9}"/>
              </a:ext>
            </a:extLst>
          </p:cNvPr>
          <p:cNvSpPr txBox="1"/>
          <p:nvPr/>
        </p:nvSpPr>
        <p:spPr>
          <a:xfrm>
            <a:off x="1187669" y="5980386"/>
            <a:ext cx="327334" cy="369332"/>
          </a:xfrm>
          <a:prstGeom prst="rect">
            <a:avLst/>
          </a:prstGeom>
          <a:noFill/>
        </p:spPr>
        <p:txBody>
          <a:bodyPr wrap="none" rtlCol="0">
            <a:spAutoFit/>
          </a:bodyPr>
          <a:lstStyle/>
          <a:p>
            <a:r>
              <a:rPr lang="en-PK" dirty="0"/>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400" dirty="0">
                <a:solidFill>
                  <a:srgbClr val="1A1A1A"/>
                </a:solidFill>
                <a:latin typeface="Arial" pitchFamily="34" charset="0"/>
                <a:ea typeface="Arial" pitchFamily="34" charset="-122"/>
                <a:cs typeface="Arial" pitchFamily="34" charset="-120"/>
              </a:rPr>
              <a:t>A 35-year-old woman in her third trimester of pregnancy develops a swelling that prolapses from the anus during defecation but reduces on its own once she stands up.</a:t>
            </a:r>
            <a:endParaRPr lang="en-US" sz="24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grade of hemorrhoids does this represent?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Grade I</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Grade II</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Grade III</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Grade IV</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Thrombosed external hemorrhoid</a:t>
            </a:r>
            <a:endParaRPr lang="en-US" sz="1500" dirty="0"/>
          </a:p>
        </p:txBody>
      </p:sp>
      <p:sp>
        <p:nvSpPr>
          <p:cNvPr id="11" name="TextBox 10">
            <a:extLst>
              <a:ext uri="{FF2B5EF4-FFF2-40B4-BE49-F238E27FC236}">
                <a16:creationId xmlns:a16="http://schemas.microsoft.com/office/drawing/2014/main" id="{0797F25A-2A7E-F332-D6A3-063FB10ED5F0}"/>
              </a:ext>
            </a:extLst>
          </p:cNvPr>
          <p:cNvSpPr txBox="1"/>
          <p:nvPr/>
        </p:nvSpPr>
        <p:spPr>
          <a:xfrm>
            <a:off x="1839310" y="5465379"/>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35</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35-year-old man undergoes incision and drainage of a perianal abscess. He is counseled about the likelihood of an associated complication.</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proportion of patients with a drained anorectal abscess are estimated to subsequently develop a fistula-in-ano?</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Approximately 0%, since drainage alone is always curative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Approximately 30-50%</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Approximately 5-10%</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Approximately 90-100%, fistula formation is universal</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Exactly 25% in all reported series</a:t>
            </a:r>
            <a:endParaRPr lang="en-US" sz="1500" dirty="0"/>
          </a:p>
        </p:txBody>
      </p:sp>
      <p:sp>
        <p:nvSpPr>
          <p:cNvPr id="11" name="TextBox 10">
            <a:extLst>
              <a:ext uri="{FF2B5EF4-FFF2-40B4-BE49-F238E27FC236}">
                <a16:creationId xmlns:a16="http://schemas.microsoft.com/office/drawing/2014/main" id="{37E05E5D-4CB8-625D-C54A-3FEC2AE5B9CB}"/>
              </a:ext>
            </a:extLst>
          </p:cNvPr>
          <p:cNvSpPr txBox="1"/>
          <p:nvPr/>
        </p:nvSpPr>
        <p:spPr>
          <a:xfrm>
            <a:off x="1198179" y="5360276"/>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36</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45-year-old diabetic man presents with a perianal abscess. On examination, there is extensive crepitus, rapidly spreading erythema beyond the visible abscess margin, and the patient appears systemically unwell with hypotension.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important diagnosis to exclude urgently?</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Necrotizing fasciitis (Fournier's gangrene)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Pilonidal abscess</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Simple cellulitis requiring oral antibiotics only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Thrombosed hemorrhoid</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Uncomplicated perianal abscess requiring routine drainage</a:t>
            </a:r>
            <a:endParaRPr lang="en-US" sz="1500" dirty="0"/>
          </a:p>
        </p:txBody>
      </p:sp>
      <p:sp>
        <p:nvSpPr>
          <p:cNvPr id="11" name="TextBox 10">
            <a:extLst>
              <a:ext uri="{FF2B5EF4-FFF2-40B4-BE49-F238E27FC236}">
                <a16:creationId xmlns:a16="http://schemas.microsoft.com/office/drawing/2014/main" id="{3628D289-DA2F-D716-4B8F-69A8494A5FD9}"/>
              </a:ext>
            </a:extLst>
          </p:cNvPr>
          <p:cNvSpPr txBox="1"/>
          <p:nvPr/>
        </p:nvSpPr>
        <p:spPr>
          <a:xfrm>
            <a:off x="1429407" y="5602014"/>
            <a:ext cx="317716" cy="369332"/>
          </a:xfrm>
          <a:prstGeom prst="rect">
            <a:avLst/>
          </a:prstGeom>
          <a:noFill/>
        </p:spPr>
        <p:txBody>
          <a:bodyPr wrap="none" rtlCol="0">
            <a:spAutoFit/>
          </a:bodyPr>
          <a:lstStyle/>
          <a:p>
            <a:r>
              <a:rPr lang="en-PK"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37</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38-year-old man undergoes incision and drainage of a perianal abscess. At the time of drainage, a probe identifies a clear track connecting the abscess cavity to the anal canal, with minimal sphincter involvement.</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management of this finding at the time of initial abscess drainage?</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Always perform a formal fistulotomy at the same time as abscess drainage, regardless of sphincter involvement</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Ignore the finding entirely and proceed with drainage only</a:t>
            </a:r>
            <a:endParaRPr lang="en-US" sz="1500" dirty="0"/>
          </a:p>
        </p:txBody>
      </p:sp>
      <p:sp>
        <p:nvSpPr>
          <p:cNvPr id="8" name="Text 6"/>
          <p:cNvSpPr/>
          <p:nvPr/>
        </p:nvSpPr>
        <p:spPr>
          <a:xfrm>
            <a:off x="731520" y="3694176"/>
            <a:ext cx="10698480" cy="932688"/>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In a straightforward, low fistula tract identified at the time of drainage, primary fistulotomy can be considered by an experienced surgeon, but caution is needed in complex or high tracts</a:t>
            </a:r>
            <a:endParaRPr lang="en-US" sz="1500" dirty="0"/>
          </a:p>
        </p:txBody>
      </p:sp>
      <p:sp>
        <p:nvSpPr>
          <p:cNvPr id="9" name="Text 7"/>
          <p:cNvSpPr/>
          <p:nvPr/>
        </p:nvSpPr>
        <p:spPr>
          <a:xfrm>
            <a:off x="731520" y="470001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Immediately perform a colostomy</a:t>
            </a:r>
            <a:endParaRPr lang="en-US" sz="1500" dirty="0"/>
          </a:p>
        </p:txBody>
      </p:sp>
      <p:sp>
        <p:nvSpPr>
          <p:cNvPr id="10" name="Text 8"/>
          <p:cNvSpPr/>
          <p:nvPr/>
        </p:nvSpPr>
        <p:spPr>
          <a:xfrm>
            <a:off x="731520" y="518464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Refer for non-surgical management with antibiotics alone</a:t>
            </a:r>
            <a:endParaRPr lang="en-US" sz="1500" dirty="0"/>
          </a:p>
        </p:txBody>
      </p:sp>
      <p:sp>
        <p:nvSpPr>
          <p:cNvPr id="11" name="TextBox 10">
            <a:extLst>
              <a:ext uri="{FF2B5EF4-FFF2-40B4-BE49-F238E27FC236}">
                <a16:creationId xmlns:a16="http://schemas.microsoft.com/office/drawing/2014/main" id="{44B32126-619C-1AA1-8971-9477CA02D236}"/>
              </a:ext>
            </a:extLst>
          </p:cNvPr>
          <p:cNvSpPr txBox="1"/>
          <p:nvPr/>
        </p:nvSpPr>
        <p:spPr>
          <a:xfrm>
            <a:off x="1376855" y="5969876"/>
            <a:ext cx="308098" cy="369332"/>
          </a:xfrm>
          <a:prstGeom prst="rect">
            <a:avLst/>
          </a:prstGeom>
          <a:noFill/>
        </p:spPr>
        <p:txBody>
          <a:bodyPr wrap="none" rtlCol="0">
            <a:spAutoFit/>
          </a:bodyPr>
          <a:lstStyle/>
          <a:p>
            <a:r>
              <a:rPr lang="en-PK" dirty="0"/>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38</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50-year-old man presents with a horseshoe-shaped abscess tracking circumferentially through the deep postanal space, with bilateral ischiorectal fossa involvement.</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surgical approach?</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Antibiotics alone without drainage</a:t>
            </a:r>
            <a:endParaRPr lang="en-US" sz="1500" dirty="0"/>
          </a:p>
        </p:txBody>
      </p:sp>
      <p:sp>
        <p:nvSpPr>
          <p:cNvPr id="7" name="Text 5"/>
          <p:cNvSpPr/>
          <p:nvPr/>
        </p:nvSpPr>
        <p:spPr>
          <a:xfrm>
            <a:off x="731520" y="2999232"/>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Drainage via a posterior midline incision over the deep postanal space (Hanley procedure) with counter-incisions into each ischiorectal fossa as needed</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No surgical intervention is required regardless of extent</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Single small incision over one side only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Wide excision of all perianal skin circumferentially</a:t>
            </a:r>
            <a:endParaRPr lang="en-US" sz="1500" dirty="0"/>
          </a:p>
        </p:txBody>
      </p:sp>
      <p:sp>
        <p:nvSpPr>
          <p:cNvPr id="11" name="TextBox 10">
            <a:extLst>
              <a:ext uri="{FF2B5EF4-FFF2-40B4-BE49-F238E27FC236}">
                <a16:creationId xmlns:a16="http://schemas.microsoft.com/office/drawing/2014/main" id="{B501A25C-412F-AF37-BBEA-0B99BDCD893A}"/>
              </a:ext>
            </a:extLst>
          </p:cNvPr>
          <p:cNvSpPr txBox="1"/>
          <p:nvPr/>
        </p:nvSpPr>
        <p:spPr>
          <a:xfrm>
            <a:off x="1187669" y="5517931"/>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39</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60-year-old man with poorly controlled diabetes presents with recurrent perianal abscesses over the past year, each requiring drainage. He is referred for further evaluation.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underlying issue should be addressed alongside surgical management of recurrent abscesses?</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Glycemic control should be optimized, as poor diabetic control predisposes to recurrent and severe anorectal infections</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Glycemic control is irrelevant to recurrent abscess formation</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No further evaluation is needed beyond repeat drainage</a:t>
            </a:r>
            <a:endParaRPr lang="en-US" sz="1500" dirty="0"/>
          </a:p>
        </p:txBody>
      </p:sp>
      <p:sp>
        <p:nvSpPr>
          <p:cNvPr id="9" name="Text 7"/>
          <p:cNvSpPr/>
          <p:nvPr/>
        </p:nvSpPr>
        <p:spPr>
          <a:xfrm>
            <a:off x="731520" y="4178808"/>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Recurrent abscesses in diabetics always indicate malignancy and require immediate biopsy only</a:t>
            </a:r>
            <a:endParaRPr lang="en-US" sz="1500" dirty="0"/>
          </a:p>
        </p:txBody>
      </p:sp>
      <p:sp>
        <p:nvSpPr>
          <p:cNvPr id="10" name="Text 8"/>
          <p:cNvSpPr/>
          <p:nvPr/>
        </p:nvSpPr>
        <p:spPr>
          <a:xfrm>
            <a:off x="731520" y="4873752"/>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Recurrent perianal abscesses always indicate HIV infection and should prompt testing exclusively</a:t>
            </a:r>
            <a:endParaRPr lang="en-US" sz="1500" dirty="0"/>
          </a:p>
        </p:txBody>
      </p:sp>
      <p:sp>
        <p:nvSpPr>
          <p:cNvPr id="11" name="TextBox 10">
            <a:extLst>
              <a:ext uri="{FF2B5EF4-FFF2-40B4-BE49-F238E27FC236}">
                <a16:creationId xmlns:a16="http://schemas.microsoft.com/office/drawing/2014/main" id="{75E700BF-F034-BCD9-1C0B-1CCA12AAC35F}"/>
              </a:ext>
            </a:extLst>
          </p:cNvPr>
          <p:cNvSpPr txBox="1"/>
          <p:nvPr/>
        </p:nvSpPr>
        <p:spPr>
          <a:xfrm>
            <a:off x="1629103" y="5749159"/>
            <a:ext cx="317716" cy="369332"/>
          </a:xfrm>
          <a:prstGeom prst="rect">
            <a:avLst/>
          </a:prstGeom>
          <a:noFill/>
        </p:spPr>
        <p:txBody>
          <a:bodyPr wrap="none" rtlCol="0">
            <a:spAutoFit/>
          </a:bodyPr>
          <a:lstStyle/>
          <a:p>
            <a:r>
              <a:rPr lang="en-PK"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5.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40</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medical student is asked to differentiate between an ischiorectal abscess and a perianal abscess based on anatomical location.</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key anatomical distinction between these two types of abscess?</a:t>
            </a:r>
            <a:endParaRPr lang="en-US" sz="1700" dirty="0"/>
          </a:p>
        </p:txBody>
      </p:sp>
      <p:sp>
        <p:nvSpPr>
          <p:cNvPr id="6" name="Text 4"/>
          <p:cNvSpPr/>
          <p:nvPr/>
        </p:nvSpPr>
        <p:spPr>
          <a:xfrm>
            <a:off x="731520" y="2514600"/>
            <a:ext cx="10698480" cy="932688"/>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 perianal abscess is located superficially near the anal verge below the dentate line, while an ischiorectal abscess tracks laterally through the external sphincter into the larger ischiorectal fossa</a:t>
            </a:r>
            <a:endParaRPr lang="en-US" sz="1500" dirty="0"/>
          </a:p>
        </p:txBody>
      </p:sp>
      <p:sp>
        <p:nvSpPr>
          <p:cNvPr id="7" name="Text 5"/>
          <p:cNvSpPr/>
          <p:nvPr/>
        </p:nvSpPr>
        <p:spPr>
          <a:xfrm>
            <a:off x="731520" y="3520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Both abscesses are located in identical anatomical spaces with no meaningful distinction</a:t>
            </a:r>
            <a:endParaRPr lang="en-US" sz="1500" dirty="0"/>
          </a:p>
        </p:txBody>
      </p:sp>
      <p:sp>
        <p:nvSpPr>
          <p:cNvPr id="8" name="Text 6"/>
          <p:cNvSpPr/>
          <p:nvPr/>
        </p:nvSpPr>
        <p:spPr>
          <a:xfrm>
            <a:off x="731520" y="4005072"/>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Ischiorectal abscesses are always larger purely due to patient body habitus, with no anatomical basis</a:t>
            </a:r>
            <a:endParaRPr lang="en-US" sz="1500" dirty="0"/>
          </a:p>
        </p:txBody>
      </p:sp>
      <p:sp>
        <p:nvSpPr>
          <p:cNvPr id="9" name="Text 7"/>
          <p:cNvSpPr/>
          <p:nvPr/>
        </p:nvSpPr>
        <p:spPr>
          <a:xfrm>
            <a:off x="731520" y="4700016"/>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Perianal abscesses always require general anesthesia for drainage, while ischiorectal abscesses never do</a:t>
            </a:r>
            <a:endParaRPr lang="en-US" sz="1500" dirty="0"/>
          </a:p>
        </p:txBody>
      </p:sp>
      <p:sp>
        <p:nvSpPr>
          <p:cNvPr id="10" name="Text 8"/>
          <p:cNvSpPr/>
          <p:nvPr/>
        </p:nvSpPr>
        <p:spPr>
          <a:xfrm>
            <a:off x="731520" y="539496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Perianal abscesses occur above the levator ani, while ischiorectal abscesses occur below it</a:t>
            </a:r>
            <a:endParaRPr lang="en-US" sz="1500" dirty="0"/>
          </a:p>
        </p:txBody>
      </p:sp>
      <p:sp>
        <p:nvSpPr>
          <p:cNvPr id="11" name="TextBox 10">
            <a:extLst>
              <a:ext uri="{FF2B5EF4-FFF2-40B4-BE49-F238E27FC236}">
                <a16:creationId xmlns:a16="http://schemas.microsoft.com/office/drawing/2014/main" id="{310A69C6-3E52-534B-8110-E2C065D99AD9}"/>
              </a:ext>
            </a:extLst>
          </p:cNvPr>
          <p:cNvSpPr txBox="1"/>
          <p:nvPr/>
        </p:nvSpPr>
        <p:spPr>
          <a:xfrm>
            <a:off x="1271752" y="6201103"/>
            <a:ext cx="317716" cy="369332"/>
          </a:xfrm>
          <a:prstGeom prst="rect">
            <a:avLst/>
          </a:prstGeom>
          <a:noFill/>
        </p:spPr>
        <p:txBody>
          <a:bodyPr wrap="none" rtlCol="0">
            <a:spAutoFit/>
          </a:bodyPr>
          <a:lstStyle/>
          <a:p>
            <a:r>
              <a:rPr lang="en-PK"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400" dirty="0">
                <a:solidFill>
                  <a:srgbClr val="1A1A1A"/>
                </a:solidFill>
                <a:latin typeface="Arial" pitchFamily="34" charset="0"/>
                <a:ea typeface="Arial" pitchFamily="34" charset="-122"/>
                <a:cs typeface="Arial" pitchFamily="34" charset="-120"/>
              </a:rPr>
              <a:t>A 50-year-old man has Grade II hemorrhoids causing intermittent bleeding. He has tried increased dietary fiber and stool softeners for 6 weeks without significant improvement.</a:t>
            </a:r>
            <a:endParaRPr lang="en-US" sz="24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next step in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Excisional hemorrhoidectomy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Lord's manual dilatation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Rubber band ligation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Stapled hemorrhoidopexy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Topical steroid cream only</a:t>
            </a:r>
            <a:endParaRPr lang="en-US" sz="1500" dirty="0"/>
          </a:p>
        </p:txBody>
      </p:sp>
      <p:sp>
        <p:nvSpPr>
          <p:cNvPr id="11" name="TextBox 10">
            <a:extLst>
              <a:ext uri="{FF2B5EF4-FFF2-40B4-BE49-F238E27FC236}">
                <a16:creationId xmlns:a16="http://schemas.microsoft.com/office/drawing/2014/main" id="{21C7F6F1-1185-793D-40B4-F145D4AF329F}"/>
              </a:ext>
            </a:extLst>
          </p:cNvPr>
          <p:cNvSpPr txBox="1"/>
          <p:nvPr/>
        </p:nvSpPr>
        <p:spPr>
          <a:xfrm>
            <a:off x="1072055" y="5444359"/>
            <a:ext cx="308098" cy="369332"/>
          </a:xfrm>
          <a:prstGeom prst="rect">
            <a:avLst/>
          </a:prstGeom>
          <a:noFill/>
        </p:spPr>
        <p:txBody>
          <a:bodyPr wrap="none" rtlCol="0">
            <a:spAutoFit/>
          </a:bodyPr>
          <a:lstStyle/>
          <a:p>
            <a:r>
              <a:rPr lang="en-PK" dirty="0"/>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4</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400" dirty="0">
                <a:solidFill>
                  <a:srgbClr val="1A1A1A"/>
                </a:solidFill>
                <a:latin typeface="Arial" pitchFamily="34" charset="0"/>
                <a:ea typeface="Arial" pitchFamily="34" charset="-122"/>
                <a:cs typeface="Arial" pitchFamily="34" charset="-120"/>
              </a:rPr>
              <a:t>A 45-year-old man undergoes rubber band ligation for internal hemorrhoids. Six hours later he presents with severe anal pain.</a:t>
            </a:r>
            <a:endParaRPr lang="en-US" sz="24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explanation for this pain?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 formation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Band placed too close to the dentate line, involving somatically innervated tissue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Normal expected outcome requiring no action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Perianal hematoma unrelated to the procedure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Thrombosed external hemorrhoid</a:t>
            </a:r>
            <a:endParaRPr lang="en-US" sz="1500" dirty="0"/>
          </a:p>
        </p:txBody>
      </p:sp>
      <p:sp>
        <p:nvSpPr>
          <p:cNvPr id="11" name="TextBox 10">
            <a:extLst>
              <a:ext uri="{FF2B5EF4-FFF2-40B4-BE49-F238E27FC236}">
                <a16:creationId xmlns:a16="http://schemas.microsoft.com/office/drawing/2014/main" id="{638B3557-0FB8-24FD-7CFC-3701D2F2A974}"/>
              </a:ext>
            </a:extLst>
          </p:cNvPr>
          <p:cNvSpPr txBox="1"/>
          <p:nvPr/>
        </p:nvSpPr>
        <p:spPr>
          <a:xfrm>
            <a:off x="1502979" y="5570483"/>
            <a:ext cx="309700" cy="369332"/>
          </a:xfrm>
          <a:prstGeom prst="rect">
            <a:avLst/>
          </a:prstGeom>
          <a:noFill/>
        </p:spPr>
        <p:txBody>
          <a:bodyPr wrap="none" rtlCol="0">
            <a:spAutoFit/>
          </a:bodyPr>
          <a:lstStyle/>
          <a:p>
            <a:r>
              <a:rPr lang="en-PK" dirty="0"/>
              <a:t>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5</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400" dirty="0">
                <a:solidFill>
                  <a:srgbClr val="1A1A1A"/>
                </a:solidFill>
                <a:latin typeface="Arial" pitchFamily="34" charset="0"/>
                <a:ea typeface="Arial" pitchFamily="34" charset="-122"/>
                <a:cs typeface="Arial" pitchFamily="34" charset="-120"/>
              </a:rPr>
              <a:t>A 55-year-old man has Grade III hemorrhoids requiring manual reduction after each bowel movement, with recurrent bleeding despite two prior rubber band ligation sessions.</a:t>
            </a:r>
            <a:endParaRPr lang="en-US" sz="24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Excisional (Milligan-Morgan) hemorrhoidectomy or stapled hemorrhoidopexy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Increase dietary fiber alone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Injection sclerotherapy alone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Repeat rubber band ligation a third time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Topical glyceryl trinitrate</a:t>
            </a:r>
            <a:endParaRPr lang="en-US" sz="1500" dirty="0"/>
          </a:p>
        </p:txBody>
      </p:sp>
      <p:sp>
        <p:nvSpPr>
          <p:cNvPr id="11" name="TextBox 10">
            <a:extLst>
              <a:ext uri="{FF2B5EF4-FFF2-40B4-BE49-F238E27FC236}">
                <a16:creationId xmlns:a16="http://schemas.microsoft.com/office/drawing/2014/main" id="{C67468B2-95AF-DD81-D776-50D5F47D8DBD}"/>
              </a:ext>
            </a:extLst>
          </p:cNvPr>
          <p:cNvSpPr txBox="1"/>
          <p:nvPr/>
        </p:nvSpPr>
        <p:spPr>
          <a:xfrm>
            <a:off x="1460938" y="5339255"/>
            <a:ext cx="317716" cy="369332"/>
          </a:xfrm>
          <a:prstGeom prst="rect">
            <a:avLst/>
          </a:prstGeom>
          <a:noFill/>
        </p:spPr>
        <p:txBody>
          <a:bodyPr wrap="none" rtlCol="0">
            <a:spAutoFit/>
          </a:bodyPr>
          <a:lstStyle/>
          <a:p>
            <a:r>
              <a:rPr lang="en-PK"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6</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60-year-old man presents with Grade IV hemorrhoids that are permanently prolapsed and cannot be reduced, causing constant discomfort and mucous discharge.</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definitive treatment?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Excisional hemorrhoidectomy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Injection sclerotherapy</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Lord's manual dilatation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Observation only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Rubber band ligation</a:t>
            </a:r>
            <a:endParaRPr lang="en-US" sz="1500" dirty="0"/>
          </a:p>
        </p:txBody>
      </p:sp>
      <p:sp>
        <p:nvSpPr>
          <p:cNvPr id="11" name="TextBox 10">
            <a:extLst>
              <a:ext uri="{FF2B5EF4-FFF2-40B4-BE49-F238E27FC236}">
                <a16:creationId xmlns:a16="http://schemas.microsoft.com/office/drawing/2014/main" id="{7307E7DF-9F7C-3D83-6993-B99FC32D2911}"/>
              </a:ext>
            </a:extLst>
          </p:cNvPr>
          <p:cNvSpPr txBox="1"/>
          <p:nvPr/>
        </p:nvSpPr>
        <p:spPr>
          <a:xfrm>
            <a:off x="1313793" y="5591503"/>
            <a:ext cx="317716" cy="369332"/>
          </a:xfrm>
          <a:prstGeom prst="rect">
            <a:avLst/>
          </a:prstGeom>
          <a:noFill/>
        </p:spPr>
        <p:txBody>
          <a:bodyPr wrap="none" rtlCol="0">
            <a:spAutoFit/>
          </a:bodyPr>
          <a:lstStyle/>
          <a:p>
            <a:r>
              <a:rPr lang="en-PK" dirty="0"/>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7</a:t>
            </a:r>
            <a:endParaRPr lang="en-US" sz="20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2000" dirty="0">
                <a:solidFill>
                  <a:srgbClr val="1A1A1A"/>
                </a:solidFill>
                <a:latin typeface="Arial" pitchFamily="34" charset="0"/>
                <a:ea typeface="Arial" pitchFamily="34" charset="-122"/>
                <a:cs typeface="Arial" pitchFamily="34" charset="-120"/>
              </a:rPr>
              <a:t>A 38-year-old man presents within 36 hours of onset with a tense, exquisitely tender, bluish-purple lump at the anal margin that developed suddenly after straining.</a:t>
            </a:r>
            <a:endParaRPr lang="en-US" sz="20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 and best initial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Fistula-in-ano - seton placement</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Internal hemorrhoid prolapse - rubber band ligation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Perianal abscess - incision and drainage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Pilonidal abscess - excision</a:t>
            </a:r>
            <a:endParaRPr lang="en-US" sz="1500" dirty="0"/>
          </a:p>
        </p:txBody>
      </p:sp>
      <p:sp>
        <p:nvSpPr>
          <p:cNvPr id="10" name="Text 8"/>
          <p:cNvSpPr/>
          <p:nvPr/>
        </p:nvSpPr>
        <p:spPr>
          <a:xfrm>
            <a:off x="731520" y="4453128"/>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Thrombosed external hemorrhoid - excision under local anesthesia if within 48-72 hours, otherwise conservative management</a:t>
            </a:r>
            <a:endParaRPr lang="en-US" sz="1500" dirty="0"/>
          </a:p>
        </p:txBody>
      </p:sp>
      <p:sp>
        <p:nvSpPr>
          <p:cNvPr id="11" name="TextBox 10">
            <a:extLst>
              <a:ext uri="{FF2B5EF4-FFF2-40B4-BE49-F238E27FC236}">
                <a16:creationId xmlns:a16="http://schemas.microsoft.com/office/drawing/2014/main" id="{1587C481-5AD5-EB58-C72D-4E2B4A96F675}"/>
              </a:ext>
            </a:extLst>
          </p:cNvPr>
          <p:cNvSpPr txBox="1"/>
          <p:nvPr/>
        </p:nvSpPr>
        <p:spPr>
          <a:xfrm>
            <a:off x="1292772" y="5612524"/>
            <a:ext cx="296876" cy="369332"/>
          </a:xfrm>
          <a:prstGeom prst="rect">
            <a:avLst/>
          </a:prstGeom>
          <a:noFill/>
        </p:spPr>
        <p:txBody>
          <a:bodyPr wrap="none" rtlCol="0">
            <a:spAutoFit/>
          </a:bodyPr>
          <a:lstStyle/>
          <a:p>
            <a:r>
              <a:rPr lang="en-PK" dirty="0"/>
              <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682</TotalTime>
  <Words>3382</Words>
  <Application>Microsoft Macintosh PowerPoint</Application>
  <PresentationFormat>Widescreen</PresentationFormat>
  <Paragraphs>409</Paragraphs>
  <Slides>45</Slides>
  <Notes>44</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45</vt:i4>
      </vt:variant>
    </vt:vector>
  </HeadingPairs>
  <TitlesOfParts>
    <vt:vector size="47"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Anorectal Disorders MCQ Bank</dc:title>
  <dc:subject>PptxGenJS Presentation</dc:subject>
  <dc:creator>Prof. Zahid Mahmood</dc:creator>
  <cp:lastModifiedBy>Zahid Mahmood</cp:lastModifiedBy>
  <cp:revision>10</cp:revision>
  <dcterms:created xsi:type="dcterms:W3CDTF">2026-06-17T14:48:59Z</dcterms:created>
  <dcterms:modified xsi:type="dcterms:W3CDTF">2026-06-18T02:16:15Z</dcterms:modified>
</cp:coreProperties>
</file>