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Lst>
  <p:notesMasterIdLst>
    <p:notesMasterId r:id="rId8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notesMaster" Target="notesMasters/notesMaster1.xml"/><Relationship Id="rId89" Type="http://schemas.openxmlformats.org/officeDocument/2006/relationships/presProps" Target="presProps.xml"/><Relationship Id="rId90" Type="http://schemas.openxmlformats.org/officeDocument/2006/relationships/viewProps" Target="viewProps.xml"/><Relationship Id="rId91" Type="http://schemas.openxmlformats.org/officeDocument/2006/relationships/theme" Target="theme/theme1.xml"/><Relationship Id="rId9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457200"/>
            <a:ext cx="12161520" cy="548640"/>
          </a:xfrm>
          <a:prstGeom prst="rect">
            <a:avLst/>
          </a:prstGeom>
          <a:noFill/>
          <a:ln/>
        </p:spPr>
        <p:txBody>
          <a:bodyPr wrap="square" rtlCol="0" anchor="ctr"/>
          <a:lstStyle/>
          <a:p>
            <a:pPr algn="ctr" indent="0" marL="0">
              <a:buNone/>
            </a:pPr>
            <a:r>
              <a:rPr lang="en-US" sz="2000" i="1" dirty="0">
                <a:solidFill>
                  <a:srgbClr val="8B6914"/>
                </a:solidFill>
                <a:latin typeface="Arial" pitchFamily="34" charset="0"/>
                <a:ea typeface="Arial" pitchFamily="34" charset="-122"/>
                <a:cs typeface="Arial" pitchFamily="34" charset="-120"/>
              </a:rPr>
              <a:t>Bismillah-ir-Rahman-ir-Rahim</a:t>
            </a:r>
            <a:endParaRPr lang="en-US" sz="2000" dirty="0"/>
          </a:p>
        </p:txBody>
      </p:sp>
      <p:sp>
        <p:nvSpPr>
          <p:cNvPr id="3" name="Text 1"/>
          <p:cNvSpPr/>
          <p:nvPr/>
        </p:nvSpPr>
        <p:spPr>
          <a:xfrm>
            <a:off x="0" y="1463040"/>
            <a:ext cx="12161520" cy="914400"/>
          </a:xfrm>
          <a:prstGeom prst="rect">
            <a:avLst/>
          </a:prstGeom>
          <a:noFill/>
          <a:ln/>
        </p:spPr>
        <p:txBody>
          <a:bodyPr wrap="square" rtlCol="0" anchor="ctr"/>
          <a:lstStyle/>
          <a:p>
            <a:pPr algn="ctr" indent="0" marL="0">
              <a:buNone/>
            </a:pPr>
            <a:r>
              <a:rPr lang="en-US" sz="4400" b="1" dirty="0">
                <a:solidFill>
                  <a:srgbClr val="C00000"/>
                </a:solidFill>
                <a:latin typeface="Arial" pitchFamily="34" charset="0"/>
                <a:ea typeface="Arial" pitchFamily="34" charset="-122"/>
                <a:cs typeface="Arial" pitchFamily="34" charset="-120"/>
              </a:rPr>
              <a:t>Anorectal Disorders</a:t>
            </a:r>
            <a:endParaRPr lang="en-US" sz="4400" dirty="0"/>
          </a:p>
        </p:txBody>
      </p:sp>
      <p:sp>
        <p:nvSpPr>
          <p:cNvPr id="4" name="Text 2"/>
          <p:cNvSpPr/>
          <p:nvPr/>
        </p:nvSpPr>
        <p:spPr>
          <a:xfrm>
            <a:off x="0" y="2377440"/>
            <a:ext cx="12161520" cy="548640"/>
          </a:xfrm>
          <a:prstGeom prst="rect">
            <a:avLst/>
          </a:prstGeom>
          <a:noFill/>
          <a:ln/>
        </p:spPr>
        <p:txBody>
          <a:bodyPr wrap="square" rtlCol="0" anchor="ctr"/>
          <a:lstStyle/>
          <a:p>
            <a:pPr algn="ctr" indent="0" marL="0">
              <a:buNone/>
            </a:pPr>
            <a:r>
              <a:rPr lang="en-US" sz="2600" b="1" dirty="0">
                <a:solidFill>
                  <a:srgbClr val="1A1A1A"/>
                </a:solidFill>
                <a:latin typeface="Arial" pitchFamily="34" charset="0"/>
                <a:ea typeface="Arial" pitchFamily="34" charset="-122"/>
                <a:cs typeface="Arial" pitchFamily="34" charset="-120"/>
              </a:rPr>
              <a:t>One Best Answer MCQ Bank — 40 Questions</a:t>
            </a:r>
            <a:endParaRPr lang="en-US" sz="2600" dirty="0"/>
          </a:p>
        </p:txBody>
      </p:sp>
      <p:sp>
        <p:nvSpPr>
          <p:cNvPr id="5" name="Text 3"/>
          <p:cNvSpPr/>
          <p:nvPr/>
        </p:nvSpPr>
        <p:spPr>
          <a:xfrm>
            <a:off x="0" y="2971800"/>
            <a:ext cx="12161520" cy="457200"/>
          </a:xfrm>
          <a:prstGeom prst="rect">
            <a:avLst/>
          </a:prstGeom>
          <a:noFill/>
          <a:ln/>
        </p:spPr>
        <p:txBody>
          <a:bodyPr wrap="square" rtlCol="0" anchor="ctr"/>
          <a:lstStyle/>
          <a:p>
            <a:pPr algn="ctr" indent="0" marL="0">
              <a:buNone/>
            </a:pPr>
            <a:r>
              <a:rPr lang="en-US" sz="1800" i="1" dirty="0">
                <a:solidFill>
                  <a:srgbClr val="595959"/>
                </a:solidFill>
                <a:latin typeface="Arial" pitchFamily="34" charset="0"/>
                <a:ea typeface="Arial" pitchFamily="34" charset="-122"/>
                <a:cs typeface="Arial" pitchFamily="34" charset="-120"/>
              </a:rPr>
              <a:t>Haemorrhoids  |  Anal Fissure  |  Fistula-in-Ano  |  Perianal Abscess</a:t>
            </a:r>
            <a:endParaRPr lang="en-US" sz="1800" dirty="0"/>
          </a:p>
        </p:txBody>
      </p:sp>
      <p:sp>
        <p:nvSpPr>
          <p:cNvPr id="6" name="Text 4"/>
          <p:cNvSpPr/>
          <p:nvPr/>
        </p:nvSpPr>
        <p:spPr>
          <a:xfrm>
            <a:off x="0" y="3566160"/>
            <a:ext cx="12161520" cy="457200"/>
          </a:xfrm>
          <a:prstGeom prst="rect">
            <a:avLst/>
          </a:prstGeom>
          <a:noFill/>
          <a:ln/>
        </p:spPr>
        <p:txBody>
          <a:bodyPr wrap="square" rtlCol="0" anchor="ctr"/>
          <a:lstStyle/>
          <a:p>
            <a:pPr algn="ctr" indent="0" marL="0">
              <a:buNone/>
            </a:pPr>
            <a:r>
              <a:rPr lang="en-US" sz="2000" dirty="0">
                <a:solidFill>
                  <a:srgbClr val="1A1A1A"/>
                </a:solidFill>
                <a:latin typeface="Arial" pitchFamily="34" charset="0"/>
                <a:ea typeface="Arial" pitchFamily="34" charset="-122"/>
                <a:cs typeface="Arial" pitchFamily="34" charset="-120"/>
              </a:rPr>
              <a:t>For Final Year MBBS Students</a:t>
            </a:r>
            <a:endParaRPr lang="en-US" sz="2000" dirty="0"/>
          </a:p>
        </p:txBody>
      </p:sp>
      <p:sp>
        <p:nvSpPr>
          <p:cNvPr id="7" name="Shape 5"/>
          <p:cNvSpPr/>
          <p:nvPr/>
        </p:nvSpPr>
        <p:spPr>
          <a:xfrm>
            <a:off x="5394960" y="4297680"/>
            <a:ext cx="1371600" cy="1371600"/>
          </a:xfrm>
          <a:prstGeom prst="ellipse">
            <a:avLst/>
          </a:prstGeom>
          <a:solidFill>
            <a:srgbClr val="FBEAEA"/>
          </a:solidFill>
          <a:ln/>
        </p:spPr>
      </p:sp>
      <p:sp>
        <p:nvSpPr>
          <p:cNvPr id="8" name="Text 6"/>
          <p:cNvSpPr/>
          <p:nvPr/>
        </p:nvSpPr>
        <p:spPr>
          <a:xfrm>
            <a:off x="5394960" y="4297680"/>
            <a:ext cx="1371600" cy="1371600"/>
          </a:xfrm>
          <a:prstGeom prst="rect">
            <a:avLst/>
          </a:prstGeom>
          <a:noFill/>
          <a:ln/>
        </p:spPr>
        <p:txBody>
          <a:bodyPr wrap="square" rtlCol="0" anchor="ctr"/>
          <a:lstStyle/>
          <a:p>
            <a:pPr algn="ctr" indent="0" marL="0">
              <a:buNone/>
            </a:pPr>
            <a:r>
              <a:rPr lang="en-US" sz="3600" b="1" dirty="0">
                <a:solidFill>
                  <a:srgbClr val="C00000"/>
                </a:solidFill>
                <a:latin typeface="Cambria" pitchFamily="34" charset="0"/>
                <a:ea typeface="Cambria" pitchFamily="34" charset="-122"/>
                <a:cs typeface="Cambria" pitchFamily="34" charset="-120"/>
              </a:rPr>
              <a:t>Rx</a:t>
            </a:r>
            <a:endParaRPr lang="en-US" sz="3600" dirty="0"/>
          </a:p>
        </p:txBody>
      </p:sp>
      <p:sp>
        <p:nvSpPr>
          <p:cNvPr id="9" name="Text 7"/>
          <p:cNvSpPr/>
          <p:nvPr/>
        </p:nvSpPr>
        <p:spPr>
          <a:xfrm>
            <a:off x="0" y="5943600"/>
            <a:ext cx="12161520" cy="365760"/>
          </a:xfrm>
          <a:prstGeom prst="rect">
            <a:avLst/>
          </a:prstGeom>
          <a:noFill/>
          <a:ln/>
        </p:spPr>
        <p:txBody>
          <a:bodyPr wrap="square" rtlCol="0" anchor="ctr"/>
          <a:lstStyle/>
          <a:p>
            <a:pPr algn="ctr" indent="0" marL="0">
              <a:buNone/>
            </a:pPr>
            <a:r>
              <a:rPr lang="en-US" sz="1600" b="1" dirty="0">
                <a:solidFill>
                  <a:srgbClr val="1A1A1A"/>
                </a:solidFill>
                <a:latin typeface="Arial" pitchFamily="34" charset="0"/>
                <a:ea typeface="Arial" pitchFamily="34" charset="-122"/>
                <a:cs typeface="Arial" pitchFamily="34" charset="-120"/>
              </a:rPr>
              <a:t>Prepared by Prof. Zahid Mahmood</a:t>
            </a:r>
            <a:endParaRPr lang="en-US" sz="1600" dirty="0"/>
          </a:p>
        </p:txBody>
      </p:sp>
      <p:sp>
        <p:nvSpPr>
          <p:cNvPr id="10" name="Text 8"/>
          <p:cNvSpPr/>
          <p:nvPr/>
        </p:nvSpPr>
        <p:spPr>
          <a:xfrm>
            <a:off x="0" y="6309360"/>
            <a:ext cx="12161520" cy="365760"/>
          </a:xfrm>
          <a:prstGeom prst="rect">
            <a:avLst/>
          </a:prstGeom>
          <a:noFill/>
          <a:ln/>
        </p:spPr>
        <p:txBody>
          <a:bodyPr wrap="square" rtlCol="0" anchor="ctr"/>
          <a:lstStyle/>
          <a:p>
            <a:pPr algn="ctr" indent="0" marL="0">
              <a:buNone/>
            </a:pPr>
            <a:r>
              <a:rPr lang="en-US" sz="1300" dirty="0">
                <a:solidFill>
                  <a:srgbClr val="595959"/>
                </a:solidFill>
                <a:latin typeface="Arial" pitchFamily="34" charset="0"/>
                <a:ea typeface="Arial" pitchFamily="34" charset="-122"/>
                <a:cs typeface="Arial" pitchFamily="34" charset="-120"/>
              </a:rPr>
              <a:t>Professor of Surgery, Lahore Medical &amp; Dental College  |  03004130159  |  professorzahid.com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Band placed too close to the dentate line, involving somatically innervated tissue</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Severe pain after rubber band ligation usually indicates the band was placed too close to or below the dentate line, capturing somatically innervated (pain-sensitive) anoderm rather than the insensate mucosa above it; the band may need to be removed.</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55-year-old man has Grade III hemorrhoids requiring manual reduction after each bowel movement, with recurrent bleeding despite two prior rubber band ligation sessions.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Excisional (Milligan-Morgan) hemorrhoidectomy or stapled hemorrhoidopexy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Increase dietary fiber alone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Injection sclerotherapy alone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Repeat rubber band ligation a third time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Topical glyceryl trinitrate</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Excisional (Milligan-Morgan) hemorrhoidectomy or stapled hemorrhoidopexy</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Grade III hemorrhoids failing non-operative measures including banding are managed with surgical hemorrhoidectomy or stapled hemorrhoidopexy, which provide more definitive treatment for higher-grade disease.</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60-year-old man presents with Grade IV hemorrhoids that are permanently prolapsed and cannot be reduced, causing constant discomfort and mucous discharge.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definitive treatment?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Excisional hemorrhoidectomy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Injection sclerotherapy</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Lord's manual dilatation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Observation only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Rubber band ligation</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Excisional hemorrhoidectomy</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Grade IV hemorrhoids, which are permanently prolapsed and irreducible, are best managed with excisional hemorrhoidectomy, as non-excisional techniques are generally inadequate for this degree of prolapse.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38-year-old man presents within 36 hours of onset with a tense, exquisitely tender, bluish-purple lump at the anal margin that developed suddenly after straining.</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likely diagnosis and best initial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Fistula-in-ano - seton placement</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Internal hemorrhoid prolapse - rubber band ligation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Perianal abscess - incision and drainage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Pilonidal abscess - excision</a:t>
            </a:r>
            <a:endParaRPr lang="en-US" sz="1500" dirty="0"/>
          </a:p>
        </p:txBody>
      </p:sp>
      <p:sp>
        <p:nvSpPr>
          <p:cNvPr id="10" name="Text 8"/>
          <p:cNvSpPr/>
          <p:nvPr/>
        </p:nvSpPr>
        <p:spPr>
          <a:xfrm>
            <a:off x="731520" y="4453128"/>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Thrombosed external hemorrhoid - excision under local anesthesia if within 48-72 hours, otherwise conservative management</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E.  </a:t>
            </a:r>
            <a:pPr indent="0" marL="0">
              <a:buNone/>
            </a:pPr>
            <a:r>
              <a:rPr lang="en-US" sz="2000" b="1" dirty="0">
                <a:solidFill>
                  <a:srgbClr val="1A1A1A"/>
                </a:solidFill>
                <a:latin typeface="Arial" pitchFamily="34" charset="0"/>
                <a:ea typeface="Arial" pitchFamily="34" charset="-122"/>
                <a:cs typeface="Arial" pitchFamily="34" charset="-120"/>
              </a:rPr>
              <a:t>Thrombosed external hemorrhoid - excision under local anesthesia if within 48-72 hours, otherwise conservative management</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sudden, exquisitely tender, bluish-purple perianal lump is a thrombosed external hemorrhoid. If presenting within 48-72 hours, excision under local anesthesia gives rapid relief; later presentations are managed conservatively with analgesia and stool softeners as the pain naturally subsides.</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50-year-old man undergoes stapled hemorrhoidopexy. On the first postoperative night he develops severe pelvic pain, fever, and tachycardia disproportionate to the procedure performed.</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serious complication must be excluded?</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stenosis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Hemorrhoid recurrence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Rectal perforation with pelvic sepsis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Urinary retention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Wound infection at the perianal skin</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Rectal perforation with pelvic sepsis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Severe disproportionate pain, fever, and tachycardia after stapled hemorrhoidopexy are red-flag symptoms for a rare but life-threatening full-thickness rectal wall injury with pelvic sepsis, requiring urgent assessment and imaging.</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65-year-old man presents with hemorrhoids and is noted to also have a chronic cough and a history of straining due to benign prostatic hyperplasia.</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important contributing factor to address as part of his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Avoid all dietary fiber</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Encourage prolonged straining to fully empty the bowel</a:t>
            </a:r>
            <a:endParaRPr lang="en-US" sz="1500" dirty="0"/>
          </a:p>
        </p:txBody>
      </p:sp>
      <p:sp>
        <p:nvSpPr>
          <p:cNvPr id="8" name="Text 6"/>
          <p:cNvSpPr/>
          <p:nvPr/>
        </p:nvSpPr>
        <p:spPr>
          <a:xfrm>
            <a:off x="731520" y="3483864"/>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Identify and manage conditions causing raised intra-abdominal pressure (chronic cough, straining from BPH)</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No lifestyle modification is necessary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Recommend bed rest</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sp>
      <p:sp>
        <p:nvSpPr>
          <p:cNvPr id="3" name="Text 1"/>
          <p:cNvSpPr/>
          <p:nvPr/>
        </p:nvSpPr>
        <p:spPr>
          <a:xfrm>
            <a:off x="5166360" y="1463040"/>
            <a:ext cx="1828800" cy="1828800"/>
          </a:xfrm>
          <a:prstGeom prst="rect">
            <a:avLst/>
          </a:prstGeom>
          <a:noFill/>
          <a:ln/>
        </p:spPr>
        <p:txBody>
          <a:bodyPr wrap="square" rtlCol="0" anchor="ctr"/>
          <a:lstStyle/>
          <a:p>
            <a:pPr algn="ctr" indent="0" marL="0">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algn="ctr" indent="0" marL="0">
              <a:buNone/>
            </a:pPr>
            <a:r>
              <a:rPr lang="en-US" sz="4000" b="1" dirty="0">
                <a:solidFill>
                  <a:srgbClr val="C00000"/>
                </a:solidFill>
                <a:latin typeface="Arial" pitchFamily="34" charset="0"/>
                <a:ea typeface="Arial" pitchFamily="34" charset="-122"/>
                <a:cs typeface="Arial" pitchFamily="34" charset="-120"/>
              </a:rPr>
              <a:t>Haemorrhoids</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algn="ctr" indent="0" marL="0">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Identify and manage conditions causing raised intra-abdominal pressure (chronic cough, straining from BPH)</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Hemorrhoids are exacerbated by chronic straining and raised intra-abdominal pressure; addressing contributing factors such as chronic cough and bladder outlet obstruction, alongside dietary fiber and adequate hydration, is an important part of long-term management to prevent recurrence.</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30-year-old man presents with painless rectal bleeding. On examination in the left lateral position, internal hemorrhoids are noted at the 3, 7, and 11 o'clock positions.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embryological/anatomical basis for hemorrhoids occurring predominantly at these positions?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These positions overlie the external anal sphincter only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These positions correspond to the terminal branches of the superior rectal artery</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These positions correspond to the three main branches of the inferior rectal artery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These positions represent areas of the anal canal lined by squamous epithelium</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These positions represent the location of the anal glands</a:t>
            </a:r>
            <a:endParaRPr lang="en-US" sz="1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These positions correspond to the terminal branches of the superior rectal artery</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Primary internal hemorrhoids classically occur at the 3, 7, and 11 o'clock positions (in the lithotomy position) corresponding to the terminal branching pattern of the superior rectal artery, which supplies the anal cushions in these characteristic locations.</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sp>
      <p:sp>
        <p:nvSpPr>
          <p:cNvPr id="3" name="Text 1"/>
          <p:cNvSpPr/>
          <p:nvPr/>
        </p:nvSpPr>
        <p:spPr>
          <a:xfrm>
            <a:off x="5166360" y="1463040"/>
            <a:ext cx="1828800" cy="1828800"/>
          </a:xfrm>
          <a:prstGeom prst="rect">
            <a:avLst/>
          </a:prstGeom>
          <a:noFill/>
          <a:ln/>
        </p:spPr>
        <p:txBody>
          <a:bodyPr wrap="square" rtlCol="0" anchor="ctr"/>
          <a:lstStyle/>
          <a:p>
            <a:pPr algn="ctr" indent="0" marL="0">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algn="ctr" indent="0" marL="0">
              <a:buNone/>
            </a:pPr>
            <a:r>
              <a:rPr lang="en-US" sz="4000" b="1" dirty="0">
                <a:solidFill>
                  <a:srgbClr val="C00000"/>
                </a:solidFill>
                <a:latin typeface="Arial" pitchFamily="34" charset="0"/>
                <a:ea typeface="Arial" pitchFamily="34" charset="-122"/>
                <a:cs typeface="Arial" pitchFamily="34" charset="-120"/>
              </a:rPr>
              <a:t>Anal Fissure</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algn="ctr" indent="0" marL="0">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28-year-old woman presents with severe, sharp anal pain during defecation that persists for a couple of hours afterward, along with a few drops of bright red blood on the toilet paper.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Fistula-in-ano</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Perianal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Pilonidal sinus</a:t>
            </a:r>
            <a:endParaRPr lang="en-US"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Anal fissure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Severe, sharp pain during and after defecation ('like passing glass') with minor bleeding is the classic presentation of an anal fissure, a longitudinal tear in the anal canal mucosa.</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On examination of a patient with a suspected anal fissure, gentle separation of the buttocks reveals a linear tear in the anal mucosa.</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common location for this tear?</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Anterior midline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Lateral position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Posterior midline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Postero-lateral position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Random distribution with no preferred site</a:t>
            </a:r>
            <a:endParaRPr lang="en-US"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Posterior midline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The vast majority of anal fissures occur in the posterior midline, attributed to the relatively poor blood supply in this region of the anal canal, making it more vulnerable to ischemia and poor healing after a tear.</a:t>
            </a:r>
            <a:endParaRPr 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35-year-old man has had anal pain on defecation for 2 weeks. On examination, a posterior midline linear ulcer is seen with a sentinel pile at its lower end and exposed internal sphincter fibers at its base.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this presentation classified as?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Acute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Anal fistula</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Chronic anal fissure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Hemorrhoidal prolapse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Chronic anal fissure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Features such as a sentinel pile (skin tag at the fissure's outer edge), exposed internal sphincter fibers, and hypertrophied anal papilla at the upper end indicate a chronic anal fissure, as opposed to an acute fissure which appears as a simple superficial tear.</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40-year-old man presents with painless bright red bleeding per rectum after defecation, noticed on the toilet paper, for 3 weeks.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Carcinoma of the rectum</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Perianal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Ulcerative colitis</a:t>
            </a:r>
            <a:endParaRPr lang="en-US" sz="1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30-year-old man presents with a 3-week history of an acute posterior midline anal fissure without sentinel pile formation.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first-line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Botulinum toxin injection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High-fiber diet, stool softeners, sitz baths, and topical glyceryl trinitrate or diltiazem</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Lateral internal sphincterotomy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Manual anal dilatation under general anesthesia</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Surgical excision of the fissure</a:t>
            </a:r>
            <a:endParaRPr lang="en-US" sz="15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High-fiber diet, stool softeners, sitz baths, and topical glyceryl trinitrate or diltiazem</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Acute anal fissures are managed conservatively first-line: dietary fiber and stool softeners to ease defecation, sitz baths for symptomatic relief, and topical agents (glyceryl trinitrate or calcium channel blockers like diltiazem) to relax the internal sphincter and improve blood flow, promoting healing.</a:t>
            </a:r>
            <a:endParaRPr 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40-year-old man started on topical glyceryl trinitrate for an anal fissure returns after 1 week complaining of a severe throbbing headache.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likely cause of this symptom?</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Allergic reaction to the fissure cream base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Coincidental tension headache unrelated to treatment</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Migraine triggered by stress of the condition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Side effect of glyceryl trinitrate causing vasodilation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Sign of fissure-related sepsis</a:t>
            </a:r>
            <a:endParaRPr lang="en-US" sz="15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D.  </a:t>
            </a:r>
            <a:pPr indent="0" marL="0">
              <a:buNone/>
            </a:pPr>
            <a:r>
              <a:rPr lang="en-US" sz="2000" b="1" dirty="0">
                <a:solidFill>
                  <a:srgbClr val="1A1A1A"/>
                </a:solidFill>
                <a:latin typeface="Arial" pitchFamily="34" charset="0"/>
                <a:ea typeface="Arial" pitchFamily="34" charset="-122"/>
                <a:cs typeface="Arial" pitchFamily="34" charset="-120"/>
              </a:rPr>
              <a:t>Side effect of glyceryl trinitrate causing vasodilation</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Headache is a common and recognized side effect of topical glyceryl trinitrate, caused by its vasodilatory action being absorbed systemically; this sometimes limits patient compliance, and diltiazem cream is an alternative with fewer systemic side effects.</a:t>
            </a:r>
            <a:endParaRPr lang="en-US"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45-year-old man with a chronic posterior anal fissure fails 8 weeks of topical therapy and a trial of botulinum toxin injection. Anal manometry shows elevated resting anal pressure. He has normal continence.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surgical option?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advancement flap</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Excision of the fissure alone without sphincter division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Hemorrhoidectomy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Lateral internal sphincterotomy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Posterior midline sphincterotomy</a:t>
            </a:r>
            <a:endParaRPr lang="en-US" sz="15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D.  </a:t>
            </a:r>
            <a:pPr indent="0" marL="0">
              <a:buNone/>
            </a:pPr>
            <a:r>
              <a:rPr lang="en-US" sz="2000" b="1" dirty="0">
                <a:solidFill>
                  <a:srgbClr val="1A1A1A"/>
                </a:solidFill>
                <a:latin typeface="Arial" pitchFamily="34" charset="0"/>
                <a:ea typeface="Arial" pitchFamily="34" charset="-122"/>
                <a:cs typeface="Arial" pitchFamily="34" charset="-120"/>
              </a:rPr>
              <a:t>Lateral internal sphincterotomy</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For chronic anal fissure refractory to medical therapy with confirmed elevated resting anal sphincter pressure, lateral internal sphincterotomy is the standard surgical treatment, reducing sphincter spasm and improving blood flow while avoiding the posterior 'keyhole' deformity risk associated with posterior sphincterotomy.</a:t>
            </a:r>
            <a:endParaRPr lang="en-US"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30-year-old woman has a chronic anal fissure located laterally rather than in the typical midline position, and it has not responded to standard medical therapy.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underlying condition must be excluded given this atypical location?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Crohn's disease, tuberculosis, syphilis, HIV, or anal malignancy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Hemorrhoidal disease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Hirschsprung disease</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Idiopathic fissure - no further investigation required</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Crohn's disease, tuberculosis, syphilis, HIV, or anal malignancy</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Anal fissures occurring outside the typical posterior (or less commonly anterior) midline locations should prompt investigation for an underlying secondary cause such as Crohn's disease, tuberculosis, syphilis, HIV infection, or malignancy, often requiring biopsy for confirmation.</a:t>
            </a:r>
            <a:endParaRPr lang="en-US" sz="1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25-year-old woman develops an anal fissure shortly after a difficult vaginal delivery with a third-degree perineal tear. The fissure is located anteriorly.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a likely contributing factor for the anterior location in this patient?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fissures are never located anteriorly regardless of obstetric history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Anterior fissures are exclusively associated with malignancy</a:t>
            </a:r>
            <a:endParaRPr lang="en-US" sz="1500" dirty="0"/>
          </a:p>
        </p:txBody>
      </p:sp>
      <p:sp>
        <p:nvSpPr>
          <p:cNvPr id="8" name="Text 6"/>
          <p:cNvSpPr/>
          <p:nvPr/>
        </p:nvSpPr>
        <p:spPr>
          <a:xfrm>
            <a:off x="731520" y="3483864"/>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Obstetric/childbirth-related trauma is a recognized cause of anteriorly located fissures, more common in women</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This location indicates Crohn's disease with certainty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This represents a normal anatomical variant unrelated to delivery</a:t>
            </a:r>
            <a:endParaRPr lang="en-US" sz="15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Obstetric/childbirth-related trauma is a recognized cause of anteriorly located fissures, more common in women</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While posterior midline fissures are most common in both sexes, anterior fissures occur more frequently in women, often related to obstetric trauma during childbirth, due to the relative weakness of the anterior anal sphincter complex in this setting.</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Hemorrhoids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Painless, bright red bleeding noticed after defecation, separate from the stool, is the classic presentation of hemorrhoids, caused by engorgement of the anal cushions.</a:t>
            </a:r>
            <a:endParaRPr lang="en-US" sz="1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50-year-old man undergoes lateral internal sphincterotomy for a chronic anal fissure refractory to medical therapy. He is counseled about potential complications before surgery.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important complication to discuss with this patient?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Complete loss of anal sensation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Guaranteed recurrence within 1 year</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Mandatory permanent colostomy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Need for repeat surgery in all cases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Risk of flatus or minor fecal incontinence due to sphincter division</a:t>
            </a:r>
            <a:endParaRPr lang="en-US" sz="15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19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E.  </a:t>
            </a:r>
            <a:pPr indent="0" marL="0">
              <a:buNone/>
            </a:pPr>
            <a:r>
              <a:rPr lang="en-US" sz="2000" b="1" dirty="0">
                <a:solidFill>
                  <a:srgbClr val="1A1A1A"/>
                </a:solidFill>
                <a:latin typeface="Arial" pitchFamily="34" charset="0"/>
                <a:ea typeface="Arial" pitchFamily="34" charset="-122"/>
                <a:cs typeface="Arial" pitchFamily="34" charset="-120"/>
              </a:rPr>
              <a:t>Risk of flatus or minor fecal incontinence due to sphincter division</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Lateral internal sphincterotomy carries a small but recognized risk of impaired continence, ranging from minor incontinence to flatus to, less commonly, fecal soiling, due to division of part of the internal anal sphincter; this risk must be discussed and weighed against the benefits before proceeding.</a:t>
            </a:r>
            <a:endParaRPr lang="en-US" sz="16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38-year-old man with a chronic anal fissure is being considered for botulinum toxin injection as an alternative to topical therapy that has failed.</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mechanism by which botulinum toxin promotes fissure healing?</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It acts as a local anesthetic to numb the area</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It directly closes the fissure through tissue adhesion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It increases stool bulk to reduce trauma during defecation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It promotes formation of granulation tissue directly</a:t>
            </a:r>
            <a:endParaRPr lang="en-US" sz="1500" dirty="0"/>
          </a:p>
        </p:txBody>
      </p:sp>
      <p:sp>
        <p:nvSpPr>
          <p:cNvPr id="10" name="Text 8"/>
          <p:cNvSpPr/>
          <p:nvPr/>
        </p:nvSpPr>
        <p:spPr>
          <a:xfrm>
            <a:off x="731520" y="4453128"/>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It produces temporary chemical relaxation (paralysis) of the internal anal sphincter, reducing spasm and improving local blood flow</a:t>
            </a:r>
            <a:endParaRPr lang="en-US" sz="15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Anal Fissure</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E.  </a:t>
            </a:r>
            <a:pPr indent="0" marL="0">
              <a:buNone/>
            </a:pPr>
            <a:r>
              <a:rPr lang="en-US" sz="2000" b="1" dirty="0">
                <a:solidFill>
                  <a:srgbClr val="1A1A1A"/>
                </a:solidFill>
                <a:latin typeface="Arial" pitchFamily="34" charset="0"/>
                <a:ea typeface="Arial" pitchFamily="34" charset="-122"/>
                <a:cs typeface="Arial" pitchFamily="34" charset="-120"/>
              </a:rPr>
              <a:t>It produces temporary chemical relaxation (paralysis) of the internal anal sphincter, reducing spasm and improving local blood flow</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Botulinum toxin works by causing temporary chemical denervation and relaxation of the internal anal sphincter, reducing the spasm that perpetuates ischemia at the fissure base, thereby promoting healing in patients who have failed topical therapy.</a:t>
            </a:r>
            <a:endParaRPr lang="en-US" sz="16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sp>
      <p:sp>
        <p:nvSpPr>
          <p:cNvPr id="3" name="Text 1"/>
          <p:cNvSpPr/>
          <p:nvPr/>
        </p:nvSpPr>
        <p:spPr>
          <a:xfrm>
            <a:off x="5166360" y="1463040"/>
            <a:ext cx="1828800" cy="1828800"/>
          </a:xfrm>
          <a:prstGeom prst="rect">
            <a:avLst/>
          </a:prstGeom>
          <a:noFill/>
          <a:ln/>
        </p:spPr>
        <p:txBody>
          <a:bodyPr wrap="square" rtlCol="0" anchor="ctr"/>
          <a:lstStyle/>
          <a:p>
            <a:pPr algn="ctr" indent="0" marL="0">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algn="ctr" indent="0" marL="0">
              <a:buNone/>
            </a:pPr>
            <a:r>
              <a:rPr lang="en-US" sz="4000" b="1" dirty="0">
                <a:solidFill>
                  <a:srgbClr val="C00000"/>
                </a:solidFill>
                <a:latin typeface="Arial" pitchFamily="34" charset="0"/>
                <a:ea typeface="Arial" pitchFamily="34" charset="-122"/>
                <a:cs typeface="Arial" pitchFamily="34" charset="-120"/>
              </a:rPr>
              <a:t>Fistula-in-Ano</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algn="ctr" indent="0" marL="0">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35-year-old man presents with recurrent intermittent discharge of pus and blood-stained fluid near the anus, with a history of a previously drained perianal abscess at the same site.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Fistula-in-ano</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Hemorrhoids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Pilonidal sinus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Fistula-in-ano</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persistent discharging track following a previous perianal abscess is the classic history for fistula-in-ano, an abnormal communication between the anal canal and the perianal skin, most commonly arising from infection of the anal glands (cryptoglandular origin).</a:t>
            </a:r>
            <a:endParaRPr lang="en-US" sz="16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surgeon palpates a cord-like structure beneath the skin while examining a patient with a discharging perianal opening, attempting to trace its course toward the anal canal.</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rule helps predict the internal opening's likely location based on the external opening?</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Goodsall's rule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Murphy's sign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Park's classification (used for tract type, not location prediction)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Romberg's sign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Rovsing's sign</a:t>
            </a:r>
            <a:endParaRPr lang="en-US" sz="15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Goodsall's rule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Goodsall's rule states that fistulas with an external opening anterior to a transverse line through the anus tend to follow a straight radial course to the internal opening, while those posterior to this line tend to follow a curved course to an internal opening in the posterior midline.</a:t>
            </a:r>
            <a:endParaRPr lang="en-US" sz="16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An MRI of a patient with fistula-in-ano shows the tract passing through the internal sphincter into the intersphincteric space and exiting onto the perianal skin without crossing the external sphincter.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type of fistula is this according to Park's classification?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Extrasphincteric</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Intersphincteric</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Submucous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Suprasphincteric</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Transsphincteric</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35-year-old woman in her third trimester of pregnancy develops a swelling that prolapses from the anus during defecation but reduces on its own once she stands up.</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grade of hemorrhoids does this represent?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Grade I</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Grade II</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Grade III</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Grade IV</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Thrombosed external hemorrhoid</a:t>
            </a:r>
            <a:endParaRPr lang="en-US" sz="15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Intersphincteric</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An intersphincteric fistula tracks through the internal sphincter and along the intersphincteric plane to open on the perianal skin without crossing the external sphincter; this is the most common type of fistula-in-ano.</a:t>
            </a:r>
            <a:endParaRPr lang="en-US" sz="16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40-year-old man with a fistula-in-ano undergoes MRI which shows the tract crossing both the internal and external sphincters to pass through the ischiorectal fossa before opening on the perianal skin.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type of fistula is this?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Extrasphincteric</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Intersphincteric</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Low transsphincteric</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Submucous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Suprasphincteric</a:t>
            </a:r>
            <a:endParaRPr lang="en-US" sz="15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Low transsphincteric</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transsphincteric fistula crosses both the internal and external anal sphincters to reach the ischiorectal fossa before opening externally; this is the second most common type and is further classified as high or low based on the level of sphincter involvement.</a:t>
            </a:r>
            <a:endParaRPr lang="en-US" sz="16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patient with a low, simple fistula-in-ano (involving minimal sphincter muscle) is being planned for definitive surgical treatment.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surgical procedure?</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Advancement flap procedure as first-line for simple low fistulas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Fistulotomy (laying open the tract)</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LIFT procedure as first-line for simple low fistulas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Long-term seton drainage without definitive treatment</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Total excision of the anal sphincter complex</a:t>
            </a:r>
            <a:endParaRPr lang="en-US" sz="15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Fistulotomy (laying open the tract)</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For a low, simple fistula involving a small amount of sphincter muscle, fistulotomy (laying open the entire tract to allow healing by secondary intention) is the standard treatment, as the risk to continence is minimal given the limited sphincter involvement.</a:t>
            </a:r>
            <a:endParaRPr lang="en-US" sz="16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45-year-old man has a high transsphincteric fistula involving more than one-third of the external sphincter. He is concerned about the risk of incontinence with surgery.</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management approach to balance cure and continence preservation?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Excision of the entire sphincter complex with reconstruction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Fistulotomy with primary sphincter division regardless of amount of muscle involved</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Observation without any intervention</a:t>
            </a:r>
            <a:endParaRPr lang="en-US" sz="1500" dirty="0"/>
          </a:p>
        </p:txBody>
      </p:sp>
      <p:sp>
        <p:nvSpPr>
          <p:cNvPr id="9" name="Text 7"/>
          <p:cNvSpPr/>
          <p:nvPr/>
        </p:nvSpPr>
        <p:spPr>
          <a:xfrm>
            <a:off x="731520" y="3968496"/>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Seton placement (loose or cutting) with consideration of sphincter-preserving techniques such as LIFT or advancement flap</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Simple lay-open of the tract as for a low fistula</a:t>
            </a:r>
            <a:endParaRPr lang="en-US" sz="15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D.  </a:t>
            </a:r>
            <a:pPr indent="0" marL="0">
              <a:buNone/>
            </a:pPr>
            <a:r>
              <a:rPr lang="en-US" sz="2000" b="1" dirty="0">
                <a:solidFill>
                  <a:srgbClr val="1A1A1A"/>
                </a:solidFill>
                <a:latin typeface="Arial" pitchFamily="34" charset="0"/>
                <a:ea typeface="Arial" pitchFamily="34" charset="-122"/>
                <a:cs typeface="Arial" pitchFamily="34" charset="-120"/>
              </a:rPr>
              <a:t>Seton placement (loose or cutting) with consideration of sphincter-preserving techniques such as LIFT or advancement flap</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High fistulas involving a significant portion of the sphincter carry a substantial risk of incontinence if treated with simple fistulotomy. A seton (loose, to allow drainage and fibrosis, or cutting, to gradually divide the muscle) along with sphincter-preserving techniques such as the LIFT procedure or advancement flap are preferred to balance cure with continence preservation.</a:t>
            </a:r>
            <a:endParaRPr lang="en-US" sz="16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38-year-old man presents with multiple recurrent perianal fistulas, anal skin tags, and a history of intermittent bloody diarrhea and weight loss over the past year.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underlying condition must be excluded before planning definitive fistula surgery?</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Crohn's disease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Hemorrhoidal disease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Hidradenitis suppurativa as the sole cause without further evaluation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Idiopathic cryptoglandular fistula without further workup</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Simple perianal abscess</a:t>
            </a:r>
            <a:endParaRPr lang="en-US" sz="15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Crohn's disease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Multiple, recurrent, or complex perianal fistulas with associated bowel symptoms (bloody diarrhea, weight loss) should raise strong suspicion for Crohn's disease, which requires colonoscopic evaluation, as management principles differ significantly from idiopathic cryptoglandular fistulas, favoring more conservative drainage-based approaches over aggressive sphincter-cutting procedures.</a:t>
            </a:r>
            <a:endParaRPr lang="en-US" sz="16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During exploration of a fistula tract, the surgeon finds that it originates from the rectum above the level of the levator ani muscles and passes down through the levator plate to open on the perianal skin, without any relationship to the anal sphincter complex or anal glands.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type of fistula is this, and what is a common underlying cause?</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Extrasphincteric fistula - often secondary to pelvic sepsis, trauma, or Crohn's disease rather than simple cryptoglandular infection</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Intersphincteric fistula - cryptoglandular infection</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Low transsphincteric fistula - cryptoglandular infection</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Submucous fistula - hemorrhoidal disease</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Suprasphincteric fistula - cryptoglandular infection only</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Grade II</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Grade II hemorrhoids prolapse with straining or defecation but reduce spontaneously without the need for manual reduction, distinguishing them from Grade III (needs manual reduction) and Grade IV (irreducible).</a:t>
            </a:r>
            <a:endParaRPr lang="en-US" sz="16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Extrasphincteric fistula - often secondary to pelvic sepsis, trauma, or Crohn's disease rather than simple cryptoglandular infection</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An extrasphincteric fistula passes from the rectum, above and outside the sphincter complex, through the levator muscles to the perianal skin, bypassing the anal canal and sphincters entirely. It is rare and usually secondary to causes such as pelvic inflammatory disease, Crohn's disease, trauma, or iatrogenic injury rather than simple cryptoglandular infection.</a:t>
            </a:r>
            <a:endParaRPr lang="en-US" sz="16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patient undergoes examination under anesthesia for a complex fistula, during which hydrogen peroxide is injected into the external opening while the surgeon observes the anal canal with a proctoscope.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purpose of this maneuver?</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To assess sphincter tone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To identify the internal opening of the fistula by observing bubbling within the anal canal</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To sterilize the tract before surgery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To test for anal continence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To treat the infection definitively</a:t>
            </a:r>
            <a:endParaRPr lang="en-US" sz="15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29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To identify the internal opening of the fistula by observing bubbling within the anal canal</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Injecting hydrogen peroxide (or dilute methylene blue) through the external opening while visualizing the anal canal with a proctoscope helps identify the internal opening of the fistula by observing bubbles (or dye) emerging from the crypt, aiding accurate intraoperative mapping of the tract.</a:t>
            </a:r>
            <a:endParaRPr lang="en-US" sz="16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55-year-old man with a long-standing fistula-in-ano of 10 years' duration develops an area of induration and an everted, indurated edge around the external opening, with new onset of pain and a foul discharge.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complication should be suspected in this chronic fistula?</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fissure formation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Malignant transformation (fistula-associated carcinoma)</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Normal chronic fistula appearance requiring no further action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Simple recurrent abscess formation</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Thrombosed hemorrhoid</a:t>
            </a:r>
            <a:endParaRPr lang="en-US" sz="15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Fistula-in-Ano</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Malignant transformation (fistula-associated carcinoma)</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Long-standing fistula-in-ano (typically greater than 10 years) carries a small but recognized risk of malignant transformation within the tract, presenting with induration, an everted edge, increasing pain, or a change in the nature of discharge; biopsy of the tract is warranted to exclude carcinoma in such cases.</a:t>
            </a:r>
            <a:endParaRPr lang="en-US" sz="16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166360" y="1463040"/>
            <a:ext cx="1828800" cy="1828800"/>
          </a:xfrm>
          <a:prstGeom prst="ellipse">
            <a:avLst/>
          </a:prstGeom>
          <a:solidFill>
            <a:srgbClr val="FBEAEA"/>
          </a:solidFill>
          <a:ln/>
        </p:spPr>
      </p:sp>
      <p:sp>
        <p:nvSpPr>
          <p:cNvPr id="3" name="Text 1"/>
          <p:cNvSpPr/>
          <p:nvPr/>
        </p:nvSpPr>
        <p:spPr>
          <a:xfrm>
            <a:off x="5166360" y="1463040"/>
            <a:ext cx="1828800" cy="1828800"/>
          </a:xfrm>
          <a:prstGeom prst="rect">
            <a:avLst/>
          </a:prstGeom>
          <a:noFill/>
          <a:ln/>
        </p:spPr>
        <p:txBody>
          <a:bodyPr wrap="square" rtlCol="0" anchor="ctr"/>
          <a:lstStyle/>
          <a:p>
            <a:pPr algn="ctr" indent="0" marL="0">
              <a:buNone/>
            </a:pPr>
            <a:r>
              <a:rPr lang="en-US" sz="4800" b="1" dirty="0">
                <a:solidFill>
                  <a:srgbClr val="C00000"/>
                </a:solidFill>
                <a:latin typeface="Cambria" pitchFamily="34" charset="0"/>
                <a:ea typeface="Cambria" pitchFamily="34" charset="-122"/>
                <a:cs typeface="Cambria" pitchFamily="34" charset="-120"/>
              </a:rPr>
              <a:t>10</a:t>
            </a:r>
            <a:endParaRPr lang="en-US" sz="4800" dirty="0"/>
          </a:p>
        </p:txBody>
      </p:sp>
      <p:sp>
        <p:nvSpPr>
          <p:cNvPr id="4" name="Text 2"/>
          <p:cNvSpPr/>
          <p:nvPr/>
        </p:nvSpPr>
        <p:spPr>
          <a:xfrm>
            <a:off x="0" y="3657600"/>
            <a:ext cx="12161520" cy="914400"/>
          </a:xfrm>
          <a:prstGeom prst="rect">
            <a:avLst/>
          </a:prstGeom>
          <a:noFill/>
          <a:ln/>
        </p:spPr>
        <p:txBody>
          <a:bodyPr wrap="square" rtlCol="0" anchor="ctr"/>
          <a:lstStyle/>
          <a:p>
            <a:pPr algn="ctr" indent="0" marL="0">
              <a:buNone/>
            </a:pPr>
            <a:r>
              <a:rPr lang="en-US" sz="4000" b="1" dirty="0">
                <a:solidFill>
                  <a:srgbClr val="C00000"/>
                </a:solidFill>
                <a:latin typeface="Arial" pitchFamily="34" charset="0"/>
                <a:ea typeface="Arial" pitchFamily="34" charset="-122"/>
                <a:cs typeface="Arial" pitchFamily="34" charset="-120"/>
              </a:rPr>
              <a:t>Perianal Abscess</a:t>
            </a:r>
            <a:endParaRPr lang="en-US" sz="4000" dirty="0"/>
          </a:p>
        </p:txBody>
      </p:sp>
      <p:sp>
        <p:nvSpPr>
          <p:cNvPr id="5" name="Text 3"/>
          <p:cNvSpPr/>
          <p:nvPr/>
        </p:nvSpPr>
        <p:spPr>
          <a:xfrm>
            <a:off x="0" y="4480560"/>
            <a:ext cx="12161520" cy="548640"/>
          </a:xfrm>
          <a:prstGeom prst="rect">
            <a:avLst/>
          </a:prstGeom>
          <a:noFill/>
          <a:ln/>
        </p:spPr>
        <p:txBody>
          <a:bodyPr wrap="square" rtlCol="0" anchor="ctr"/>
          <a:lstStyle/>
          <a:p>
            <a:pPr algn="ctr" indent="0" marL="0">
              <a:buNone/>
            </a:pPr>
            <a:r>
              <a:rPr lang="en-US" sz="2200" dirty="0">
                <a:solidFill>
                  <a:srgbClr val="1A1A1A"/>
                </a:solidFill>
                <a:latin typeface="Arial" pitchFamily="34" charset="0"/>
                <a:ea typeface="Arial" pitchFamily="34" charset="-122"/>
                <a:cs typeface="Arial" pitchFamily="34" charset="-120"/>
              </a:rPr>
              <a:t>10 MCQs — One Best Answer Format</a:t>
            </a:r>
            <a:endParaRPr lang="en-US" sz="22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31</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32-year-old man presents with a 3-day history of severe throbbing pain near the anus, worse on sitting, with a tender, fluctuant, erythematous swelling at the anal margin and low-grade fever.</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likely diagnosis?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fissure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Hemorrhoidal prolapse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Perianal abscess</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Pilonidal sinus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Rectal prolapse</a:t>
            </a:r>
            <a:endParaRPr lang="en-US" sz="15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31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Perianal abscess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tender, fluctuant, erythematous perianal swelling with severe pain worse on sitting and systemic signs of infection (fever) is characteristic of a perianal abscess, the most common type of anorectal abscess.</a:t>
            </a:r>
            <a:endParaRPr lang="en-US" sz="16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32</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Easy</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perianal abscess is being explained to a medical student in terms of its origin.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common underlying cause of perianal and other anorectal abscesses?</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Congenital sinus tracts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Hidradenitis suppurativa as the most common cause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Infection of the anal glands (cryptoglandular infection)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Sexually transmitted infection as the most common cause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Trauma from foreign body insertion as the most common cause</a:t>
            </a:r>
            <a:endParaRPr lang="en-US" sz="15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32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Infection of the anal glands (cryptoglandular infection)</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The cryptoglandular theory holds that the majority of anorectal abscesses (and subsequent fistulas) arise from infection of the anal glands located at the dentate line, which then spreads into adjacent anatomical spaces to form an abscess.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50-year-old man has Grade II hemorrhoids causing intermittent bleeding. He has tried increased dietary fiber and stool softeners for 6 weeks without significant improvement.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next step in management?</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Excisional hemorrhoidectomy</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Lord's manual dilatation</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Rubber band ligation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Stapled hemorrhoidopexy</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Topical steroid cream only</a:t>
            </a:r>
            <a:endParaRPr lang="en-US" sz="15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33</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patient presents with a deep-seated, poorly localized perianal pain, fever, and difficulty sitting, but with minimal external swelling or skin changes visible on inspection. Digital rectal examination reveals a tender bulge above the levator ani muscles.</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type of anorectal abscess is this most consistent with?</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Intersphincteric abscess</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Ischiorectal abscess</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Perianal abscess (superficial)</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Submucous abscess</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Supralevator (pelvirectal) abscess</a:t>
            </a:r>
            <a:endParaRPr lang="en-US" sz="15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E.  </a:t>
            </a:r>
            <a:pPr indent="0" marL="0">
              <a:buNone/>
            </a:pPr>
            <a:r>
              <a:rPr lang="en-US" sz="2000" b="1" dirty="0">
                <a:solidFill>
                  <a:srgbClr val="1A1A1A"/>
                </a:solidFill>
                <a:latin typeface="Arial" pitchFamily="34" charset="0"/>
                <a:ea typeface="Arial" pitchFamily="34" charset="-122"/>
                <a:cs typeface="Arial" pitchFamily="34" charset="-120"/>
              </a:rPr>
              <a:t>Supralevator (pelvirectal) abscess</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supralevator (pelvirectal) abscess lies above the levator ani muscles and often presents with deep pelvic or perianal pain and systemic illness with minimal external signs, as it is not superficial; it may be best appreciated on digital rectal examination or imaging rather than external inspection.</a:t>
            </a:r>
            <a:endParaRPr lang="en-US" sz="16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40-year-old man presents with a perianal abscess. The surgeon plans incision and drainage.</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principle for placement of the incision?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 cruciate incision is always required regardless of abscess size</a:t>
            </a:r>
            <a:endParaRPr lang="en-US" sz="1500" dirty="0"/>
          </a:p>
        </p:txBody>
      </p:sp>
      <p:sp>
        <p:nvSpPr>
          <p:cNvPr id="7" name="Text 5"/>
          <p:cNvSpPr/>
          <p:nvPr/>
        </p:nvSpPr>
        <p:spPr>
          <a:xfrm>
            <a:off x="731520" y="2999232"/>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A radial incision as close as possible to the anal verge, regardless of the abscess location</a:t>
            </a:r>
            <a:endParaRPr lang="en-US" sz="1500" dirty="0"/>
          </a:p>
        </p:txBody>
      </p:sp>
      <p:sp>
        <p:nvSpPr>
          <p:cNvPr id="8" name="Text 6"/>
          <p:cNvSpPr/>
          <p:nvPr/>
        </p:nvSpPr>
        <p:spPr>
          <a:xfrm>
            <a:off x="731520" y="3694176"/>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Incision should always be made along Goodsall's line regardless of the point of maximal fluctuance</a:t>
            </a:r>
            <a:endParaRPr lang="en-US" sz="1500" dirty="0"/>
          </a:p>
        </p:txBody>
      </p:sp>
      <p:sp>
        <p:nvSpPr>
          <p:cNvPr id="9" name="Text 7"/>
          <p:cNvSpPr/>
          <p:nvPr/>
        </p:nvSpPr>
        <p:spPr>
          <a:xfrm>
            <a:off x="731520" y="4389120"/>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Incision should be made as close to the anal margin as possible while ensuring adequate drainage, to minimize the length of any resulting fistula tract</a:t>
            </a:r>
            <a:endParaRPr lang="en-US" sz="1500" dirty="0"/>
          </a:p>
        </p:txBody>
      </p:sp>
      <p:sp>
        <p:nvSpPr>
          <p:cNvPr id="10" name="Text 8"/>
          <p:cNvSpPr/>
          <p:nvPr/>
        </p:nvSpPr>
        <p:spPr>
          <a:xfrm>
            <a:off x="731520" y="5084064"/>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Incision should be made over the most distal portion of the abscess regardless of proximity to the anus</a:t>
            </a:r>
            <a:endParaRPr lang="en-US" sz="15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34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426464"/>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D.  </a:t>
            </a:r>
            <a:pPr indent="0" marL="0">
              <a:buNone/>
            </a:pPr>
            <a:r>
              <a:rPr lang="en-US" sz="2000" b="1" dirty="0">
                <a:solidFill>
                  <a:srgbClr val="1A1A1A"/>
                </a:solidFill>
                <a:latin typeface="Arial" pitchFamily="34" charset="0"/>
                <a:ea typeface="Arial" pitchFamily="34" charset="-122"/>
                <a:cs typeface="Arial" pitchFamily="34" charset="-120"/>
              </a:rPr>
              <a:t>Incision should be made as close to the anal margin as possible while ensuring adequate drainage, to minimize the length of any resulting fistula tract</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When draining a perianal or ischiorectal abscess, the incision should be placed as close to the anal verge as is consistent with adequate drainage, since this minimizes the potential length of any subsequent fistula tract that may form, while still ensuring the abscess cavity is fully evacuated.</a:t>
            </a:r>
            <a:endParaRPr lang="en-US" sz="1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35</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35-year-old man undergoes incision and drainage of a perianal abscess. He is counseled about the likelihood of an associated complication.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proportion of patients with a drained anorectal abscess are estimated to subsequently develop a fistula-in-ano?</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Approximately 0%, since drainage alone is always curative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Approximately 30-50%</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Approximately 5-10%</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Approximately 90-100%, fistula formation is universal</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Exactly 25% in all reported series</a:t>
            </a:r>
            <a:endParaRPr lang="en-US" sz="15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35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Approximately 30-50%</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Approximately one-third to half of patients who undergo drainage of an anorectal abscess will go on to develop a fistula-in-ano, reflecting the underlying cryptoglandular infection that caused the abscess; patients should be counseled about this possibility and the need for follow-up.</a:t>
            </a:r>
            <a:endParaRPr lang="en-US" sz="16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36</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45-year-old diabetic man presents with a perianal abscess. On examination, there is extensive crepitus, rapidly spreading erythema beyond the visible abscess margin, and the patient appears systemically unwell with hypotension.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important diagnosis to exclude urgently?</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Necrotizing fasciitis (Fournier's gangrene)</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Pilonidal abscess</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Simple cellulitis requiring oral antibiotics only</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Thrombosed hemorrhoid</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Uncomplicated perianal abscess requiring routine drainage</a:t>
            </a:r>
            <a:endParaRPr lang="en-US" sz="15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36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Necrotizing fasciitis (Fournier's gangrene)</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Crepitus, rapidly spreading erythema beyond the abscess margin, and systemic toxicity in a diabetic patient with a perianal infection are red flags for necrotizing fasciitis of the perineum (Fournier's gangrene), a surgical emergency requiring urgent radical debridement, broad-spectrum antibiotics, and aggressive resuscitation, with high associated mortality if treatment is delayed.</a:t>
            </a:r>
            <a:endParaRPr lang="en-US" sz="16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37</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38-year-old man undergoes incision and drainage of a perianal abscess. At the time of drainage, a probe identifies a clear track connecting the abscess cavity to the anal canal, with minimal sphincter involvement.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management of this finding at the time of initial abscess drainage?</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Always perform a formal fistulotomy at the same time as abscess drainage, regardless of sphincter involvement</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Ignore the finding entirely and proceed with drainage only</a:t>
            </a:r>
            <a:endParaRPr lang="en-US" sz="1500" dirty="0"/>
          </a:p>
        </p:txBody>
      </p:sp>
      <p:sp>
        <p:nvSpPr>
          <p:cNvPr id="8" name="Text 6"/>
          <p:cNvSpPr/>
          <p:nvPr/>
        </p:nvSpPr>
        <p:spPr>
          <a:xfrm>
            <a:off x="731520" y="3694176"/>
            <a:ext cx="10698480" cy="932688"/>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In a straightforward, low fistula tract identified at the time of drainage, primary fistulotomy can be considered by an experienced surgeon, but caution is needed in complex or high tracts</a:t>
            </a:r>
            <a:endParaRPr lang="en-US" sz="1500" dirty="0"/>
          </a:p>
        </p:txBody>
      </p:sp>
      <p:sp>
        <p:nvSpPr>
          <p:cNvPr id="9" name="Text 7"/>
          <p:cNvSpPr/>
          <p:nvPr/>
        </p:nvSpPr>
        <p:spPr>
          <a:xfrm>
            <a:off x="731520" y="470001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Immediately perform a colostomy</a:t>
            </a:r>
            <a:endParaRPr lang="en-US" sz="1500" dirty="0"/>
          </a:p>
        </p:txBody>
      </p:sp>
      <p:sp>
        <p:nvSpPr>
          <p:cNvPr id="10" name="Text 8"/>
          <p:cNvSpPr/>
          <p:nvPr/>
        </p:nvSpPr>
        <p:spPr>
          <a:xfrm>
            <a:off x="731520" y="518464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Refer for non-surgical management with antibiotics alone</a:t>
            </a:r>
            <a:endParaRPr lang="en-US" sz="15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37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426464"/>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In a straightforward, low fistula tract identified at the time of drainage, primary fistulotomy can be considered by an experienced surgeon, but caution is needed in complex or high tracts</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When a clear, low (simple) fistula tract with minimal sphincter involvement is identified at the time of abscess drainage, an experienced surgeon may consider primary fistulotomy in the same setting; however, for complex, high, or unclear tracts, simple drainage alone (with consideration of seton placement) is safer, deferring definitive fistula treatment to a later, more controlled setting to avoid continence-threatening injury.</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a:t>
            </a:r>
            <a:endParaRPr lang="en-US" sz="1400" dirty="0"/>
          </a:p>
        </p:txBody>
      </p:sp>
      <p:sp>
        <p:nvSpPr>
          <p:cNvPr id="4" name="Shape 2"/>
          <p:cNvSpPr/>
          <p:nvPr/>
        </p:nvSpPr>
        <p:spPr>
          <a:xfrm>
            <a:off x="457200" y="914400"/>
            <a:ext cx="11247120" cy="822960"/>
          </a:xfrm>
          <a:prstGeom prst="roundRect">
            <a:avLst>
              <a:gd name="adj" fmla="val 8889"/>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82296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C.  </a:t>
            </a:r>
            <a:pPr indent="0" marL="0">
              <a:buNone/>
            </a:pPr>
            <a:r>
              <a:rPr lang="en-US" sz="2000" b="1" dirty="0">
                <a:solidFill>
                  <a:srgbClr val="1A1A1A"/>
                </a:solidFill>
                <a:latin typeface="Arial" pitchFamily="34" charset="0"/>
                <a:ea typeface="Arial" pitchFamily="34" charset="-122"/>
                <a:cs typeface="Arial" pitchFamily="34" charset="-120"/>
              </a:rPr>
              <a:t>Rubber band ligation</a:t>
            </a:r>
            <a:endParaRPr lang="en-US" sz="2000" dirty="0"/>
          </a:p>
        </p:txBody>
      </p:sp>
      <p:sp>
        <p:nvSpPr>
          <p:cNvPr id="6" name="Text 4"/>
          <p:cNvSpPr/>
          <p:nvPr/>
        </p:nvSpPr>
        <p:spPr>
          <a:xfrm>
            <a:off x="457200" y="1965960"/>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377440"/>
            <a:ext cx="11247120" cy="40233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For Grade I-II hemorrhoids that fail to respond to conservative dietary measures, rubber band ligation is the next appropriate step, an effective outpatient procedure with low complication rates.</a:t>
            </a:r>
            <a:endParaRPr lang="en-US" sz="16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38</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Difficult</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50-year-old man presents with a horseshoe-shaped abscess tracking circumferentially through the deep postanal space, with bilateral ischiorectal fossa involvement.</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appropriate surgical approach?</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Antibiotics alone without drainage</a:t>
            </a:r>
            <a:endParaRPr lang="en-US" sz="1500" dirty="0"/>
          </a:p>
        </p:txBody>
      </p:sp>
      <p:sp>
        <p:nvSpPr>
          <p:cNvPr id="7" name="Text 5"/>
          <p:cNvSpPr/>
          <p:nvPr/>
        </p:nvSpPr>
        <p:spPr>
          <a:xfrm>
            <a:off x="731520" y="2999232"/>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Drainage via a posterior midline incision over the deep postanal space (Hanley procedure) with counter-incisions into each ischiorectal fossa as needed</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No surgical intervention is required regardless of extent</a:t>
            </a:r>
            <a:endParaRPr lang="en-US" sz="1500" dirty="0"/>
          </a:p>
        </p:txBody>
      </p:sp>
      <p:sp>
        <p:nvSpPr>
          <p:cNvPr id="9" name="Text 7"/>
          <p:cNvSpPr/>
          <p:nvPr/>
        </p:nvSpPr>
        <p:spPr>
          <a:xfrm>
            <a:off x="731520" y="417880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Single small incision over one side only</a:t>
            </a:r>
            <a:endParaRPr lang="en-US" sz="1500" dirty="0"/>
          </a:p>
        </p:txBody>
      </p:sp>
      <p:sp>
        <p:nvSpPr>
          <p:cNvPr id="10" name="Text 8"/>
          <p:cNvSpPr/>
          <p:nvPr/>
        </p:nvSpPr>
        <p:spPr>
          <a:xfrm>
            <a:off x="731520" y="466344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Wide excision of all perianal skin circumferentially</a:t>
            </a:r>
            <a:endParaRPr lang="en-US" sz="15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38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426464"/>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B.  </a:t>
            </a:r>
            <a:pPr indent="0" marL="0">
              <a:buNone/>
            </a:pPr>
            <a:r>
              <a:rPr lang="en-US" sz="2000" b="1" dirty="0">
                <a:solidFill>
                  <a:srgbClr val="1A1A1A"/>
                </a:solidFill>
                <a:latin typeface="Arial" pitchFamily="34" charset="0"/>
                <a:ea typeface="Arial" pitchFamily="34" charset="-122"/>
                <a:cs typeface="Arial" pitchFamily="34" charset="-120"/>
              </a:rPr>
              <a:t>Drainage via a posterior midline incision over the deep postanal space (Hanley procedure) with counter-incisions into each ischiorectal fossa as needed</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horseshoe abscess, which tracks through the deep postanal space and can extend bilaterally into the ischiorectal fossae, requires adequate drainage of the central postanal space (classically via the Hanley approach) with counter-incisions into the ischiorectal fossae as needed to ensure all loculated areas of pus are evacuated.</a:t>
            </a:r>
            <a:endParaRPr lang="en-US" sz="16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39</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60-year-old man with poorly controlled diabetes presents with recurrent perianal abscesses over the past year, each requiring drainage. He is referred for further evaluation.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underlying issue should be addressed alongside surgical management of recurrent abscesses?</a:t>
            </a:r>
            <a:endParaRPr lang="en-US" sz="1700" dirty="0"/>
          </a:p>
        </p:txBody>
      </p:sp>
      <p:sp>
        <p:nvSpPr>
          <p:cNvPr id="6" name="Text 4"/>
          <p:cNvSpPr/>
          <p:nvPr/>
        </p:nvSpPr>
        <p:spPr>
          <a:xfrm>
            <a:off x="731520" y="2514600"/>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Glycemic control should be optimized, as poor diabetic control predisposes to recurrent and severe anorectal infections</a:t>
            </a:r>
            <a:endParaRPr lang="en-US" sz="1500" dirty="0"/>
          </a:p>
        </p:txBody>
      </p:sp>
      <p:sp>
        <p:nvSpPr>
          <p:cNvPr id="7" name="Text 5"/>
          <p:cNvSpPr/>
          <p:nvPr/>
        </p:nvSpPr>
        <p:spPr>
          <a:xfrm>
            <a:off x="731520" y="320954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Glycemic control is irrelevant to recurrent abscess formation</a:t>
            </a:r>
            <a:endParaRPr lang="en-US" sz="1500" dirty="0"/>
          </a:p>
        </p:txBody>
      </p:sp>
      <p:sp>
        <p:nvSpPr>
          <p:cNvPr id="8" name="Text 6"/>
          <p:cNvSpPr/>
          <p:nvPr/>
        </p:nvSpPr>
        <p:spPr>
          <a:xfrm>
            <a:off x="731520" y="369417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No further evaluation is needed beyond repeat drainage</a:t>
            </a:r>
            <a:endParaRPr lang="en-US" sz="1500" dirty="0"/>
          </a:p>
        </p:txBody>
      </p:sp>
      <p:sp>
        <p:nvSpPr>
          <p:cNvPr id="9" name="Text 7"/>
          <p:cNvSpPr/>
          <p:nvPr/>
        </p:nvSpPr>
        <p:spPr>
          <a:xfrm>
            <a:off x="731520" y="4178808"/>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Recurrent abscesses in diabetics always indicate malignancy and require immediate biopsy only</a:t>
            </a:r>
            <a:endParaRPr lang="en-US" sz="1500" dirty="0"/>
          </a:p>
        </p:txBody>
      </p:sp>
      <p:sp>
        <p:nvSpPr>
          <p:cNvPr id="10" name="Text 8"/>
          <p:cNvSpPr/>
          <p:nvPr/>
        </p:nvSpPr>
        <p:spPr>
          <a:xfrm>
            <a:off x="731520" y="4873752"/>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Recurrent perianal abscesses always indicate HIV infection and should prompt testing exclusively</a:t>
            </a:r>
            <a:endParaRPr lang="en-US" sz="15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39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042416"/>
          </a:xfrm>
          <a:prstGeom prst="roundRect">
            <a:avLst>
              <a:gd name="adj" fmla="val 701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042416"/>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Glycemic control should be optimized, as poor diabetic control predisposes to recurrent and severe anorectal infections</a:t>
            </a:r>
            <a:endParaRPr lang="en-US" sz="2000" dirty="0"/>
          </a:p>
        </p:txBody>
      </p:sp>
      <p:sp>
        <p:nvSpPr>
          <p:cNvPr id="6" name="Text 4"/>
          <p:cNvSpPr/>
          <p:nvPr/>
        </p:nvSpPr>
        <p:spPr>
          <a:xfrm>
            <a:off x="457200" y="2185416"/>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596896"/>
            <a:ext cx="11247120" cy="3803904"/>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Poorly controlled diabetes mellitus is a recognized risk factor for recurrent, severe, and atypical anorectal infections due to impaired immune response and microvascular disease; optimizing glycemic control is an important adjunct to surgical management in reducing recurrence and the risk of severe complications such as necrotizing infection.</a:t>
            </a:r>
            <a:endParaRPr lang="en-US" sz="16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40</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medical student is asked to differentiate between an ischiorectal abscess and a perianal abscess based on anatomical location.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key anatomical distinction between these two types of abscess?</a:t>
            </a:r>
            <a:endParaRPr lang="en-US" sz="1700" dirty="0"/>
          </a:p>
        </p:txBody>
      </p:sp>
      <p:sp>
        <p:nvSpPr>
          <p:cNvPr id="6" name="Text 4"/>
          <p:cNvSpPr/>
          <p:nvPr/>
        </p:nvSpPr>
        <p:spPr>
          <a:xfrm>
            <a:off x="731520" y="2514600"/>
            <a:ext cx="10698480" cy="932688"/>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 perianal abscess is located superficially near the anal verge below the dentate line, while an ischiorectal abscess tracks laterally through the external sphincter into the larger ischiorectal fossa</a:t>
            </a:r>
            <a:endParaRPr lang="en-US" sz="1500" dirty="0"/>
          </a:p>
        </p:txBody>
      </p:sp>
      <p:sp>
        <p:nvSpPr>
          <p:cNvPr id="7" name="Text 5"/>
          <p:cNvSpPr/>
          <p:nvPr/>
        </p:nvSpPr>
        <p:spPr>
          <a:xfrm>
            <a:off x="731520" y="352044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Both abscesses are located in identical anatomical spaces with no meaningful distinction</a:t>
            </a:r>
            <a:endParaRPr lang="en-US" sz="1500" dirty="0"/>
          </a:p>
        </p:txBody>
      </p:sp>
      <p:sp>
        <p:nvSpPr>
          <p:cNvPr id="8" name="Text 6"/>
          <p:cNvSpPr/>
          <p:nvPr/>
        </p:nvSpPr>
        <p:spPr>
          <a:xfrm>
            <a:off x="731520" y="4005072"/>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Ischiorectal abscesses are always larger purely due to patient body habitus, with no anatomical basis</a:t>
            </a:r>
            <a:endParaRPr lang="en-US" sz="1500" dirty="0"/>
          </a:p>
        </p:txBody>
      </p:sp>
      <p:sp>
        <p:nvSpPr>
          <p:cNvPr id="9" name="Text 7"/>
          <p:cNvSpPr/>
          <p:nvPr/>
        </p:nvSpPr>
        <p:spPr>
          <a:xfrm>
            <a:off x="731520" y="4700016"/>
            <a:ext cx="10698480" cy="621792"/>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Perianal abscesses always require general anesthesia for drainage, while ischiorectal abscesses never do</a:t>
            </a:r>
            <a:endParaRPr lang="en-US" sz="1500" dirty="0"/>
          </a:p>
        </p:txBody>
      </p:sp>
      <p:sp>
        <p:nvSpPr>
          <p:cNvPr id="10" name="Text 8"/>
          <p:cNvSpPr/>
          <p:nvPr/>
        </p:nvSpPr>
        <p:spPr>
          <a:xfrm>
            <a:off x="731520" y="539496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Perianal abscesses occur above the levator ani, while ischiorectal abscesses occur below it</a:t>
            </a:r>
            <a:endParaRPr lang="en-US" sz="15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BF8F2"/>
        </a:solidFill>
      </p:bgPr>
    </p:bg>
    <p:spTree>
      <p:nvGrpSpPr>
        <p:cNvPr id="1" name=""/>
        <p:cNvGrpSpPr/>
        <p:nvPr/>
      </p:nvGrpSpPr>
      <p:grpSpPr>
        <a:xfrm>
          <a:off x="0" y="0"/>
          <a:ext cx="0" cy="0"/>
          <a:chOff x="0" y="0"/>
          <a:chExt cx="0" cy="0"/>
        </a:xfrm>
      </p:grpSpPr>
      <p:sp>
        <p:nvSpPr>
          <p:cNvPr id="2" name="Text 0"/>
          <p:cNvSpPr/>
          <p:nvPr/>
        </p:nvSpPr>
        <p:spPr>
          <a:xfrm>
            <a:off x="457200" y="274320"/>
            <a:ext cx="54864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40 — Answer</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Perianal Abscess</a:t>
            </a:r>
            <a:endParaRPr lang="en-US" sz="1400" dirty="0"/>
          </a:p>
        </p:txBody>
      </p:sp>
      <p:sp>
        <p:nvSpPr>
          <p:cNvPr id="4" name="Shape 2"/>
          <p:cNvSpPr/>
          <p:nvPr/>
        </p:nvSpPr>
        <p:spPr>
          <a:xfrm>
            <a:off x="457200" y="914400"/>
            <a:ext cx="11247120" cy="1426464"/>
          </a:xfrm>
          <a:prstGeom prst="roundRect">
            <a:avLst>
              <a:gd name="adj" fmla="val 5128"/>
            </a:avLst>
          </a:prstGeom>
          <a:solidFill>
            <a:srgbClr val="FFFFFF"/>
          </a:solidFill>
          <a:ln w="12700">
            <a:solidFill>
              <a:srgbClr val="E0D8C8"/>
            </a:solidFill>
            <a:prstDash val="solid"/>
          </a:ln>
          <a:effectLst>
            <a:outerShdw sx="100000" sy="100000" kx="0" ky="0" algn="bl" rotWithShape="0" blurRad="76200" dist="25400" dir="2700000">
              <a:srgbClr val="000000">
                <a:alpha val="10000"/>
              </a:srgbClr>
            </a:outerShdw>
          </a:effectLst>
        </p:spPr>
      </p:sp>
      <p:sp>
        <p:nvSpPr>
          <p:cNvPr id="5" name="Text 3"/>
          <p:cNvSpPr/>
          <p:nvPr/>
        </p:nvSpPr>
        <p:spPr>
          <a:xfrm>
            <a:off x="731520" y="914400"/>
            <a:ext cx="10698480" cy="1426464"/>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Correct Answer:  A.  </a:t>
            </a:r>
            <a:pPr indent="0" marL="0">
              <a:buNone/>
            </a:pPr>
            <a:r>
              <a:rPr lang="en-US" sz="2000" b="1" dirty="0">
                <a:solidFill>
                  <a:srgbClr val="1A1A1A"/>
                </a:solidFill>
                <a:latin typeface="Arial" pitchFamily="34" charset="0"/>
                <a:ea typeface="Arial" pitchFamily="34" charset="-122"/>
                <a:cs typeface="Arial" pitchFamily="34" charset="-120"/>
              </a:rPr>
              <a:t>A perianal abscess is located superficially near the anal verge below the dentate line, while an ischiorectal abscess tracks laterally through the external sphincter into the larger ischiorectal fossa</a:t>
            </a:r>
            <a:endParaRPr lang="en-US" sz="2000" dirty="0"/>
          </a:p>
        </p:txBody>
      </p:sp>
      <p:sp>
        <p:nvSpPr>
          <p:cNvPr id="6" name="Text 4"/>
          <p:cNvSpPr/>
          <p:nvPr/>
        </p:nvSpPr>
        <p:spPr>
          <a:xfrm>
            <a:off x="457200" y="2569464"/>
            <a:ext cx="5486400" cy="365760"/>
          </a:xfrm>
          <a:prstGeom prst="rect">
            <a:avLst/>
          </a:prstGeom>
          <a:noFill/>
          <a:ln/>
        </p:spPr>
        <p:txBody>
          <a:bodyPr wrap="square" rtlCol="0" anchor="ctr"/>
          <a:lstStyle/>
          <a:p>
            <a:pPr indent="0" marL="0">
              <a:buNone/>
            </a:pPr>
            <a:r>
              <a:rPr lang="en-US" sz="1600" b="1" dirty="0">
                <a:solidFill>
                  <a:srgbClr val="C00000"/>
                </a:solidFill>
                <a:latin typeface="Arial" pitchFamily="34" charset="0"/>
                <a:ea typeface="Arial" pitchFamily="34" charset="-122"/>
                <a:cs typeface="Arial" pitchFamily="34" charset="-120"/>
              </a:rPr>
              <a:t>Explanation</a:t>
            </a:r>
            <a:endParaRPr lang="en-US" sz="1600" dirty="0"/>
          </a:p>
        </p:txBody>
      </p:sp>
      <p:sp>
        <p:nvSpPr>
          <p:cNvPr id="7" name="Text 5"/>
          <p:cNvSpPr/>
          <p:nvPr/>
        </p:nvSpPr>
        <p:spPr>
          <a:xfrm>
            <a:off x="457200" y="2980944"/>
            <a:ext cx="11247120" cy="3419856"/>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perianal abscess is a superficial collection near the anal verge, typically below the dentate line and easily visible/palpable, while an ischiorectal abscess results from infection tracking laterally through the external sphincter into the larger, deeper ischiorectal fossa, often presenting with more diffuse buttock swelling and tenderness and sometimes requiring a larger incision for adequate drainage.</a:t>
            </a:r>
            <a:endParaRPr lang="en-US" sz="16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2560320"/>
            <a:ext cx="12161520" cy="731520"/>
          </a:xfrm>
          <a:prstGeom prst="rect">
            <a:avLst/>
          </a:prstGeom>
          <a:noFill/>
          <a:ln/>
        </p:spPr>
        <p:txBody>
          <a:bodyPr wrap="square" rtlCol="0" anchor="ctr"/>
          <a:lstStyle/>
          <a:p>
            <a:pPr algn="ctr" indent="0" marL="0">
              <a:buNone/>
            </a:pPr>
            <a:r>
              <a:rPr lang="en-US" sz="3000" b="1" dirty="0">
                <a:solidFill>
                  <a:srgbClr val="C00000"/>
                </a:solidFill>
                <a:latin typeface="Arial" pitchFamily="34" charset="0"/>
                <a:ea typeface="Arial" pitchFamily="34" charset="-122"/>
                <a:cs typeface="Arial" pitchFamily="34" charset="-120"/>
              </a:rPr>
              <a:t>End of Anorectal Disorders MCQ Bank</a:t>
            </a:r>
            <a:endParaRPr lang="en-US" sz="3000" dirty="0"/>
          </a:p>
        </p:txBody>
      </p:sp>
      <p:sp>
        <p:nvSpPr>
          <p:cNvPr id="3" name="Text 1"/>
          <p:cNvSpPr/>
          <p:nvPr/>
        </p:nvSpPr>
        <p:spPr>
          <a:xfrm>
            <a:off x="0" y="3383280"/>
            <a:ext cx="12161520" cy="457200"/>
          </a:xfrm>
          <a:prstGeom prst="rect">
            <a:avLst/>
          </a:prstGeom>
          <a:noFill/>
          <a:ln/>
        </p:spPr>
        <p:txBody>
          <a:bodyPr wrap="square" rtlCol="0" anchor="ctr"/>
          <a:lstStyle/>
          <a:p>
            <a:pPr algn="ctr" indent="0" marL="0">
              <a:buNone/>
            </a:pPr>
            <a:r>
              <a:rPr lang="en-US" sz="1600" dirty="0">
                <a:solidFill>
                  <a:srgbClr val="595959"/>
                </a:solidFill>
                <a:latin typeface="Arial" pitchFamily="34" charset="0"/>
                <a:ea typeface="Arial" pitchFamily="34" charset="-122"/>
                <a:cs typeface="Arial" pitchFamily="34" charset="-120"/>
              </a:rPr>
              <a:t>Prof. Zahid Mahmood  |  03004130159  |  professorzahid.com</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74320"/>
            <a:ext cx="2743200" cy="457200"/>
          </a:xfrm>
          <a:prstGeom prst="rect">
            <a:avLst/>
          </a:prstGeom>
          <a:noFill/>
          <a:ln/>
        </p:spPr>
        <p:txBody>
          <a:bodyPr wrap="square" rtlCol="0" anchor="ctr"/>
          <a:lstStyle/>
          <a:p>
            <a:pPr indent="0" marL="0">
              <a:buNone/>
            </a:pPr>
            <a:r>
              <a:rPr lang="en-US" sz="2000" b="1" dirty="0">
                <a:solidFill>
                  <a:srgbClr val="C00000"/>
                </a:solidFill>
                <a:latin typeface="Arial" pitchFamily="34" charset="0"/>
                <a:ea typeface="Arial" pitchFamily="34" charset="-122"/>
                <a:cs typeface="Arial" pitchFamily="34" charset="-120"/>
              </a:rPr>
              <a:t>MCQ 4</a:t>
            </a:r>
            <a:endParaRPr lang="en-US" sz="2000" dirty="0"/>
          </a:p>
        </p:txBody>
      </p:sp>
      <p:sp>
        <p:nvSpPr>
          <p:cNvPr id="3" name="Text 1"/>
          <p:cNvSpPr/>
          <p:nvPr/>
        </p:nvSpPr>
        <p:spPr>
          <a:xfrm>
            <a:off x="8229600" y="274320"/>
            <a:ext cx="3474720" cy="457200"/>
          </a:xfrm>
          <a:prstGeom prst="rect">
            <a:avLst/>
          </a:prstGeom>
          <a:noFill/>
          <a:ln/>
        </p:spPr>
        <p:txBody>
          <a:bodyPr wrap="square" rtlCol="0" anchor="ctr"/>
          <a:lstStyle/>
          <a:p>
            <a:pPr algn="r" indent="0" marL="0">
              <a:buNone/>
            </a:pPr>
            <a:r>
              <a:rPr lang="en-US" sz="1400" i="1" dirty="0">
                <a:solidFill>
                  <a:srgbClr val="595959"/>
                </a:solidFill>
                <a:latin typeface="Arial" pitchFamily="34" charset="0"/>
                <a:ea typeface="Arial" pitchFamily="34" charset="-122"/>
                <a:cs typeface="Arial" pitchFamily="34" charset="-120"/>
              </a:rPr>
              <a:t>Haemorrhoids  |  Moderate</a:t>
            </a:r>
            <a:endParaRPr lang="en-US" sz="1400" dirty="0"/>
          </a:p>
        </p:txBody>
      </p:sp>
      <p:sp>
        <p:nvSpPr>
          <p:cNvPr id="4" name="Text 2"/>
          <p:cNvSpPr/>
          <p:nvPr/>
        </p:nvSpPr>
        <p:spPr>
          <a:xfrm>
            <a:off x="457200" y="868680"/>
            <a:ext cx="11247120" cy="1051560"/>
          </a:xfrm>
          <a:prstGeom prst="rect">
            <a:avLst/>
          </a:prstGeom>
          <a:noFill/>
          <a:ln/>
        </p:spPr>
        <p:txBody>
          <a:bodyPr wrap="square" rtlCol="0" anchor="t"/>
          <a:lstStyle/>
          <a:p>
            <a:pPr indent="0" marL="0">
              <a:buNone/>
            </a:pPr>
            <a:r>
              <a:rPr lang="en-US" sz="1600" dirty="0">
                <a:solidFill>
                  <a:srgbClr val="1A1A1A"/>
                </a:solidFill>
                <a:latin typeface="Arial" pitchFamily="34" charset="0"/>
                <a:ea typeface="Arial" pitchFamily="34" charset="-122"/>
                <a:cs typeface="Arial" pitchFamily="34" charset="-120"/>
              </a:rPr>
              <a:t>A 45-year-old man undergoes rubber band ligation for internal hemorrhoids. Six hours later he presents with severe anal pain.</a:t>
            </a:r>
            <a:endParaRPr lang="en-US" sz="1600" dirty="0"/>
          </a:p>
        </p:txBody>
      </p:sp>
      <p:sp>
        <p:nvSpPr>
          <p:cNvPr id="5" name="Text 3"/>
          <p:cNvSpPr/>
          <p:nvPr/>
        </p:nvSpPr>
        <p:spPr>
          <a:xfrm>
            <a:off x="457200" y="1965960"/>
            <a:ext cx="11247120" cy="457200"/>
          </a:xfrm>
          <a:prstGeom prst="rect">
            <a:avLst/>
          </a:prstGeom>
          <a:noFill/>
          <a:ln/>
        </p:spPr>
        <p:txBody>
          <a:bodyPr wrap="square" rtlCol="0" anchor="t"/>
          <a:lstStyle/>
          <a:p>
            <a:pPr indent="0" marL="0">
              <a:buNone/>
            </a:pPr>
            <a:r>
              <a:rPr lang="en-US" sz="1700" b="1" dirty="0">
                <a:solidFill>
                  <a:srgbClr val="1A1A1A"/>
                </a:solidFill>
                <a:latin typeface="Arial" pitchFamily="34" charset="0"/>
                <a:ea typeface="Arial" pitchFamily="34" charset="-122"/>
                <a:cs typeface="Arial" pitchFamily="34" charset="-120"/>
              </a:rPr>
              <a:t>What is the most likely explanation for this pain?</a:t>
            </a:r>
            <a:endParaRPr lang="en-US" sz="1700" dirty="0"/>
          </a:p>
        </p:txBody>
      </p:sp>
      <p:sp>
        <p:nvSpPr>
          <p:cNvPr id="6" name="Text 4"/>
          <p:cNvSpPr/>
          <p:nvPr/>
        </p:nvSpPr>
        <p:spPr>
          <a:xfrm>
            <a:off x="731520" y="2514600"/>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A.  Anal fissure formation</a:t>
            </a:r>
            <a:endParaRPr lang="en-US" sz="1500" dirty="0"/>
          </a:p>
        </p:txBody>
      </p:sp>
      <p:sp>
        <p:nvSpPr>
          <p:cNvPr id="7" name="Text 5"/>
          <p:cNvSpPr/>
          <p:nvPr/>
        </p:nvSpPr>
        <p:spPr>
          <a:xfrm>
            <a:off x="731520" y="2999232"/>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B.  Band placed too close to the dentate line, involving somatically innervated tissue</a:t>
            </a:r>
            <a:endParaRPr lang="en-US" sz="1500" dirty="0"/>
          </a:p>
        </p:txBody>
      </p:sp>
      <p:sp>
        <p:nvSpPr>
          <p:cNvPr id="8" name="Text 6"/>
          <p:cNvSpPr/>
          <p:nvPr/>
        </p:nvSpPr>
        <p:spPr>
          <a:xfrm>
            <a:off x="731520" y="3483864"/>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C.  Normal expected outcome requiring no action</a:t>
            </a:r>
            <a:endParaRPr lang="en-US" sz="1500" dirty="0"/>
          </a:p>
        </p:txBody>
      </p:sp>
      <p:sp>
        <p:nvSpPr>
          <p:cNvPr id="9" name="Text 7"/>
          <p:cNvSpPr/>
          <p:nvPr/>
        </p:nvSpPr>
        <p:spPr>
          <a:xfrm>
            <a:off x="731520" y="3968496"/>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D.  Perianal hematoma unrelated to the procedure</a:t>
            </a:r>
            <a:endParaRPr lang="en-US" sz="1500" dirty="0"/>
          </a:p>
        </p:txBody>
      </p:sp>
      <p:sp>
        <p:nvSpPr>
          <p:cNvPr id="10" name="Text 8"/>
          <p:cNvSpPr/>
          <p:nvPr/>
        </p:nvSpPr>
        <p:spPr>
          <a:xfrm>
            <a:off x="731520" y="4453128"/>
            <a:ext cx="10698480" cy="411480"/>
          </a:xfrm>
          <a:prstGeom prst="rect">
            <a:avLst/>
          </a:prstGeom>
          <a:noFill/>
          <a:ln/>
        </p:spPr>
        <p:txBody>
          <a:bodyPr wrap="square" rtlCol="0" anchor="t"/>
          <a:lstStyle/>
          <a:p>
            <a:pPr indent="0" marL="0">
              <a:buNone/>
            </a:pPr>
            <a:r>
              <a:rPr lang="en-US" sz="1500" dirty="0">
                <a:solidFill>
                  <a:srgbClr val="1A1A1A"/>
                </a:solidFill>
                <a:latin typeface="Arial" pitchFamily="34" charset="0"/>
                <a:ea typeface="Arial" pitchFamily="34" charset="-122"/>
                <a:cs typeface="Arial" pitchFamily="34" charset="-120"/>
              </a:rPr>
              <a:t>E.  Thrombosed external hemorrhoid</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86</Slides>
  <Notes>86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86</vt:i4>
      </vt:variant>
    </vt:vector>
  </HeadingPairs>
  <TitlesOfParts>
    <vt:vector size="8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Anorectal Disorders MCQ Bank</dc:title>
  <dc:subject>PptxGenJS Presentation</dc:subject>
  <dc:creator>Prof. Zahid Mahmood</dc:creator>
  <cp:lastModifiedBy>Prof. Zahid Mahmood</cp:lastModifiedBy>
  <cp:revision>1</cp:revision>
  <dcterms:created xsi:type="dcterms:W3CDTF">2026-06-17T14:48:59Z</dcterms:created>
  <dcterms:modified xsi:type="dcterms:W3CDTF">2026-06-17T14:48:59Z</dcterms:modified>
</cp:coreProperties>
</file>