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Clinical Scenario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/>
          <a:p>
            <a:pPr>
              <a:defRPr sz="2800"/>
            </a:pPr>
            <a:r>
              <a:t>Elderly patient presents with unexplained anemia</a:t>
            </a:r>
          </a:p>
          <a:p>
            <a:pPr>
              <a:defRPr sz="2800"/>
            </a:pPr>
            <a:r>
              <a:t>Intermittent rectal bleeding episodes reported</a:t>
            </a:r>
          </a:p>
          <a:p>
            <a:pPr>
              <a:defRPr sz="2800"/>
            </a:pPr>
            <a:r>
              <a:t>No obvious source found on examination</a:t>
            </a:r>
          </a:p>
          <a:p>
            <a:pPr>
              <a:defRPr sz="2800"/>
            </a:pPr>
            <a:r>
              <a:t>What is likely cause and management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Nuclear Scan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/>
          <a:p>
            <a:pPr>
              <a:defRPr sz="2800"/>
            </a:pPr>
            <a:r>
              <a:t>Technetium labeled red cell scan used</a:t>
            </a:r>
          </a:p>
          <a:p>
            <a:pPr>
              <a:defRPr sz="2800"/>
            </a:pPr>
            <a:r>
              <a:t>Detects intermittent slow bleeding sources</a:t>
            </a:r>
          </a:p>
          <a:p>
            <a:pPr>
              <a:defRPr sz="2800"/>
            </a:pPr>
            <a:r>
              <a:t>Helps localize bleeding not seen elsewhere</a:t>
            </a:r>
          </a:p>
          <a:p>
            <a:pPr>
              <a:defRPr sz="2800"/>
            </a:pPr>
            <a:r>
              <a:t>Useful when CT angiography negative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Initial Management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/>
          <a:p>
            <a:pPr>
              <a:defRPr sz="2800"/>
            </a:pPr>
            <a:r>
              <a:t>Stabilize patient with fluids blood</a:t>
            </a:r>
          </a:p>
          <a:p>
            <a:pPr>
              <a:defRPr sz="2800"/>
            </a:pPr>
            <a:r>
              <a:t>Assess hemodynamic status immediately</a:t>
            </a:r>
          </a:p>
          <a:p>
            <a:pPr>
              <a:defRPr sz="2800"/>
            </a:pPr>
            <a:r>
              <a:t>Correct anemia electrolyte imbalance</a:t>
            </a:r>
          </a:p>
          <a:p>
            <a:pPr>
              <a:defRPr sz="2800"/>
            </a:pPr>
            <a:r>
              <a:t>Stop anticoagulants if clinically indicated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Endoscopic Treatment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/>
          <a:p>
            <a:pPr>
              <a:defRPr sz="2800"/>
            </a:pPr>
            <a:r>
              <a:t>Colonoscopy allows visualization of lesion</a:t>
            </a:r>
          </a:p>
          <a:p>
            <a:pPr>
              <a:defRPr sz="2800"/>
            </a:pPr>
            <a:r>
              <a:t>Cauterization controls bleeding effectively</a:t>
            </a:r>
          </a:p>
          <a:p>
            <a:pPr>
              <a:defRPr sz="2800"/>
            </a:pPr>
            <a:r>
              <a:t>Argon plasma coagulation useful method</a:t>
            </a:r>
          </a:p>
          <a:p>
            <a:pPr>
              <a:defRPr sz="2800"/>
            </a:pPr>
            <a:r>
              <a:t>Preferred in stable localized lesions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Interventional Radiology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/>
          <a:p>
            <a:pPr>
              <a:defRPr sz="2800"/>
            </a:pPr>
            <a:r>
              <a:t>CT angiography enables embolization therapy</a:t>
            </a:r>
          </a:p>
          <a:p>
            <a:pPr>
              <a:defRPr sz="2800"/>
            </a:pPr>
            <a:r>
              <a:t>Selective embolization controls bleeding</a:t>
            </a:r>
          </a:p>
          <a:p>
            <a:pPr>
              <a:defRPr sz="2800"/>
            </a:pPr>
            <a:r>
              <a:t>Minimally invasive alternative to surgery</a:t>
            </a:r>
          </a:p>
          <a:p>
            <a:pPr>
              <a:defRPr sz="2800"/>
            </a:pPr>
            <a:r>
              <a:t>Useful in high risk patients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Surgical Management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/>
          <a:p>
            <a:pPr>
              <a:defRPr sz="2800"/>
            </a:pPr>
            <a:r>
              <a:t>Required in severe uncontrolled bleeding</a:t>
            </a:r>
          </a:p>
          <a:p>
            <a:pPr>
              <a:defRPr sz="2800"/>
            </a:pPr>
            <a:r>
              <a:t>Segmental resection if site identified</a:t>
            </a:r>
          </a:p>
          <a:p>
            <a:pPr>
              <a:defRPr sz="2800"/>
            </a:pPr>
            <a:r>
              <a:t>Subtotal colectomy if source unknown</a:t>
            </a:r>
          </a:p>
          <a:p>
            <a:pPr>
              <a:defRPr sz="2800"/>
            </a:pPr>
            <a:r>
              <a:t>On table colonoscopy helps localization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Viva Points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/>
          <a:p>
            <a:pPr>
              <a:defRPr sz="2800"/>
            </a:pPr>
            <a:r>
              <a:t>Elderly anemia think angiodysplasia cause</a:t>
            </a:r>
          </a:p>
          <a:p>
            <a:pPr>
              <a:defRPr sz="2800"/>
            </a:pPr>
            <a:r>
              <a:t>Right colon most common site</a:t>
            </a:r>
          </a:p>
          <a:p>
            <a:pPr>
              <a:defRPr sz="2800"/>
            </a:pPr>
            <a:r>
              <a:t>Associated with aortic stenosis syndrome</a:t>
            </a:r>
          </a:p>
          <a:p>
            <a:pPr>
              <a:defRPr sz="2800"/>
            </a:pPr>
            <a:r>
              <a:t>CT angiography best investigation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Learning Outcomes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/>
          <a:p>
            <a:pPr>
              <a:defRPr sz="2800"/>
            </a:pPr>
            <a:r>
              <a:t>Define angiodysplasia of intestine clearly</a:t>
            </a:r>
          </a:p>
          <a:p>
            <a:pPr>
              <a:defRPr sz="2800"/>
            </a:pPr>
            <a:r>
              <a:t>Describe clinical features and associations</a:t>
            </a:r>
          </a:p>
          <a:p>
            <a:pPr>
              <a:defRPr sz="2800"/>
            </a:pPr>
            <a:r>
              <a:t>Explain investigations for diagnosis localization</a:t>
            </a:r>
          </a:p>
          <a:p>
            <a:pPr>
              <a:defRPr sz="2800"/>
            </a:pPr>
            <a:r>
              <a:t>Outline management of acute bleeding cases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Definition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/>
          <a:p>
            <a:pPr>
              <a:defRPr sz="2800"/>
            </a:pPr>
            <a:r>
              <a:t>Angiodysplasia is vascular malformation of bowel</a:t>
            </a:r>
          </a:p>
          <a:p>
            <a:pPr>
              <a:defRPr sz="2800"/>
            </a:pPr>
            <a:r>
              <a:t>Composed of dilated tortuous submucosal vessels</a:t>
            </a:r>
          </a:p>
          <a:p>
            <a:pPr>
              <a:defRPr sz="2800"/>
            </a:pPr>
            <a:r>
              <a:t>Commonly affects colon especially right side</a:t>
            </a:r>
          </a:p>
          <a:p>
            <a:pPr>
              <a:defRPr sz="2800"/>
            </a:pPr>
            <a:r>
              <a:t>Important cause lower gastrointestinal bleeding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Epidemiology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/>
          <a:p>
            <a:pPr>
              <a:defRPr sz="2800"/>
            </a:pPr>
            <a:r>
              <a:t>Occurs commonly in elderly above sixty years</a:t>
            </a:r>
          </a:p>
          <a:p>
            <a:pPr>
              <a:defRPr sz="2800"/>
            </a:pPr>
            <a:r>
              <a:t>Degenerative vascular changes underlying mechanism</a:t>
            </a:r>
          </a:p>
          <a:p>
            <a:pPr>
              <a:defRPr sz="2800"/>
            </a:pPr>
            <a:r>
              <a:t>Right colon most frequently involved site</a:t>
            </a:r>
          </a:p>
          <a:p>
            <a:pPr>
              <a:defRPr sz="2800"/>
            </a:pPr>
            <a:r>
              <a:t>Often underdiagnosed cause of bleeding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Pathophysiology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/>
          <a:p>
            <a:pPr>
              <a:defRPr sz="2800"/>
            </a:pPr>
            <a:r>
              <a:t>Chronic obstruction of submucosal veins occurs</a:t>
            </a:r>
          </a:p>
          <a:p>
            <a:pPr>
              <a:defRPr sz="2800"/>
            </a:pPr>
            <a:r>
              <a:t>Leads to dilated fragile vascular channels</a:t>
            </a:r>
          </a:p>
          <a:p>
            <a:pPr>
              <a:defRPr sz="2800"/>
            </a:pPr>
            <a:r>
              <a:t>Predisposes to intermittent or massive bleeding</a:t>
            </a:r>
          </a:p>
          <a:p>
            <a:pPr>
              <a:defRPr sz="2800"/>
            </a:pPr>
            <a:r>
              <a:t>Located mainly in right colon segments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Clinical Features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/>
          <a:p>
            <a:pPr>
              <a:defRPr sz="2800"/>
            </a:pPr>
            <a:r>
              <a:t>Chronic anemia due occult blood loss</a:t>
            </a:r>
          </a:p>
          <a:p>
            <a:pPr>
              <a:defRPr sz="2800"/>
            </a:pPr>
            <a:r>
              <a:t>Intermittent painless rectal bleeding episodes</a:t>
            </a:r>
          </a:p>
          <a:p>
            <a:pPr>
              <a:defRPr sz="2800"/>
            </a:pPr>
            <a:r>
              <a:t>Melena may occur in some patients</a:t>
            </a:r>
          </a:p>
          <a:p>
            <a:pPr>
              <a:defRPr sz="2800"/>
            </a:pPr>
            <a:r>
              <a:t>Severe bleeding occurs in minority cases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Association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/>
          <a:p>
            <a:pPr>
              <a:defRPr sz="2800"/>
            </a:pPr>
            <a:r>
              <a:t>Associated with aortic stenosis condition</a:t>
            </a:r>
          </a:p>
          <a:p>
            <a:pPr>
              <a:defRPr sz="2800"/>
            </a:pPr>
            <a:r>
              <a:t>Known as Heyde syndrome clinically</a:t>
            </a:r>
          </a:p>
          <a:p>
            <a:pPr>
              <a:defRPr sz="2800"/>
            </a:pPr>
            <a:r>
              <a:t>May involve acquired bleeding disorders</a:t>
            </a:r>
          </a:p>
          <a:p>
            <a:pPr>
              <a:defRPr sz="2800"/>
            </a:pPr>
            <a:r>
              <a:t>Important exam point for viva discussion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Colonoscopy Findings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/>
          <a:p>
            <a:pPr>
              <a:defRPr sz="2800"/>
            </a:pPr>
            <a:r>
              <a:t>Shows small reddish vascular lesions</a:t>
            </a:r>
          </a:p>
          <a:p>
            <a:pPr>
              <a:defRPr sz="2800"/>
            </a:pPr>
            <a:r>
              <a:t>Lesions appear raised flat mucosal areas</a:t>
            </a:r>
          </a:p>
          <a:p>
            <a:pPr>
              <a:defRPr sz="2800"/>
            </a:pPr>
            <a:r>
              <a:t>Usually located in right colon</a:t>
            </a:r>
          </a:p>
          <a:p>
            <a:pPr>
              <a:defRPr sz="2800"/>
            </a:pPr>
            <a:r>
              <a:t>May need repeated exams for detection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Imaging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/>
          <a:p>
            <a:pPr>
              <a:defRPr sz="2800"/>
            </a:pPr>
            <a:r>
              <a:t>CT angiography detects active bleeding site</a:t>
            </a:r>
          </a:p>
          <a:p>
            <a:pPr>
              <a:defRPr sz="2800"/>
            </a:pPr>
            <a:r>
              <a:t>Shows contrast blush vascular lesion</a:t>
            </a:r>
          </a:p>
          <a:p>
            <a:pPr>
              <a:defRPr sz="2800"/>
            </a:pPr>
            <a:r>
              <a:t>Requires adequate bleeding rate present</a:t>
            </a:r>
          </a:p>
          <a:p>
            <a:pPr>
              <a:defRPr sz="2800"/>
            </a:pPr>
            <a:r>
              <a:t>Useful for localization and intervention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