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" Type="http://schemas.openxmlformats.org/officeDocument/2006/relationships/presProps" Target="presProps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Advanced Suturing Techniques Workshop</a:t>
            </a:r>
          </a:p>
          <a:p>
            <a:r>
              <a:t>For House Surgeons</a:t>
            </a:r>
          </a:p>
          <a:p>
            <a:r>
              <a:t>Dept. of Surgery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Continuous Suture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Indications</a:t>
            </a:r>
          </a:p>
          <a:p>
            <a:r>
              <a:t>• Technique</a:t>
            </a:r>
          </a:p>
          <a:p>
            <a:r>
              <a:t>• Advantages/disadvantages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Vertical Mattress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Deep &amp; superficial bites</a:t>
            </a:r>
          </a:p>
          <a:p>
            <a:r>
              <a:t>• When to use</a:t>
            </a:r>
          </a:p>
          <a:p>
            <a:r>
              <a:t>• Avoiding strangulation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Horizontal Mattress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Indications</a:t>
            </a:r>
          </a:p>
          <a:p>
            <a:r>
              <a:t>• Technique steps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Subcuticular Suture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Cosmetic closure</a:t>
            </a:r>
          </a:p>
          <a:p>
            <a:r>
              <a:t>• Buried knot technique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Knot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Square knot</a:t>
            </a:r>
          </a:p>
          <a:p>
            <a:r>
              <a:t>• Surgeon's knot</a:t>
            </a:r>
          </a:p>
          <a:p>
            <a:r>
              <a:t>• Common errors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Tissue Respect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Avoid crushing</a:t>
            </a:r>
          </a:p>
          <a:p>
            <a:r>
              <a:t>• Minimize handling</a:t>
            </a:r>
          </a:p>
          <a:p>
            <a:r>
              <a:t>• Correct tension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Spacing &amp; Depth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Equal bites</a:t>
            </a:r>
          </a:p>
          <a:p>
            <a:r>
              <a:t>• Appropriate spacing</a:t>
            </a:r>
          </a:p>
          <a:p>
            <a:r>
              <a:t>• Avoiding dog-ears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Errors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Unequal bites</a:t>
            </a:r>
          </a:p>
          <a:p>
            <a:r>
              <a:t>• Loose/suffocating knots</a:t>
            </a:r>
          </a:p>
          <a:p>
            <a:r>
              <a:t>• Poor eversion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Practical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Stabilize hand</a:t>
            </a:r>
          </a:p>
          <a:p>
            <a:r>
              <a:t>• Rotate wrist properly</a:t>
            </a:r>
          </a:p>
          <a:p>
            <a:r>
              <a:t>• Keep field dry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OT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When suturing is required</a:t>
            </a:r>
          </a:p>
          <a:p>
            <a:r>
              <a:t>• Skin vs fascia vs subcuticular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Principles of wound healing</a:t>
            </a:r>
          </a:p>
          <a:p>
            <a:r>
              <a:t>• Safe instrument handling</a:t>
            </a:r>
          </a:p>
          <a:p>
            <a:r>
              <a:t>• Basic &amp; advanced suturing</a:t>
            </a:r>
          </a:p>
          <a:p>
            <a:r>
              <a:t>• Knot security</a:t>
            </a:r>
          </a:p>
          <a:p>
            <a:r>
              <a:t>• Tissue respect</a:t>
            </a:r>
          </a:p>
          <a:p>
            <a:r>
              <a:t>• Common errors &amp; correction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Skills Station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Station 1: Interrupted</a:t>
            </a:r>
          </a:p>
          <a:p>
            <a:r>
              <a:t>• Station 2: Mattress</a:t>
            </a:r>
          </a:p>
          <a:p>
            <a:r>
              <a:t>• Station 3: Subcuticular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OSAT/DOPS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Patient prep</a:t>
            </a:r>
          </a:p>
          <a:p>
            <a:r>
              <a:t>• Technique</a:t>
            </a:r>
          </a:p>
          <a:p>
            <a:r>
              <a:t>• Safety</a:t>
            </a:r>
          </a:p>
          <a:p>
            <a:r>
              <a:t>• Knot security</a:t>
            </a:r>
          </a:p>
          <a:p>
            <a:r>
              <a:t>• Overall performance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Scenario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Contaminated wound closure</a:t>
            </a:r>
          </a:p>
          <a:p>
            <a:r>
              <a:t>• Best suture choice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Scenario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Cosmetic closure facial wound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Checklists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Pre-op</a:t>
            </a:r>
          </a:p>
          <a:p>
            <a:r>
              <a:t>• Intra-op</a:t>
            </a:r>
          </a:p>
          <a:p>
            <a:r>
              <a:t>• Post-op assessment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Self‑Assessment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Confidence scale</a:t>
            </a:r>
          </a:p>
          <a:p>
            <a:r>
              <a:t>• Skill gaps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Faculty comments</a:t>
            </a:r>
          </a:p>
          <a:p>
            <a:r>
              <a:t>• Peer review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Post‑Workshop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Ward practice</a:t>
            </a:r>
          </a:p>
          <a:p>
            <a:r>
              <a:t>• Simulation repetition</a:t>
            </a:r>
          </a:p>
          <a:p>
            <a:r>
              <a:t>• OT observation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What improved?</a:t>
            </a:r>
          </a:p>
          <a:p>
            <a:r>
              <a:t>• What remains challenging?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Key messages</a:t>
            </a:r>
          </a:p>
          <a:p>
            <a:r>
              <a:t>• Commitment to improve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Wound Healing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Phases: Inflammation, Proliferation, Remodeling</a:t>
            </a:r>
          </a:p>
          <a:p>
            <a:r>
              <a:t>• Factors affecting healing</a:t>
            </a:r>
          </a:p>
          <a:p>
            <a:r>
              <a:t>• Surgical implications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Suture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Absorbable vs Non-absorbable</a:t>
            </a:r>
          </a:p>
          <a:p>
            <a:r>
              <a:t>• Monofilament vs Multifilament</a:t>
            </a:r>
          </a:p>
          <a:p>
            <a:r>
              <a:t>• Choosing the right suture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Needle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Cutting</a:t>
            </a:r>
          </a:p>
          <a:p>
            <a:r>
              <a:t>• Reverse cutting</a:t>
            </a:r>
          </a:p>
          <a:p>
            <a:r>
              <a:t>• Tapered</a:t>
            </a:r>
          </a:p>
          <a:p>
            <a:r>
              <a:t>• Round body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Sterility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Hand scrubbing</a:t>
            </a:r>
          </a:p>
          <a:p>
            <a:r>
              <a:t>• Gloving</a:t>
            </a:r>
          </a:p>
          <a:p>
            <a:r>
              <a:t>• Maintaining sterile field</a:t>
            </a:r>
          </a:p>
          <a:p>
            <a:r>
              <a:t>• Common breaches &amp; prevention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Instrument Handling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Needle holder grip</a:t>
            </a:r>
          </a:p>
          <a:p>
            <a:r>
              <a:t>• Thumb–ring–finger position</a:t>
            </a:r>
          </a:p>
          <a:p>
            <a:r>
              <a:t>• Forceps handling</a:t>
            </a:r>
          </a:p>
          <a:p>
            <a:r>
              <a:t>• Scissor handling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Ergonomics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Body positioning</a:t>
            </a:r>
          </a:p>
          <a:p>
            <a:r>
              <a:t>• Model/skin positioning</a:t>
            </a:r>
          </a:p>
          <a:p>
            <a:r>
              <a:t>• Depth perception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Simple Interrupted Suture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Steps</a:t>
            </a:r>
          </a:p>
          <a:p>
            <a:r>
              <a:t>• Correct bite distance</a:t>
            </a:r>
          </a:p>
          <a:p>
            <a:r>
              <a:t>• Knot tying: 2+1+1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