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4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4190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201168" y="0"/>
            <a:ext cx="8942832" cy="228600"/>
          </a:xfrm>
          <a:prstGeom prst="rect">
            <a:avLst/>
          </a:prstGeom>
          <a:solidFill>
            <a:srgbClr val="080F2B"/>
          </a:solidFill>
          <a:ln w="12700">
            <a:solidFill>
              <a:srgbClr val="080F2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201168" y="1737360"/>
            <a:ext cx="8942832" cy="64008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201168" y="3200400"/>
            <a:ext cx="8942832" cy="54864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457200" y="502920"/>
            <a:ext cx="83210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Acute Appendicitis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457200" y="1828800"/>
            <a:ext cx="8321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i="1" dirty="0">
                <a:solidFill>
                  <a:srgbClr val="90CA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Comprehensive Surgical Lecture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457200" y="2377440"/>
            <a:ext cx="8321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Zahid Mahmood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457200" y="2926080"/>
            <a:ext cx="8321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 of Surgery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57200" y="3291840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B0BE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Year MBBS  |  UHS / CPSP Aligned Curriculum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01168" y="4754880"/>
            <a:ext cx="8942832" cy="38862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57200" y="4768596"/>
            <a:ext cx="832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FFFFFF"/>
                </a:solidFill>
              </a:rPr>
              <a:t>Bailey &amp; Love Style  ·  Exam-Oriented  ·  Viva Ready  ·  Case-Based Learning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10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Overview — Decision Framework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Alvarado (MANTRELS): Score ≥7 = high probability; Score ≤4 = low; Score 5–6 = grey zone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Resuscitation: IV Hartmann's, NBM, urinary catheter; correct fluid/electrolyte deficit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Analgesia: Opiates safe and MUST be given — improves diagnostic accuracy (NICE 2024)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Definitive: Appendicectomy (gold standard); non-operative reserved for selected cases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Management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 Fluids: Normal saline / Hartmann's solution — correct dehydration and electrolytes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Antibiotics: Cefuroxime 1.5g IV + Metronidazole 500mg IV — perioperative prophylaxis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Analgesia: Morphine 0.1 mg/kg IV; avoid withholding — does NOT mask clinical signs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Non-operative (APPAC Trial): Antibiotics alone for uncomplicated; 30% recurrence at 5yr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12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Surgical Management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Laparoscopic Appendicectomy: Treatment of choice (NICE); faster recovery, less infection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Appendicectomy: Gridiron / Lanz incision; use in perforation or limited resources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Appendiceal Mass: Ochsner-Sherren regime → interval appendicectomy after 6–8 weeks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Drain Placement: Only for generalised peritonitis / established abscess; not routine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13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Complications — Early &amp; Late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Early: Wound infection (5–10%), pelvic/subphrenic abscess, faecal fistula, haemorrhage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Early: Perforation (15–40%) → peritonitis → sepsis → multi-organ failure (high mortality)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Early: Portal pyaemia (rare) → pylephlebitis → liver abscess (pre-antibiotic era classic)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Late: Adhesive small bowel obstruction (commonest late); incisional hernia; infertility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14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Mnemonics &amp; High-Yield Exam Points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MANTRELS: Migration · Anorexia · N/V · Tenderness RIF · Rebound · Elevated TLC · Leukocytosis · Shift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VIVA TRAP: 'Vomiting precedes pain' = WRONG; pain ALWAYS comes first — never forget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Negative appendicectomy: ≤20% acceptable; up to 35% in females — always document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Rovsing's sign: LIF pressure → RIF pain = peritoneal irritation confirmed in RIF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320040" y="73152"/>
            <a:ext cx="85039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Scenario — Case-Based Learning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Shape 4"/>
          <p:cNvSpPr/>
          <p:nvPr/>
        </p:nvSpPr>
        <p:spPr>
          <a:xfrm>
            <a:off x="274320" y="1005840"/>
            <a:ext cx="8595360" cy="1645920"/>
          </a:xfrm>
          <a:prstGeom prst="rect">
            <a:avLst/>
          </a:prstGeom>
          <a:solidFill>
            <a:srgbClr val="FFF3CD"/>
          </a:solidFill>
          <a:ln w="1905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57200" y="1051560"/>
            <a:ext cx="8321040" cy="15544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E65100"/>
                </a:solidFill>
              </a:rPr>
              <a:t>CASE:  </a:t>
            </a:r>
            <a:r>
              <a:rPr lang="en-US" sz="1300" dirty="0">
                <a:solidFill>
                  <a:srgbClr val="1C1C2E"/>
                </a:solidFill>
              </a:rPr>
              <a:t>A 22-year-old male presents with 18-hour history of central abdominal pain migrating to RIF. He is anorexic with one episode of vomiting. Temperature 37.8°C, pulse 96/min. Tenderness at McBurney's point with guarding and rebound tenderness. TLC = 14,500 with 85% neutrophilia. Urine analysis normal. Alvarado Score = 8.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74320" y="2743200"/>
            <a:ext cx="8595360" cy="64008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2761488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9A825"/>
                </a:solidFill>
              </a:rPr>
              <a:t>Q1: What is the most likely diagnosis?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3081528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A5D6A7"/>
                </a:solidFill>
              </a:rPr>
              <a:t>✔  Acute Appendicitis (Alvarado ≥7 = high probability — operate)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274320" y="3456432"/>
            <a:ext cx="8595360" cy="640080"/>
          </a:xfrm>
          <a:prstGeom prst="rect">
            <a:avLst/>
          </a:prstGeom>
          <a:solidFill>
            <a:srgbClr val="1A2F6A"/>
          </a:solidFill>
          <a:ln w="12700">
            <a:solidFill>
              <a:srgbClr val="1A2F6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57200" y="3474720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9A825"/>
                </a:solidFill>
              </a:rPr>
              <a:t>Q2: What is the next best step in management?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3794760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A5D6A7"/>
                </a:solidFill>
              </a:rPr>
              <a:t>✔  Resuscitate → IV antibiotics → Laparoscopic appendicectomy (NICE 2024)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DE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320040" y="73152"/>
            <a:ext cx="85039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MCQs — SBA Style  (CPSP / UHS Pattern)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Shape 4"/>
          <p:cNvSpPr/>
          <p:nvPr/>
        </p:nvSpPr>
        <p:spPr>
          <a:xfrm>
            <a:off x="228600" y="987552"/>
            <a:ext cx="292608" cy="292608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228600" y="98755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94360" y="97840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Q1.  Commonest position of vermiform appendix in adults?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94360" y="139903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4A6A"/>
                </a:solidFill>
              </a:rPr>
              <a:t>A) Pelvic     B) Retrocaecal ✔     C) Subcaecal     D) Pre-ileal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28600" y="1947672"/>
            <a:ext cx="292608" cy="292608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228600" y="194767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94360" y="193852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Q2.  Alvarado score ≥ 7 indicates which management?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94360" y="235915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4A6A"/>
                </a:solidFill>
              </a:rPr>
              <a:t>A) Observe &amp; repeat USS     B) Discharge with analgesia     C) Proceed to appendicectomy ✔     D) CT alone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28600" y="2907792"/>
            <a:ext cx="292608" cy="292608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228600" y="29077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94360" y="28986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Q3.  Commonest cause of luminal obstruction in acute appendicitis?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94360" y="331927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4A6A"/>
                </a:solidFill>
              </a:rPr>
              <a:t>A) Carcinoid tumour     B) Parasite     C) Faecolith ✔     D) Foreign body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228600" y="3867912"/>
            <a:ext cx="292608" cy="292608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228600" y="386791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94360" y="385876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Q4.  Management of appendiceal mass (Ochsner-Sherren regime)?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427939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4A6A"/>
                </a:solidFill>
              </a:rPr>
              <a:t>A) Emergency appendicectomy     B) Conservative + interval appendicectomy ✔     C) Antibiotics alone lifelong     D) CT-guided drain only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Text 21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D1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201168" y="0"/>
            <a:ext cx="8942832" cy="914400"/>
          </a:xfrm>
          <a:prstGeom prst="rect">
            <a:avLst/>
          </a:prstGeom>
          <a:solidFill>
            <a:srgbClr val="080F2B"/>
          </a:solidFill>
          <a:ln w="12700">
            <a:solidFill>
              <a:srgbClr val="080F2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365760" y="91440"/>
            <a:ext cx="7772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High-Yield Summary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201168" y="914400"/>
            <a:ext cx="8942832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Shape 4"/>
          <p:cNvSpPr/>
          <p:nvPr/>
        </p:nvSpPr>
        <p:spPr>
          <a:xfrm>
            <a:off x="320040" y="102412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blurRad="76200" dist="38100" dir="81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20040" y="1024128"/>
            <a:ext cx="457200" cy="804672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102412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868680" y="106984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</a:rPr>
              <a:t>Acute appendicitis is the commonest surgical emergency; diagnose clinically using Alvarado score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320040" y="198424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blurRad="76200" dist="38100" dir="81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Shape 9"/>
          <p:cNvSpPr/>
          <p:nvPr/>
        </p:nvSpPr>
        <p:spPr>
          <a:xfrm>
            <a:off x="320040" y="1984248"/>
            <a:ext cx="457200" cy="804672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320040" y="198424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868680" y="202996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</a:rPr>
              <a:t>Faecolith is commonest cause; retrocaecal position is commonest variant (65%) — psoas sign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320040" y="294436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blurRad="76200" dist="38100" dir="81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5" name="Shape 13"/>
          <p:cNvSpPr/>
          <p:nvPr/>
        </p:nvSpPr>
        <p:spPr>
          <a:xfrm>
            <a:off x="320040" y="2944368"/>
            <a:ext cx="457200" cy="804672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320040" y="294436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868680" y="299008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</a:rPr>
              <a:t>CT abdomen is gold standard; laparoscopic appendicectomy is treatment of choice (NICE 2024)</a:t>
            </a:r>
            <a:endParaRPr lang="en-US" sz="2800" dirty="0"/>
          </a:p>
        </p:txBody>
      </p:sp>
      <p:sp>
        <p:nvSpPr>
          <p:cNvPr id="18" name="Shape 16"/>
          <p:cNvSpPr/>
          <p:nvPr/>
        </p:nvSpPr>
        <p:spPr>
          <a:xfrm>
            <a:off x="320040" y="390448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blurRad="76200" dist="38100" dir="81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9" name="Shape 17"/>
          <p:cNvSpPr/>
          <p:nvPr/>
        </p:nvSpPr>
        <p:spPr>
          <a:xfrm>
            <a:off x="320040" y="3904488"/>
            <a:ext cx="457200" cy="804672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320040" y="390448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4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868680" y="395020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</a:rPr>
              <a:t>Perforation risk rises with delay; Ochsner-Sherren for mass; late complication = adhesive SBO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201168" y="4800600"/>
            <a:ext cx="8942832" cy="3429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Text 21"/>
          <p:cNvSpPr/>
          <p:nvPr/>
        </p:nvSpPr>
        <p:spPr>
          <a:xfrm>
            <a:off x="457200" y="4809744"/>
            <a:ext cx="8321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Acute Appendicitis  |  End of Lecture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02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Outcomes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acute appendicitis; describe anatomy and epidemiology accurately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Enumerate etiology, classify pathological stages of appendicitis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Recognise clinical features; apply Alvarado score for decision-making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investigations, medical and surgical management; list complications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03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Acute inflammation of vermiform appendix — No.1 acute surgical emergency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Incidence: 1 in 500/year; peak incidence age 10–30 years; slight male preponderance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Lifetime risk: 8.6% males, 6.7% females; 10% may run chronic/recurrent course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Hallmark: RIF pain after periumbilical migration — Murphy's classic sequence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04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(Pathological Stages)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I — Catarrhal (Simple): Mucosal hyperaemia; congestion; no transmural involvement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II — Suppurative (Phlegmonous): Transmural inflammation; fibrinopurulent exudate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III — Gangrenous: Vascular thrombosis → wall necrosis; foul-smelling, black appendix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IV — Perforated: Rupture → localised abscess OR generalised faecal peritonitis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05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Anatomical Variants — Clinical Significance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Retrocaecal (65%): Psoas sign positive; flank/back pain; RIF signs may be atypical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Pelvic (30%): Urinary frequency, dysuria, diarrhoea; rectal tenderness on PR exam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Subhepatic: RUQ pain; mimics acute cholecystitis — important diagnostic pitfall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Left-sided: Situs inversus / malrotation; LIF pain — always exclude with USS/CT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06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Etiology / Causes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Luminal obstruction: Faecolith (commonest), lymphoid hyperplasia, tumour, calculi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Infective: E. coli, Bacteroides fragilis, Streptococcus — secondary bacterial invasion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Parasites: Oxyuris vermicularis, Ascaris lumbricoides — endemic in developing regions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Tumours: Carcinoid (commonest appendiceal tumour), adenocarcinoma, mucocele of appendix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07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Pathophysiology — Stepwise Mechanism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1: Luminal obstruction → mucus accumulation → intraluminal pressure rises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2: Venous engorgement → mucosal ischaemia → bacterial translocation begins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3: Transmural inflammation → suppuration → gangrenous wall necrosis (48–72 hrs)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4: Perforation → walled-off abscess (omentum) OR generalised peritonitis + sepsis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08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Features — Signs &amp; Symptoms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Pain: Central/periumbilical → RIF migration to McBurney's point (ALWAYS first symptom)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GI: Anorexia (cardinal), nausea, vomiting — onset AFTER pain (key exam/viva point)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Systemic: Low-grade fever 37.5–38.5°C; tachycardia; high fever suggests perforation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Signs: Tenderness at McBurney's, Rebound, Rovsing's, Psoas, Obturator, Dunphy's signs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09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Investigations — Labs &amp; Imaging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990011"/>
          </a:solidFill>
          <a:ln w="127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Blood: TLC 10,000–18,000 (&gt;18,000 suggests perforation); neutrophilia; CRP elevated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Urine: Exclude UTI/renal colic; microscopic pyuria (5 WBC) occurs in pelvic appendicitis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Ultrasound: Non-compressible, aperistaltic appendix &gt;6 mm — sensitivity 75–90%</a:t>
            </a: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500" b="1" dirty="0">
                <a:solidFill>
                  <a:srgbClr val="990011"/>
                </a:solidFill>
              </a:rPr>
              <a:t>▶  </a:t>
            </a:r>
            <a:r>
              <a:rPr lang="en-US" sz="17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Abdomen (Gold Standard): Sensitivity 95–98%; identifies perforation, abscess, mass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Acute Appendicitis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1471</Words>
  <Application>Microsoft Macintosh PowerPoint</Application>
  <PresentationFormat>On-screen Show (16:9)</PresentationFormat>
  <Paragraphs>145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Acute Appendicitis - Surgical Lecture</dc:title>
  <dc:subject>PptxGenJS Presentation</dc:subject>
  <dc:creator>Prof. Zahid Mahmood</dc:creator>
  <cp:lastModifiedBy>Zahid Mahmood</cp:lastModifiedBy>
  <cp:revision>2</cp:revision>
  <dcterms:created xsi:type="dcterms:W3CDTF">2026-04-05T15:43:40Z</dcterms:created>
  <dcterms:modified xsi:type="dcterms:W3CDTF">2026-04-06T04:51:51Z</dcterms:modified>
</cp:coreProperties>
</file>