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1" r:id="rId2"/>
    <p:sldId id="29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97" r:id="rId24"/>
    <p:sldId id="277" r:id="rId25"/>
    <p:sldId id="278" r:id="rId26"/>
    <p:sldId id="279" r:id="rId27"/>
    <p:sldId id="299" r:id="rId28"/>
    <p:sldId id="280" r:id="rId29"/>
    <p:sldId id="298" r:id="rId30"/>
    <p:sldId id="281" r:id="rId31"/>
    <p:sldId id="282" r:id="rId32"/>
    <p:sldId id="283" r:id="rId33"/>
    <p:sldId id="284" r:id="rId34"/>
    <p:sldId id="285" r:id="rId35"/>
    <p:sldId id="286" r:id="rId36"/>
    <p:sldId id="292" r:id="rId37"/>
    <p:sldId id="293" r:id="rId38"/>
    <p:sldId id="287" r:id="rId39"/>
    <p:sldId id="288" r:id="rId40"/>
    <p:sldId id="294" r:id="rId41"/>
    <p:sldId id="295" r:id="rId42"/>
    <p:sldId id="289" r:id="rId43"/>
    <p:sldId id="300" r:id="rId4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34"/>
    <p:restoredTop sz="94676"/>
  </p:normalViewPr>
  <p:slideViewPr>
    <p:cSldViewPr snapToGrid="0" snapToObjects="1">
      <p:cViewPr varScale="1">
        <p:scale>
          <a:sx n="114" d="100"/>
          <a:sy n="114" d="100"/>
        </p:scale>
        <p:origin x="54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CFF92-C8D3-5E19-85C6-30B59AC80F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798512"/>
            <a:ext cx="7772400" cy="841375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ur-PK" b="1" dirty="0">
                <a:solidFill>
                  <a:srgbClr val="FF0000"/>
                </a:solidFill>
              </a:rPr>
              <a:t>بِسْمِ اللّٰهِ الرَّحْمٰنِ الرَّحِيْمِ</a:t>
            </a:r>
            <a:endParaRPr lang="en-PK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3B3480-4845-0143-C6EA-076413D2EA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834054"/>
            <a:ext cx="6400800" cy="769441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PK" sz="3600" b="1" dirty="0">
                <a:solidFill>
                  <a:schemeClr val="tx1"/>
                </a:solidFill>
              </a:rPr>
              <a:t>Prof. Zahid Mahmood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ACF962-23AF-1F2B-643D-6396BC43DDA7}"/>
              </a:ext>
            </a:extLst>
          </p:cNvPr>
          <p:cNvSpPr txBox="1"/>
          <p:nvPr/>
        </p:nvSpPr>
        <p:spPr>
          <a:xfrm>
            <a:off x="2051824" y="3044279"/>
            <a:ext cx="4845750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PK" sz="4400" b="1" dirty="0"/>
              <a:t>Acute Appendecitis </a:t>
            </a:r>
          </a:p>
        </p:txBody>
      </p:sp>
    </p:spTree>
    <p:extLst>
      <p:ext uri="{BB962C8B-B14F-4D97-AF65-F5344CB8AC3E}">
        <p14:creationId xmlns:p14="http://schemas.microsoft.com/office/powerpoint/2010/main" val="858883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Epidemiology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Teens peak</a:t>
            </a:r>
          </a:p>
          <a:p>
            <a:r>
              <a:t>Rare infants</a:t>
            </a:r>
          </a:p>
          <a:p>
            <a:r>
              <a:t>Declines age</a:t>
            </a:r>
          </a:p>
          <a:p>
            <a:r>
              <a:t>Male predominance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err="1">
                <a:solidFill>
                  <a:srgbClr val="FF0000"/>
                </a:solidFill>
              </a:rPr>
              <a:t>Aetiology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Luminal obstruction</a:t>
            </a:r>
          </a:p>
          <a:p>
            <a:r>
              <a:t>Faecolith common</a:t>
            </a:r>
          </a:p>
          <a:p>
            <a:r>
              <a:t>Mixed infection</a:t>
            </a:r>
          </a:p>
          <a:p>
            <a:r>
              <a:t>Low fiber diet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Obstruction Causes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Faecolith</a:t>
            </a:r>
          </a:p>
          <a:p>
            <a:r>
              <a:t>Hyperplasia</a:t>
            </a:r>
          </a:p>
          <a:p>
            <a:r>
              <a:t>Tumor</a:t>
            </a:r>
          </a:p>
          <a:p>
            <a:r>
              <a:t>Parasites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Pathogenesis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Obstruction</a:t>
            </a:r>
          </a:p>
          <a:p>
            <a:r>
              <a:t>Pressure increase</a:t>
            </a:r>
          </a:p>
          <a:p>
            <a:r>
              <a:t>Venous block</a:t>
            </a:r>
          </a:p>
          <a:p>
            <a:r>
              <a:t>Ischemia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Progression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Inflammation</a:t>
            </a:r>
          </a:p>
          <a:p>
            <a:r>
              <a:t>Bacterial invasion</a:t>
            </a:r>
          </a:p>
          <a:p>
            <a:r>
              <a:t>Gangrene</a:t>
            </a:r>
          </a:p>
          <a:p>
            <a:r>
              <a:t>Perforation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Peritonitis</a:t>
            </a:r>
          </a:p>
          <a:p>
            <a:r>
              <a:t>Abscess</a:t>
            </a:r>
          </a:p>
          <a:p>
            <a:r>
              <a:t>Phlegmon</a:t>
            </a:r>
          </a:p>
          <a:p>
            <a:r>
              <a:t>Sepsis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Periumbilical pain</a:t>
            </a:r>
          </a:p>
          <a:p>
            <a:r>
              <a:t>Shift to RIF</a:t>
            </a:r>
          </a:p>
          <a:p>
            <a:r>
              <a:t>Anorexia</a:t>
            </a:r>
          </a:p>
          <a:p>
            <a:r>
              <a:t>Vomiting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Pain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Visceral → somatic</a:t>
            </a:r>
          </a:p>
          <a:p>
            <a:r>
              <a:t>Localized RIF</a:t>
            </a:r>
          </a:p>
          <a:p>
            <a:r>
              <a:t>Movement worsens</a:t>
            </a:r>
          </a:p>
          <a:p>
            <a:r>
              <a:t>Progressive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Symptoms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Nausea</a:t>
            </a:r>
          </a:p>
          <a:p>
            <a:r>
              <a:t>Fever</a:t>
            </a:r>
          </a:p>
          <a:p>
            <a:r>
              <a:t>Anorexia</a:t>
            </a:r>
          </a:p>
          <a:p>
            <a:r>
              <a:t>Malaise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Signs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RIF tenderness</a:t>
            </a:r>
          </a:p>
          <a:p>
            <a:r>
              <a:t>Guarding</a:t>
            </a:r>
          </a:p>
          <a:p>
            <a:r>
              <a:t>Rebound</a:t>
            </a:r>
          </a:p>
          <a:p>
            <a:r>
              <a:t>Pyrexia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BA114-E655-FC12-A193-DD2B4832C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K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EC9366C-1875-E6F7-5A63-BD4CA433F8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9467" y="1600200"/>
            <a:ext cx="5865066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5354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Special Signs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McBurney</a:t>
            </a:r>
          </a:p>
          <a:p>
            <a:r>
              <a:t>Rovsing</a:t>
            </a:r>
          </a:p>
          <a:p>
            <a:r>
              <a:t>Psoas</a:t>
            </a:r>
          </a:p>
          <a:p>
            <a:r>
              <a:t>Obturator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Atypical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Elderly vague</a:t>
            </a:r>
          </a:p>
          <a:p>
            <a:r>
              <a:t>Children delay</a:t>
            </a:r>
          </a:p>
          <a:p>
            <a:r>
              <a:t>Pelvic suprapubic</a:t>
            </a:r>
          </a:p>
          <a:p>
            <a:r>
              <a:t>Retrocaecal silent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Differential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Gastroenteritis</a:t>
            </a:r>
          </a:p>
          <a:p>
            <a:r>
              <a:t>Ureteric colic</a:t>
            </a:r>
          </a:p>
          <a:p>
            <a:r>
              <a:t>Crohn’s</a:t>
            </a:r>
          </a:p>
          <a:p>
            <a:r>
              <a:t>Pancreatitis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F620F-165C-359A-D6C2-B637EE4AC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K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DA3FAA9-1D74-0415-2926-F86354F6D3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913887"/>
            <a:ext cx="8229600" cy="1898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1619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Female Diff</a:t>
            </a:r>
            <a:r>
              <a:rPr lang="en-US" dirty="0">
                <a:solidFill>
                  <a:srgbClr val="FF0000"/>
                </a:solidFill>
              </a:rPr>
              <a:t>erentiate  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PID</a:t>
            </a:r>
          </a:p>
          <a:p>
            <a:r>
              <a:t>Ectopic</a:t>
            </a:r>
          </a:p>
          <a:p>
            <a:r>
              <a:t>Ovarian cyst</a:t>
            </a:r>
          </a:p>
          <a:p>
            <a:r>
              <a:t>Mittelschmerz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Elderly Diff</a:t>
            </a:r>
            <a:r>
              <a:rPr lang="en-US" b="1" dirty="0">
                <a:solidFill>
                  <a:srgbClr val="FF0000"/>
                </a:solidFill>
              </a:rPr>
              <a:t>erentiate 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Diverticulitis</a:t>
            </a:r>
          </a:p>
          <a:p>
            <a:r>
              <a:t>Carcinoma</a:t>
            </a:r>
          </a:p>
          <a:p>
            <a:r>
              <a:t>Obstruction</a:t>
            </a:r>
          </a:p>
          <a:p>
            <a:r>
              <a:t>Ischemia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Investigations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Clinical primary</a:t>
            </a:r>
          </a:p>
          <a:p>
            <a:r>
              <a:t>CBC</a:t>
            </a:r>
          </a:p>
          <a:p>
            <a:r>
              <a:t>Urinalysis</a:t>
            </a:r>
          </a:p>
          <a:p>
            <a:r>
              <a:t>CRP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6A006-B34F-65B9-7230-6D08D31B4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K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75CD6EA-C279-5498-D17F-833E748E9A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4752" y="532069"/>
            <a:ext cx="8142048" cy="505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0648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Alvarado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Score ≥7 likely</a:t>
            </a:r>
          </a:p>
          <a:p>
            <a:r>
              <a:t>5–6 imaging</a:t>
            </a:r>
          </a:p>
          <a:p>
            <a:r>
              <a:t>Clinical tool</a:t>
            </a:r>
          </a:p>
          <a:p>
            <a:r>
              <a:t>Widely used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7A7ED-D1E2-C587-1AD0-A0EEB8B8E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K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B64628D-CE7C-C448-7B51-EF492BDD09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2056" y="484556"/>
            <a:ext cx="7244881" cy="588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525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3600" dirty="0"/>
              <a:t>Understand anatomy</a:t>
            </a:r>
          </a:p>
          <a:p>
            <a:r>
              <a:rPr sz="3600" dirty="0"/>
              <a:t>Explain etiology</a:t>
            </a:r>
          </a:p>
          <a:p>
            <a:r>
              <a:rPr sz="3600" dirty="0"/>
              <a:t>Recognize clinical features</a:t>
            </a:r>
          </a:p>
          <a:p>
            <a:r>
              <a:rPr sz="3600" dirty="0"/>
              <a:t>Outline management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Imaging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 children</a:t>
            </a:r>
          </a:p>
          <a:p>
            <a:r>
              <a:t>CT gold standard</a:t>
            </a:r>
          </a:p>
          <a:p>
            <a:r>
              <a:t>95% accuracy</a:t>
            </a:r>
          </a:p>
          <a:p>
            <a:r>
              <a:t>Detect complications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DA21F3-87A7-6160-707F-2A701DA8FF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5367" y="2007219"/>
            <a:ext cx="2629128" cy="2843561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58844"/>
          </a:xfrm>
        </p:spPr>
        <p:txBody>
          <a:bodyPr/>
          <a:lstStyle/>
          <a:p>
            <a:r>
              <a:rPr dirty="0"/>
              <a:t>Appendicectomy</a:t>
            </a:r>
          </a:p>
          <a:p>
            <a:r>
              <a:rPr dirty="0"/>
              <a:t>Early intervention</a:t>
            </a:r>
          </a:p>
          <a:p>
            <a:r>
              <a:rPr dirty="0"/>
              <a:t>Resuscitation</a:t>
            </a:r>
          </a:p>
          <a:p>
            <a:r>
              <a:rPr dirty="0"/>
              <a:t>Antibiotics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51BF73-3AC7-2402-9715-768EBA56B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1321" y="3969322"/>
            <a:ext cx="6191147" cy="261404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Conservative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Uncomplicated</a:t>
            </a:r>
          </a:p>
          <a:p>
            <a:r>
              <a:t>IV antibiotics</a:t>
            </a:r>
          </a:p>
          <a:p>
            <a:r>
              <a:t>85% success</a:t>
            </a:r>
          </a:p>
          <a:p>
            <a:r>
              <a:t>Recurrence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Appendix Mass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Ochsner regimen</a:t>
            </a:r>
          </a:p>
          <a:p>
            <a:r>
              <a:t>Conservative</a:t>
            </a:r>
          </a:p>
          <a:p>
            <a:r>
              <a:t>Monitor</a:t>
            </a:r>
          </a:p>
          <a:p>
            <a:r>
              <a:t>Operate if worse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Indications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Deterioration</a:t>
            </a:r>
          </a:p>
          <a:p>
            <a:r>
              <a:t>Peritonitis</a:t>
            </a:r>
          </a:p>
          <a:p>
            <a:r>
              <a:t>Failure</a:t>
            </a:r>
          </a:p>
          <a:p>
            <a:r>
              <a:t>Complications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Surgery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Open</a:t>
            </a:r>
          </a:p>
          <a:p>
            <a:r>
              <a:t>Laparoscopic</a:t>
            </a:r>
          </a:p>
          <a:p>
            <a:r>
              <a:t>Preferred lap</a:t>
            </a:r>
          </a:p>
          <a:p>
            <a:r>
              <a:t>Faster recovery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BFB7B-248E-98AC-3DF6-CA36E0408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K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51F7A6F-01AC-8941-E097-6CD1B38FFE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2255" y="1600200"/>
            <a:ext cx="7019489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4592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E896D-C4CA-9652-3AAD-D2872F693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K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2A7F83A-D909-A1C5-6F15-6D182CCED9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5513" y="1600200"/>
            <a:ext cx="5852973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6827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Incisions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McBurney</a:t>
            </a:r>
          </a:p>
          <a:p>
            <a:r>
              <a:t>Lanz</a:t>
            </a:r>
          </a:p>
          <a:p>
            <a:r>
              <a:t>Rutherford</a:t>
            </a:r>
          </a:p>
          <a:p>
            <a:r>
              <a:t>Midline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Post-op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Infection</a:t>
            </a:r>
          </a:p>
          <a:p>
            <a:r>
              <a:t>Abscess</a:t>
            </a:r>
          </a:p>
          <a:p>
            <a:r>
              <a:t>Ileus</a:t>
            </a:r>
          </a:p>
          <a:p>
            <a:r>
              <a:t>Adhesions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5400" b="1" dirty="0">
                <a:solidFill>
                  <a:srgbClr val="FF0000"/>
                </a:solidFill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Most common acute abdomen</a:t>
            </a:r>
          </a:p>
          <a:p>
            <a:r>
              <a:rPr dirty="0"/>
              <a:t>Young adults common</a:t>
            </a:r>
          </a:p>
          <a:p>
            <a:r>
              <a:rPr dirty="0"/>
              <a:t>Clinical diagnosis key</a:t>
            </a:r>
          </a:p>
          <a:p>
            <a:r>
              <a:rPr dirty="0"/>
              <a:t>Frequent emergency surgery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E094B-F2CA-1B36-1C3C-EC69728B4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K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3B6A0B7-5B85-77DA-028F-8E508ADC15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6470" y="1600200"/>
            <a:ext cx="6031059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1454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3A89A-06B0-FE2A-C3E5-6F3660FA3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K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EA1897D-6B1C-9AA5-5B41-6CF1CFACE7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4641" y="1600200"/>
            <a:ext cx="6134717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4385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Serious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Peritonitis</a:t>
            </a:r>
          </a:p>
          <a:p>
            <a:r>
              <a:t>Sepsis</a:t>
            </a:r>
          </a:p>
          <a:p>
            <a:r>
              <a:t>Pyaemia</a:t>
            </a:r>
          </a:p>
          <a:p>
            <a:r>
              <a:t>Fistula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956CC-A055-AE2C-C9D7-B362A83D4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K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E0D577D-469B-F410-6A63-96C343C1D1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550" y="2040731"/>
            <a:ext cx="7200900" cy="364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53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Anatomy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Blind muscular tube</a:t>
            </a:r>
          </a:p>
          <a:p>
            <a:r>
              <a:rPr dirty="0"/>
              <a:t>From caecum</a:t>
            </a:r>
          </a:p>
          <a:p>
            <a:r>
              <a:rPr dirty="0"/>
              <a:t>Length 7–10 cm</a:t>
            </a:r>
          </a:p>
          <a:p>
            <a:r>
              <a:rPr dirty="0"/>
              <a:t>Variable position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0176C5-56B8-CAE0-5049-687FC6B306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2361" y="1600200"/>
            <a:ext cx="4392981" cy="37734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Positions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Retrocaecal common</a:t>
            </a:r>
          </a:p>
          <a:p>
            <a:r>
              <a:t>Pelvic</a:t>
            </a:r>
          </a:p>
          <a:p>
            <a:r>
              <a:t>Subcaecal</a:t>
            </a:r>
          </a:p>
          <a:p>
            <a:r>
              <a:t>Paracaecal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A81C13-BB9B-25A8-7646-6AF444760D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3803" y="2521414"/>
            <a:ext cx="5340041" cy="313894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Blood Supply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Appendicular artery</a:t>
            </a:r>
          </a:p>
          <a:p>
            <a:r>
              <a:t>Ileocolic branch</a:t>
            </a:r>
          </a:p>
          <a:p>
            <a:r>
              <a:t>End artery</a:t>
            </a:r>
          </a:p>
          <a:p>
            <a:r>
              <a:t>Thrombosis → gangrene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Lymphatics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Ileocaecal nodes</a:t>
            </a:r>
          </a:p>
          <a:p>
            <a:r>
              <a:t>Multiple channels</a:t>
            </a:r>
          </a:p>
          <a:p>
            <a:r>
              <a:t>Spread infection</a:t>
            </a:r>
          </a:p>
          <a:p>
            <a:r>
              <a:t>Inflammation role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Microscopy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Columnar epithelium</a:t>
            </a:r>
          </a:p>
          <a:p>
            <a:r>
              <a:t>Lymphoid tissue</a:t>
            </a:r>
          </a:p>
          <a:p>
            <a:r>
              <a:t>Narrow lumen</a:t>
            </a:r>
          </a:p>
          <a:p>
            <a:r>
              <a:t>Crypts present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266</Words>
  <Application>Microsoft Macintosh PowerPoint</Application>
  <PresentationFormat>On-screen Show (4:3)</PresentationFormat>
  <Paragraphs>168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6" baseType="lpstr">
      <vt:lpstr>Arial</vt:lpstr>
      <vt:lpstr>Calibri</vt:lpstr>
      <vt:lpstr>Office Theme</vt:lpstr>
      <vt:lpstr>بِسْمِ اللّٰهِ الرَّحْمٰنِ الرَّحِيْمِ</vt:lpstr>
      <vt:lpstr>PowerPoint Presentation</vt:lpstr>
      <vt:lpstr>Learning Objectives</vt:lpstr>
      <vt:lpstr>Introduction</vt:lpstr>
      <vt:lpstr>Anatomy</vt:lpstr>
      <vt:lpstr>Positions</vt:lpstr>
      <vt:lpstr>Blood Supply</vt:lpstr>
      <vt:lpstr>Lymphatics</vt:lpstr>
      <vt:lpstr>Microscopy</vt:lpstr>
      <vt:lpstr>Epidemiology</vt:lpstr>
      <vt:lpstr>Aetiology</vt:lpstr>
      <vt:lpstr>Obstruction Causes</vt:lpstr>
      <vt:lpstr>Pathogenesis</vt:lpstr>
      <vt:lpstr>Progression</vt:lpstr>
      <vt:lpstr>Complications</vt:lpstr>
      <vt:lpstr>History</vt:lpstr>
      <vt:lpstr>Pain</vt:lpstr>
      <vt:lpstr>Symptoms</vt:lpstr>
      <vt:lpstr>Signs</vt:lpstr>
      <vt:lpstr>Special Signs</vt:lpstr>
      <vt:lpstr>Atypical</vt:lpstr>
      <vt:lpstr>Differential</vt:lpstr>
      <vt:lpstr>PowerPoint Presentation</vt:lpstr>
      <vt:lpstr>Female Differentiate  </vt:lpstr>
      <vt:lpstr>Elderly Differentiate </vt:lpstr>
      <vt:lpstr>Investigations</vt:lpstr>
      <vt:lpstr>PowerPoint Presentation</vt:lpstr>
      <vt:lpstr>Alvarado</vt:lpstr>
      <vt:lpstr>PowerPoint Presentation</vt:lpstr>
      <vt:lpstr>Imaging</vt:lpstr>
      <vt:lpstr>Treatment</vt:lpstr>
      <vt:lpstr>Conservative</vt:lpstr>
      <vt:lpstr>Appendix Mass</vt:lpstr>
      <vt:lpstr>Indications</vt:lpstr>
      <vt:lpstr>Surgery</vt:lpstr>
      <vt:lpstr>PowerPoint Presentation</vt:lpstr>
      <vt:lpstr>PowerPoint Presentation</vt:lpstr>
      <vt:lpstr>Incisions</vt:lpstr>
      <vt:lpstr>Post-op</vt:lpstr>
      <vt:lpstr>PowerPoint Presentation</vt:lpstr>
      <vt:lpstr>PowerPoint Presentation</vt:lpstr>
      <vt:lpstr>Serious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Zahid Mahmood</cp:lastModifiedBy>
  <cp:revision>7</cp:revision>
  <dcterms:created xsi:type="dcterms:W3CDTF">2013-01-27T09:14:16Z</dcterms:created>
  <dcterms:modified xsi:type="dcterms:W3CDTF">2026-04-26T16:44:06Z</dcterms:modified>
  <cp:category/>
</cp:coreProperties>
</file>