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56" r:id="rId3"/>
    <p:sldId id="276" r:id="rId4"/>
    <p:sldId id="257" r:id="rId5"/>
    <p:sldId id="258" r:id="rId6"/>
    <p:sldId id="259" r:id="rId7"/>
    <p:sldId id="260" r:id="rId8"/>
    <p:sldId id="277" r:id="rId9"/>
    <p:sldId id="261" r:id="rId10"/>
    <p:sldId id="278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6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770F-A489-A7F6-39FC-554FD415B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r-PK" sz="6600" dirty="0">
                <a:solidFill>
                  <a:srgbClr val="FF0000"/>
                </a:solidFill>
              </a:rPr>
              <a:t>بِسْمِ اللّٰهِ الرَّحْمٰنِ الرَّحِيْمِ</a:t>
            </a:r>
            <a:endParaRPr lang="en-PK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7AE68F-53DC-B347-E880-FA0276D2ED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PK" sz="3600" b="1" dirty="0">
                <a:solidFill>
                  <a:schemeClr val="tx1"/>
                </a:solidFill>
              </a:rPr>
              <a:t>Prof. Zahid Mahmood </a:t>
            </a:r>
          </a:p>
        </p:txBody>
      </p:sp>
    </p:spTree>
    <p:extLst>
      <p:ext uri="{BB962C8B-B14F-4D97-AF65-F5344CB8AC3E}">
        <p14:creationId xmlns:p14="http://schemas.microsoft.com/office/powerpoint/2010/main" val="1156313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18C2647-C54C-9EAF-6C25-8DA35395A21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335" y="1574800"/>
            <a:ext cx="7498065" cy="4358481"/>
          </a:xfrm>
        </p:spPr>
      </p:pic>
    </p:spTree>
    <p:extLst>
      <p:ext uri="{BB962C8B-B14F-4D97-AF65-F5344CB8AC3E}">
        <p14:creationId xmlns:p14="http://schemas.microsoft.com/office/powerpoint/2010/main" val="1020199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What is a Hernia?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Abnormal protrusion through a weakness in abdominal wall</a:t>
            </a:r>
          </a:p>
          <a:p>
            <a:pPr>
              <a:defRPr sz="2000"/>
            </a:pPr>
            <a:r>
              <a:rPr sz="2800" dirty="0"/>
              <a:t>May lack peritoneal sac (small epigastric hernias)</a:t>
            </a:r>
          </a:p>
          <a:p>
            <a:pPr>
              <a:defRPr sz="2000"/>
            </a:pPr>
            <a:r>
              <a:rPr sz="2800" dirty="0"/>
              <a:t>Common sites: inguinal, femoral, umbilical, epigastric, incisional, traumatic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000" b="1" dirty="0">
                <a:solidFill>
                  <a:srgbClr val="FF0000"/>
                </a:solidFill>
              </a:rPr>
              <a:t>Causes of Abdominal Wall Herniation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3600" dirty="0"/>
          </a:p>
          <a:p>
            <a:pPr>
              <a:defRPr sz="2000"/>
            </a:pPr>
            <a:r>
              <a:rPr sz="2400" dirty="0"/>
              <a:t>Natural weakness: lumbar triangles; inguinal canal; umbilicus; femoral canal; hiatus</a:t>
            </a:r>
          </a:p>
          <a:p>
            <a:pPr>
              <a:defRPr sz="2000"/>
            </a:pPr>
            <a:r>
              <a:rPr sz="2400" dirty="0"/>
              <a:t>Developmental failure: patent processus vaginalis → indirect inguinal hernia</a:t>
            </a:r>
          </a:p>
          <a:p>
            <a:pPr>
              <a:defRPr sz="2000"/>
            </a:pPr>
            <a:r>
              <a:rPr sz="2400" dirty="0"/>
              <a:t>Congenital defects: Morgagni, </a:t>
            </a:r>
            <a:r>
              <a:rPr sz="2400" dirty="0" err="1"/>
              <a:t>Bochdalek</a:t>
            </a:r>
            <a:r>
              <a:rPr sz="2400" dirty="0"/>
              <a:t>, some umbilical hernias</a:t>
            </a:r>
          </a:p>
          <a:p>
            <a:pPr>
              <a:defRPr sz="2000"/>
            </a:pPr>
            <a:r>
              <a:rPr sz="2400" dirty="0"/>
              <a:t>Acquired: incisional (10% after laparotomy), port-site (≈1%), blunt trauma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b="1" dirty="0">
                <a:solidFill>
                  <a:srgbClr val="FF0000"/>
                </a:solidFill>
              </a:rPr>
              <a:t>Risk Factors &amp; Collagen Biology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‘Collagen disease’ hypothesis: imbalance of collagen types → weakness</a:t>
            </a:r>
          </a:p>
          <a:p>
            <a:pPr>
              <a:defRPr sz="2000"/>
            </a:pPr>
            <a:r>
              <a:rPr sz="2800" dirty="0"/>
              <a:t>Associations: aortic aneurysm, Ehlers–Danlos; smoking impairs collagen maturation</a:t>
            </a:r>
          </a:p>
          <a:p>
            <a:pPr>
              <a:defRPr sz="2000"/>
            </a:pPr>
            <a:r>
              <a:rPr sz="2800" dirty="0"/>
              <a:t>Elderly: degenerative muscles/fascia; surgical closure technique matters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 of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27395" cy="4525963"/>
          </a:xfrm>
        </p:spPr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Two components: DEFECT + CONTENT</a:t>
            </a:r>
          </a:p>
          <a:p>
            <a:pPr>
              <a:defRPr sz="2000"/>
            </a:pPr>
            <a:r>
              <a:rPr sz="2800" dirty="0"/>
              <a:t>Small rigid neck → incarceration → obstruction → strangulation → infarction</a:t>
            </a:r>
          </a:p>
          <a:p>
            <a:pPr>
              <a:defRPr sz="2000"/>
            </a:pPr>
            <a:r>
              <a:rPr sz="2800" dirty="0"/>
              <a:t>Sliding hernia, interstitial hernia concepts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303520" y="128016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Defect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303520" y="192024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Hernia sac/Content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0" y="256032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Incarceration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03520" y="3200399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Strangulation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03520" y="384048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Infarction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solidFill>
                  <a:srgbClr val="FF0000"/>
                </a:solidFill>
              </a:rPr>
              <a:t>Types by Complexity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Occult · Reducible · Irreducible · Incarcerated · Strangulated · Infarcted</a:t>
            </a:r>
          </a:p>
          <a:p>
            <a:pPr>
              <a:defRPr sz="2000"/>
            </a:pPr>
            <a:r>
              <a:rPr sz="2800" dirty="0"/>
              <a:t>Pain, tenderness, skin changes = high risk; emergency in strangulation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Richter’s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Only part of bowel wall enters the defect → may lack obstruction</a:t>
            </a:r>
          </a:p>
          <a:p>
            <a:pPr>
              <a:defRPr sz="2000"/>
            </a:pPr>
            <a:r>
              <a:rPr sz="2800" dirty="0"/>
              <a:t>High risk of necrosis &amp; perforation; diagnostic delay common (femoral hernia)</a:t>
            </a:r>
          </a:p>
        </p:txBody>
      </p:sp>
      <p:sp>
        <p:nvSpPr>
          <p:cNvPr id="4" name="Oval 3"/>
          <p:cNvSpPr/>
          <p:nvPr/>
        </p:nvSpPr>
        <p:spPr>
          <a:xfrm>
            <a:off x="5486400" y="1463040"/>
            <a:ext cx="1371600" cy="914400"/>
          </a:xfrm>
          <a:prstGeom prst="ellipse">
            <a:avLst/>
          </a:prstGeom>
          <a:solidFill>
            <a:srgbClr val="F0F0F0"/>
          </a:solidFill>
          <a:ln>
            <a:solidFill>
              <a:srgbClr val="7878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120640" y="1828800"/>
            <a:ext cx="2103120" cy="228600"/>
          </a:xfrm>
          <a:prstGeom prst="rect">
            <a:avLst/>
          </a:prstGeom>
          <a:solidFill>
            <a:srgbClr val="C8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History &amp;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Lump/bulge ± reducibility; heavy ache; sharp pains suggest neck pinching</a:t>
            </a:r>
          </a:p>
          <a:p>
            <a:pPr>
              <a:defRPr sz="2000"/>
            </a:pPr>
            <a:r>
              <a:rPr sz="2800" dirty="0"/>
              <a:t>Ask: spontaneous vs assisted reduction, obstruction symptoms</a:t>
            </a:r>
          </a:p>
          <a:p>
            <a:pPr>
              <a:defRPr sz="2000"/>
            </a:pPr>
            <a:r>
              <a:rPr sz="2800" dirty="0"/>
              <a:t>Primary vs recurrent vs incisional hernia affects approach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Examination for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Inspect &amp; palpate: supine then standing; Valsalva/cough impulse</a:t>
            </a:r>
          </a:p>
          <a:p>
            <a:pPr>
              <a:defRPr sz="2000"/>
            </a:pPr>
            <a:r>
              <a:rPr sz="2800" dirty="0"/>
              <a:t>Check reducibility; skin </a:t>
            </a:r>
            <a:r>
              <a:rPr sz="2800" dirty="0" err="1"/>
              <a:t>colour</a:t>
            </a:r>
            <a:r>
              <a:rPr sz="2800" dirty="0"/>
              <a:t>; tenderness</a:t>
            </a:r>
          </a:p>
          <a:p>
            <a:pPr>
              <a:defRPr sz="2000"/>
            </a:pPr>
            <a:r>
              <a:rPr sz="2800" dirty="0"/>
              <a:t>Always examine contralateral groin; note prior scars/repairs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Clinical exam is primary; imaging when uncertain or complex</a:t>
            </a:r>
          </a:p>
          <a:p>
            <a:pPr>
              <a:defRPr sz="2000"/>
            </a:pPr>
            <a:r>
              <a:rPr sz="2800" dirty="0"/>
              <a:t>Ultrasound: low-cost, dynamic; operator dependent</a:t>
            </a:r>
          </a:p>
          <a:p>
            <a:pPr>
              <a:defRPr sz="2000"/>
            </a:pPr>
            <a:r>
              <a:rPr sz="2800" dirty="0"/>
              <a:t>CT: complex ventral/incisional; plan reconstruction; rule out other pathology</a:t>
            </a:r>
          </a:p>
          <a:p>
            <a:pPr>
              <a:defRPr sz="2000"/>
            </a:pPr>
            <a:r>
              <a:rPr sz="2800" dirty="0"/>
              <a:t>MRI: sportsman’s groin with pain; Laparoscopy: detect occult defects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317" y="2571789"/>
            <a:ext cx="8229600" cy="1143000"/>
          </a:xfrm>
        </p:spPr>
        <p:txBody>
          <a:bodyPr>
            <a:noAutofit/>
          </a:bodyPr>
          <a:lstStyle/>
          <a:p>
            <a:r>
              <a:rPr sz="3600" b="1" dirty="0">
                <a:solidFill>
                  <a:srgbClr val="FF0000"/>
                </a:solidFill>
              </a:rPr>
              <a:t>The Abdominal Wall: Anatomy, Pathology &amp; Hernias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Management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Not all hernias need repair; assess risk &amp; symptoms</a:t>
            </a:r>
          </a:p>
          <a:p>
            <a:pPr>
              <a:defRPr sz="2000"/>
            </a:pPr>
            <a:r>
              <a:rPr sz="2800" dirty="0"/>
              <a:t>Always repair femoral hernias; symptomatic/irreducible → repair</a:t>
            </a:r>
          </a:p>
          <a:p>
            <a:pPr>
              <a:defRPr sz="2000"/>
            </a:pPr>
            <a:r>
              <a:rPr sz="2800" dirty="0"/>
              <a:t>Elderly asymptomatic inguinal: watchful waiting reasonable</a:t>
            </a:r>
          </a:p>
          <a:p>
            <a:pPr>
              <a:defRPr sz="2000"/>
            </a:pPr>
            <a:r>
              <a:rPr sz="2800" dirty="0"/>
              <a:t>Acute painful irreducible hernia → urgent surgery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Approach – General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82068" cy="4525963"/>
          </a:xfrm>
        </p:spPr>
        <p:txBody>
          <a:bodyPr>
            <a:normAutofit fontScale="92500" lnSpcReduction="10000"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Reduce contents; excise/close sac (if present)</a:t>
            </a:r>
          </a:p>
          <a:p>
            <a:pPr>
              <a:defRPr sz="2000"/>
            </a:pPr>
            <a:r>
              <a:rPr sz="2800" dirty="0"/>
              <a:t>Close defect when feasible; protect traversing structures</a:t>
            </a:r>
          </a:p>
          <a:p>
            <a:pPr>
              <a:defRPr sz="2000"/>
            </a:pPr>
            <a:r>
              <a:rPr sz="2800" dirty="0"/>
              <a:t>Reinforce repair with mesh (tension-free)</a:t>
            </a:r>
          </a:p>
          <a:p>
            <a:pPr>
              <a:defRPr sz="2000"/>
            </a:pPr>
            <a:r>
              <a:rPr sz="2800" dirty="0"/>
              <a:t>Open vs laparoscopic approaches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343665" y="1549703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Reduce contents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343665" y="2442675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Deal with sac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43665" y="3335647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Close defect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43665" y="4204009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Mesh reinforcement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solidFill>
                  <a:srgbClr val="FF0000"/>
                </a:solidFill>
              </a:rPr>
              <a:t>Mesh in Hernia Repair –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Uses: bridge, plug (less used), augment</a:t>
            </a:r>
          </a:p>
          <a:p>
            <a:pPr>
              <a:defRPr sz="2000"/>
            </a:pPr>
            <a:r>
              <a:rPr sz="2800" dirty="0"/>
              <a:t>Complications: </a:t>
            </a:r>
            <a:r>
              <a:rPr sz="2800" dirty="0" err="1"/>
              <a:t>meshoma</a:t>
            </a:r>
            <a:r>
              <a:rPr sz="2800" dirty="0"/>
              <a:t>, migration, erosion, fistula, infection</a:t>
            </a:r>
          </a:p>
          <a:p>
            <a:pPr>
              <a:defRPr sz="2000"/>
            </a:pPr>
            <a:r>
              <a:rPr sz="2800" dirty="0"/>
              <a:t>Prefer lightweight, large-pore synthetic meshes to reduce fibrosis/contracture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Mesh Types &amp; Placement Planes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83151" cy="4525963"/>
          </a:xfrm>
        </p:spPr>
        <p:txBody>
          <a:bodyPr>
            <a:normAutofit/>
          </a:bodyPr>
          <a:lstStyle/>
          <a:p>
            <a:endParaRPr sz="3600" dirty="0"/>
          </a:p>
          <a:p>
            <a:pPr>
              <a:defRPr sz="2000"/>
            </a:pPr>
            <a:r>
              <a:rPr sz="2400" dirty="0"/>
              <a:t>Synthetic: Polypropylene, Polyester, PTFE; Biological: dermis/pericardium/submucosa</a:t>
            </a:r>
          </a:p>
          <a:p>
            <a:pPr>
              <a:defRPr sz="2000"/>
            </a:pPr>
            <a:r>
              <a:rPr sz="2400" dirty="0"/>
              <a:t>Tissue-separating meshes for intraperitoneal use (adhesion-minimizing surfaces)</a:t>
            </a:r>
          </a:p>
          <a:p>
            <a:pPr>
              <a:defRPr sz="2000"/>
            </a:pPr>
            <a:r>
              <a:rPr sz="2400" dirty="0"/>
              <a:t>Placement: </a:t>
            </a:r>
            <a:r>
              <a:rPr sz="2400" dirty="0" err="1"/>
              <a:t>Onlay</a:t>
            </a:r>
            <a:r>
              <a:rPr sz="2400" dirty="0"/>
              <a:t> · Inlay (avoid) · </a:t>
            </a:r>
            <a:r>
              <a:rPr sz="2400" dirty="0" err="1"/>
              <a:t>Sublay</a:t>
            </a:r>
            <a:r>
              <a:rPr sz="2400" dirty="0"/>
              <a:t>/</a:t>
            </a:r>
            <a:r>
              <a:rPr sz="2400" dirty="0" err="1"/>
              <a:t>Retromuscular</a:t>
            </a:r>
            <a:r>
              <a:rPr sz="2400" dirty="0"/>
              <a:t> · Extraperitoneal · Intraperitoneal</a:t>
            </a:r>
          </a:p>
        </p:txBody>
      </p:sp>
      <p:sp>
        <p:nvSpPr>
          <p:cNvPr id="4" name="Rectangle 3"/>
          <p:cNvSpPr/>
          <p:nvPr/>
        </p:nvSpPr>
        <p:spPr>
          <a:xfrm>
            <a:off x="5493090" y="1710835"/>
            <a:ext cx="2377440" cy="320040"/>
          </a:xfrm>
          <a:prstGeom prst="rect">
            <a:avLst/>
          </a:prstGeom>
          <a:solidFill>
            <a:srgbClr val="0080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dirty="0" err="1"/>
              <a:t>Onlay</a:t>
            </a: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5629137" y="2626988"/>
            <a:ext cx="2377440" cy="320040"/>
          </a:xfrm>
          <a:prstGeom prst="rect">
            <a:avLst/>
          </a:prstGeom>
          <a:solidFill>
            <a:srgbClr val="00B4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dirty="0" err="1"/>
              <a:t>Sublay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5682662" y="3543141"/>
            <a:ext cx="2377440" cy="320040"/>
          </a:xfrm>
          <a:prstGeom prst="rect">
            <a:avLst/>
          </a:prstGeom>
          <a:solidFill>
            <a:srgbClr val="FFA5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dirty="0"/>
              <a:t>Extraperitoneal</a:t>
            </a:r>
          </a:p>
        </p:txBody>
      </p:sp>
      <p:sp>
        <p:nvSpPr>
          <p:cNvPr id="7" name="Rectangle 6"/>
          <p:cNvSpPr/>
          <p:nvPr/>
        </p:nvSpPr>
        <p:spPr>
          <a:xfrm>
            <a:off x="5682662" y="4567540"/>
            <a:ext cx="2377440" cy="320040"/>
          </a:xfrm>
          <a:prstGeom prst="rect">
            <a:avLst/>
          </a:prstGeom>
          <a:solidFill>
            <a:srgbClr val="DC143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dirty="0"/>
              <a:t>Intraperitoneal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Take-Home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3600" dirty="0"/>
          </a:p>
          <a:p>
            <a:pPr>
              <a:defRPr sz="2000"/>
            </a:pPr>
            <a:r>
              <a:rPr sz="2400" dirty="0"/>
              <a:t>Hernias arise from anatomical/developmental/acquired weaknesses</a:t>
            </a:r>
          </a:p>
          <a:p>
            <a:pPr>
              <a:defRPr sz="2000"/>
            </a:pPr>
            <a:r>
              <a:rPr sz="2400" dirty="0"/>
              <a:t>Small neck ⇒ higher risk of incarceration/strangulation</a:t>
            </a:r>
          </a:p>
          <a:p>
            <a:pPr>
              <a:defRPr sz="2000"/>
            </a:pPr>
            <a:r>
              <a:rPr sz="2400" dirty="0"/>
              <a:t>Diagnosis is clinical; image when uncertain/complex</a:t>
            </a:r>
          </a:p>
          <a:p>
            <a:pPr>
              <a:defRPr sz="2000"/>
            </a:pPr>
            <a:r>
              <a:rPr sz="2400" dirty="0"/>
              <a:t>Repair symptomatic/femoral/irreducible; consider watchful waiting in select cases</a:t>
            </a:r>
          </a:p>
          <a:p>
            <a:pPr>
              <a:defRPr sz="2000"/>
            </a:pPr>
            <a:r>
              <a:rPr sz="2400" dirty="0"/>
              <a:t>Mesh reinforcement is standard; prefer lightweight, large-pore meshes; avoid intraperitoneal when possible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30C007-3B17-BAC8-8744-AFCB3B6EB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087" r="8537"/>
          <a:stretch>
            <a:fillRect/>
          </a:stretch>
        </p:blipFill>
        <p:spPr>
          <a:xfrm>
            <a:off x="867479" y="652114"/>
            <a:ext cx="7409041" cy="55537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2FD079-CAA0-7C77-DF80-AEB501D38A97}"/>
              </a:ext>
            </a:extLst>
          </p:cNvPr>
          <p:cNvSpPr txBox="1"/>
          <p:nvPr/>
        </p:nvSpPr>
        <p:spPr>
          <a:xfrm>
            <a:off x="1672683" y="4270917"/>
            <a:ext cx="2172005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PK" dirty="0"/>
              <a:t>Paraumbilical Hernia </a:t>
            </a:r>
          </a:p>
        </p:txBody>
      </p:sp>
      <p:sp>
        <p:nvSpPr>
          <p:cNvPr id="3" name="Up Arrow 2">
            <a:extLst>
              <a:ext uri="{FF2B5EF4-FFF2-40B4-BE49-F238E27FC236}">
                <a16:creationId xmlns:a16="http://schemas.microsoft.com/office/drawing/2014/main" id="{E7A99E7B-57E6-7F83-9D77-72E4A29A7699}"/>
              </a:ext>
            </a:extLst>
          </p:cNvPr>
          <p:cNvSpPr/>
          <p:nvPr/>
        </p:nvSpPr>
        <p:spPr>
          <a:xfrm>
            <a:off x="4165260" y="3661841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21516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Describe abdominal wall anatomy &amp; areas of weakness</a:t>
            </a:r>
          </a:p>
          <a:p>
            <a:pPr>
              <a:defRPr sz="2000"/>
            </a:pPr>
            <a:r>
              <a:rPr sz="2800" dirty="0"/>
              <a:t>Classify abdominal wall hernias &amp; their causes</a:t>
            </a:r>
          </a:p>
          <a:p>
            <a:pPr>
              <a:defRPr sz="2000"/>
            </a:pPr>
            <a:r>
              <a:rPr sz="2800" dirty="0"/>
              <a:t>Explain pathophysiology &amp; complications of hernia</a:t>
            </a:r>
          </a:p>
          <a:p>
            <a:pPr>
              <a:defRPr sz="2000"/>
            </a:pPr>
            <a:r>
              <a:rPr sz="2800" dirty="0"/>
              <a:t>Outline diagnostic methods for hernia detection</a:t>
            </a:r>
          </a:p>
          <a:p>
            <a:pPr>
              <a:defRPr sz="2000"/>
            </a:pPr>
            <a:r>
              <a:rPr sz="2800" dirty="0"/>
              <a:t>Discuss management principles &amp; mesh technology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50-year-old obese male with groin bulge; reduces on lying; pain on straining</a:t>
            </a:r>
          </a:p>
          <a:p>
            <a:pPr>
              <a:defRPr sz="2000"/>
            </a:pPr>
            <a:r>
              <a:rPr sz="2800" dirty="0"/>
              <a:t>What are the likely diagnoses and red flags?</a:t>
            </a:r>
          </a:p>
          <a:p>
            <a:pPr>
              <a:defRPr sz="2000"/>
            </a:pPr>
            <a:r>
              <a:rPr sz="2800" dirty="0"/>
              <a:t>How will you examine and investigate?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Abdominal Wall – Basic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713" y="3498472"/>
            <a:ext cx="8229600" cy="9209254"/>
          </a:xfrm>
        </p:spPr>
        <p:txBody>
          <a:bodyPr>
            <a:normAutofit/>
          </a:bodyPr>
          <a:lstStyle/>
          <a:p>
            <a:endParaRPr sz="3600" dirty="0"/>
          </a:p>
          <a:p>
            <a:pPr>
              <a:defRPr sz="2000"/>
            </a:pPr>
            <a:r>
              <a:rPr sz="2400" dirty="0"/>
              <a:t>Components: muscles, bones, fascia; function: protection + mobility</a:t>
            </a:r>
          </a:p>
          <a:p>
            <a:pPr>
              <a:defRPr sz="2000"/>
            </a:pPr>
            <a:r>
              <a:rPr sz="2400" dirty="0"/>
              <a:t>Roof: diaphragm (negative thoracic vs positive abdominal pressure)</a:t>
            </a:r>
          </a:p>
          <a:p>
            <a:pPr>
              <a:defRPr sz="2000"/>
            </a:pPr>
            <a:r>
              <a:rPr sz="2400" dirty="0"/>
              <a:t>Floor: pelvis &amp; perineum (risk of pelvic organ prolapse)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0" y="1371600"/>
            <a:ext cx="2011680" cy="320040"/>
          </a:xfrm>
          <a:prstGeom prst="rect">
            <a:avLst/>
          </a:prstGeom>
          <a:solidFill>
            <a:srgbClr val="DC143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926080" y="1371600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Skin/Subcutaneous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0" y="1705674"/>
            <a:ext cx="2011680" cy="320040"/>
          </a:xfrm>
          <a:prstGeom prst="rect">
            <a:avLst/>
          </a:prstGeom>
          <a:solidFill>
            <a:srgbClr val="FF8C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926080" y="1755648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External Oblique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0" y="2139696"/>
            <a:ext cx="2011680" cy="320040"/>
          </a:xfrm>
          <a:prstGeom prst="rect">
            <a:avLst/>
          </a:prstGeom>
          <a:solidFill>
            <a:srgbClr val="32CD3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926080" y="2139696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Internal Oblique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0" y="2523744"/>
            <a:ext cx="2011680" cy="320040"/>
          </a:xfrm>
          <a:prstGeom prst="rect">
            <a:avLst/>
          </a:prstGeom>
          <a:solidFill>
            <a:srgbClr val="4682B4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926080" y="2523744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Transversus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0" y="2907792"/>
            <a:ext cx="2011680" cy="320040"/>
          </a:xfrm>
          <a:prstGeom prst="rect">
            <a:avLst/>
          </a:prstGeom>
          <a:solidFill>
            <a:srgbClr val="7B68EE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926080" y="2907792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Peritoneum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000" b="1" dirty="0">
                <a:solidFill>
                  <a:srgbClr val="FF0000"/>
                </a:solidFill>
              </a:rPr>
              <a:t>Muscle Arrangement &amp; Weak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4000" dirty="0"/>
          </a:p>
          <a:p>
            <a:pPr>
              <a:defRPr sz="2000"/>
            </a:pPr>
            <a:r>
              <a:rPr sz="2800" dirty="0"/>
              <a:t>Posterior wall strong (vertebrae, ribs, pelvis) – rare lumbar hernias</a:t>
            </a:r>
          </a:p>
          <a:p>
            <a:pPr>
              <a:defRPr sz="2000"/>
            </a:pPr>
            <a:r>
              <a:rPr sz="2800" dirty="0"/>
              <a:t>Lateral wall: 3 crisscross</a:t>
            </a:r>
            <a:r>
              <a:rPr lang="en-US" sz="2800" dirty="0"/>
              <a:t>  </a:t>
            </a:r>
            <a:r>
              <a:rPr sz="2800" dirty="0"/>
              <a:t> muscle layers → strength + flexibility</a:t>
            </a:r>
          </a:p>
          <a:p>
            <a:pPr>
              <a:defRPr sz="2000"/>
            </a:pPr>
            <a:r>
              <a:rPr sz="2800" dirty="0"/>
              <a:t>Anterior: rectus abdominis; </a:t>
            </a:r>
            <a:r>
              <a:rPr sz="2800" dirty="0">
                <a:highlight>
                  <a:srgbClr val="FFFF00"/>
                </a:highlight>
              </a:rPr>
              <a:t>Linea alba is potential weak point (umbilical/epigastric)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the human body&#10;&#10;AI-generated content may be incorrect.">
            <a:extLst>
              <a:ext uri="{FF2B5EF4-FFF2-40B4-BE49-F238E27FC236}">
                <a16:creationId xmlns:a16="http://schemas.microsoft.com/office/drawing/2014/main" id="{D9333F53-8C29-F2DD-19C6-FCDE5A17D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427038"/>
            <a:ext cx="8327901" cy="5465762"/>
          </a:xfrm>
        </p:spPr>
      </p:pic>
    </p:spTree>
    <p:extLst>
      <p:ext uri="{BB962C8B-B14F-4D97-AF65-F5344CB8AC3E}">
        <p14:creationId xmlns:p14="http://schemas.microsoft.com/office/powerpoint/2010/main" val="162478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Divarication of Recti (Not a Hernia)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5400" dirty="0"/>
          </a:p>
          <a:p>
            <a:pPr>
              <a:defRPr sz="2000"/>
            </a:pPr>
            <a:r>
              <a:rPr sz="2800" dirty="0"/>
              <a:t>Linea alba stretches; recti separate</a:t>
            </a:r>
          </a:p>
          <a:p>
            <a:pPr>
              <a:defRPr sz="2000"/>
            </a:pPr>
            <a:r>
              <a:rPr sz="2800" dirty="0"/>
              <a:t>Common: upper abdomen of overweight men; postpartum women (below umbilicus)</a:t>
            </a:r>
          </a:p>
          <a:p>
            <a:pPr>
              <a:defRPr sz="2000"/>
            </a:pPr>
            <a:r>
              <a:rPr sz="2800" dirty="0"/>
              <a:t>Usually cosmetic; repair only for cosmesis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775</Words>
  <Application>Microsoft Macintosh PowerPoint</Application>
  <PresentationFormat>On-screen Show (4:3)</PresentationFormat>
  <Paragraphs>123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بِسْمِ اللّٰهِ الرَّحْمٰنِ الرَّحِيْمِ</vt:lpstr>
      <vt:lpstr>The Abdominal Wall: Anatomy, Pathology &amp; Hernias</vt:lpstr>
      <vt:lpstr>PowerPoint Presentation</vt:lpstr>
      <vt:lpstr>Learning Outcomes</vt:lpstr>
      <vt:lpstr>Clinical Scenario</vt:lpstr>
      <vt:lpstr>Abdominal Wall – Basic Anatomy</vt:lpstr>
      <vt:lpstr>Muscle Arrangement &amp; Weak Areas</vt:lpstr>
      <vt:lpstr>PowerPoint Presentation</vt:lpstr>
      <vt:lpstr>Divarication of Recti (Not a Hernia)</vt:lpstr>
      <vt:lpstr>PowerPoint Presentation</vt:lpstr>
      <vt:lpstr>What is a Hernia?</vt:lpstr>
      <vt:lpstr>Causes of Abdominal Wall Herniation</vt:lpstr>
      <vt:lpstr>Risk Factors &amp; Collagen Biology</vt:lpstr>
      <vt:lpstr>Pathophysiology of Hernia</vt:lpstr>
      <vt:lpstr>Types by Complexity</vt:lpstr>
      <vt:lpstr>Richter’s Hernia</vt:lpstr>
      <vt:lpstr>Clinical History &amp; Presentation</vt:lpstr>
      <vt:lpstr>Examination for Hernia</vt:lpstr>
      <vt:lpstr>Investigations</vt:lpstr>
      <vt:lpstr>Management Principles</vt:lpstr>
      <vt:lpstr>Surgical Approach – General Steps</vt:lpstr>
      <vt:lpstr>Mesh in Hernia Repair – Concepts</vt:lpstr>
      <vt:lpstr>Mesh Types &amp; Placement Planes</vt:lpstr>
      <vt:lpstr>Take-Home Message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dr.zahidmahmood@gmail.com</cp:lastModifiedBy>
  <cp:revision>8</cp:revision>
  <dcterms:created xsi:type="dcterms:W3CDTF">2013-01-27T09:14:16Z</dcterms:created>
  <dcterms:modified xsi:type="dcterms:W3CDTF">2025-09-10T17:19:58Z</dcterms:modified>
  <cp:category/>
</cp:coreProperties>
</file>