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" Type="http://schemas.openxmlformats.org/officeDocument/2006/relationships/printerSettings" Target="printerSettings/printerSettings1.bin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Abdominal Wall: Anatomy, Pathology &amp; Hernias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Final Year MBBS – Surgery</a:t>
            </a:r>
          </a:p>
          <a:p>
            <a:pPr>
              <a:defRPr sz="2000"/>
            </a:pPr>
            <a:r>
              <a:t>Prof. Zahid Mahmood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Pathophysiology of Hernia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Two components: DEFECT + CONTENT</a:t>
            </a:r>
          </a:p>
          <a:p>
            <a:pPr>
              <a:defRPr sz="2000"/>
            </a:pPr>
            <a:r>
              <a:t>Small rigid neck → incarceration → obstruction → strangulation → infarction</a:t>
            </a:r>
          </a:p>
          <a:p>
            <a:pPr>
              <a:defRPr sz="2000"/>
            </a:pPr>
            <a:r>
              <a:t>Sliding hernia, interstitial hernia concepts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303520" y="1280160"/>
            <a:ext cx="22860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Defect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303520" y="1920240"/>
            <a:ext cx="22860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Hernia sac/Content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303520" y="2560320"/>
            <a:ext cx="22860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Incarceration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03520" y="3200399"/>
            <a:ext cx="22860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Strangulation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303520" y="3840480"/>
            <a:ext cx="22860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Infarction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by Complexity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Occult · Reducible · Irreducible · Incarcerated · Strangulated · Infarcted</a:t>
            </a:r>
          </a:p>
          <a:p>
            <a:pPr>
              <a:defRPr sz="2000"/>
            </a:pPr>
            <a:r>
              <a:t>Pain, tenderness, skin changes = high risk; emergency in strangulation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Richter’s Hernia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Only part of bowel wall enters the defect → may lack obstruction</a:t>
            </a:r>
          </a:p>
          <a:p>
            <a:pPr>
              <a:defRPr sz="2000"/>
            </a:pPr>
            <a:r>
              <a:t>High risk of necrosis &amp; perforation; diagnostic delay common (femoral hernia)</a:t>
            </a:r>
          </a:p>
        </p:txBody>
      </p:sp>
      <p:sp>
        <p:nvSpPr>
          <p:cNvPr id="4" name="Oval 3"/>
          <p:cNvSpPr/>
          <p:nvPr/>
        </p:nvSpPr>
        <p:spPr>
          <a:xfrm>
            <a:off x="5486400" y="1463040"/>
            <a:ext cx="1371600" cy="914400"/>
          </a:xfrm>
          <a:prstGeom prst="ellipse">
            <a:avLst/>
          </a:prstGeom>
          <a:solidFill>
            <a:srgbClr val="F0F0F0"/>
          </a:solidFill>
          <a:ln>
            <a:solidFill>
              <a:srgbClr val="7878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120640" y="1828800"/>
            <a:ext cx="2103120" cy="228600"/>
          </a:xfrm>
          <a:prstGeom prst="rect">
            <a:avLst/>
          </a:prstGeom>
          <a:solidFill>
            <a:srgbClr val="C8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History &amp;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Lump/bulge ± reducibility; heavy ache; sharp pains suggest neck pinching</a:t>
            </a:r>
          </a:p>
          <a:p>
            <a:pPr>
              <a:defRPr sz="2000"/>
            </a:pPr>
            <a:r>
              <a:t>Ask: spontaneous vs assisted reduction, obstruction symptoms</a:t>
            </a:r>
          </a:p>
          <a:p>
            <a:pPr>
              <a:defRPr sz="2000"/>
            </a:pPr>
            <a:r>
              <a:t>Primary vs recurrent vs incisional hernia affects approach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Examination for Hernia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Inspect &amp; palpate: supine then standing; Valsalva/cough impulse</a:t>
            </a:r>
          </a:p>
          <a:p>
            <a:pPr>
              <a:defRPr sz="2000"/>
            </a:pPr>
            <a:r>
              <a:t>Check reducibility; skin colour; tenderness</a:t>
            </a:r>
          </a:p>
          <a:p>
            <a:pPr>
              <a:defRPr sz="2000"/>
            </a:pPr>
            <a:r>
              <a:t>Always examine contralateral groin; note prior scars/repairs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Clinical exam is primary; imaging when uncertain or complex</a:t>
            </a:r>
          </a:p>
          <a:p>
            <a:pPr>
              <a:defRPr sz="2000"/>
            </a:pPr>
            <a:r>
              <a:t>Ultrasound: low-cost, dynamic; operator dependent</a:t>
            </a:r>
          </a:p>
          <a:p>
            <a:pPr>
              <a:defRPr sz="2000"/>
            </a:pPr>
            <a:r>
              <a:t>CT: complex ventral/incisional; plan reconstruction; rule out other pathology</a:t>
            </a:r>
          </a:p>
          <a:p>
            <a:pPr>
              <a:defRPr sz="2000"/>
            </a:pPr>
            <a:r>
              <a:t>MRI: sportsman’s groin with pain; Laparoscopy: detect occult defects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Not all hernias need repair; assess risk &amp; symptoms</a:t>
            </a:r>
          </a:p>
          <a:p>
            <a:pPr>
              <a:defRPr sz="2000"/>
            </a:pPr>
            <a:r>
              <a:t>Always repair femoral hernias; symptomatic/irreducible → repair</a:t>
            </a:r>
          </a:p>
          <a:p>
            <a:pPr>
              <a:defRPr sz="2000"/>
            </a:pPr>
            <a:r>
              <a:t>Elderly asymptomatic inguinal: watchful waiting reasonable</a:t>
            </a:r>
          </a:p>
          <a:p>
            <a:pPr>
              <a:defRPr sz="2000"/>
            </a:pPr>
            <a:r>
              <a:t>Acute painful irreducible hernia → urgent surgery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Surgical Approach – General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Reduce contents; excise/close sac (if present)</a:t>
            </a:r>
          </a:p>
          <a:p>
            <a:pPr>
              <a:defRPr sz="2000"/>
            </a:pPr>
            <a:r>
              <a:t>Close defect when feasible; protect traversing structures</a:t>
            </a:r>
          </a:p>
          <a:p>
            <a:pPr>
              <a:defRPr sz="2000"/>
            </a:pPr>
            <a:r>
              <a:t>Reinforce repair with mesh (tension-free)</a:t>
            </a:r>
          </a:p>
          <a:p>
            <a:pPr>
              <a:defRPr sz="2000"/>
            </a:pPr>
            <a:r>
              <a:t>Open vs laparoscopic approaches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120640" y="1280160"/>
            <a:ext cx="2651760" cy="50292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Reduce contents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120640" y="1920240"/>
            <a:ext cx="2651760" cy="50292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Deal with sac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120640" y="2560320"/>
            <a:ext cx="2651760" cy="50292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Close defect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120640" y="3200400"/>
            <a:ext cx="2651760" cy="50292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Mesh reinforcement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Mesh in Hernia Repair – Concepts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Uses: bridge, plug (less used), augment</a:t>
            </a:r>
          </a:p>
          <a:p>
            <a:pPr>
              <a:defRPr sz="2000"/>
            </a:pPr>
            <a:r>
              <a:t>Complications: meshoma, migration, erosion, fistula, infection</a:t>
            </a:r>
          </a:p>
          <a:p>
            <a:pPr>
              <a:defRPr sz="2000"/>
            </a:pPr>
            <a:r>
              <a:t>Prefer lightweight, large-pore synthetic meshes to reduce fibrosis/contracture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Mesh Types &amp; Placement Planes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Synthetic: Polypropylene, Polyester, PTFE; Biological: dermis/pericardium/submucosa</a:t>
            </a:r>
          </a:p>
          <a:p>
            <a:pPr>
              <a:defRPr sz="2000"/>
            </a:pPr>
            <a:r>
              <a:t>Tissue-separating meshes for intraperitoneal use (adhesion-minimizing surfaces)</a:t>
            </a:r>
          </a:p>
          <a:p>
            <a:pPr>
              <a:defRPr sz="2000"/>
            </a:pPr>
            <a:r>
              <a:t>Placement: Onlay · Inlay (avoid) · Sublay/Retromuscular · Extraperitoneal · Intraperitoneal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3520" y="1188720"/>
            <a:ext cx="2377440" cy="320040"/>
          </a:xfrm>
          <a:prstGeom prst="rect">
            <a:avLst/>
          </a:prstGeom>
          <a:solidFill>
            <a:srgbClr val="0080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/>
            </a:pPr>
            <a:r>
              <a:t>Onlay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0" y="1645920"/>
            <a:ext cx="2377440" cy="320040"/>
          </a:xfrm>
          <a:prstGeom prst="rect">
            <a:avLst/>
          </a:prstGeom>
          <a:solidFill>
            <a:srgbClr val="00B4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/>
            </a:pPr>
            <a:r>
              <a:t>Sublay</a:t>
            </a:r>
          </a:p>
        </p:txBody>
      </p:sp>
      <p:sp>
        <p:nvSpPr>
          <p:cNvPr id="6" name="Rectangle 5"/>
          <p:cNvSpPr/>
          <p:nvPr/>
        </p:nvSpPr>
        <p:spPr>
          <a:xfrm>
            <a:off x="5303520" y="2103120"/>
            <a:ext cx="2377440" cy="320040"/>
          </a:xfrm>
          <a:prstGeom prst="rect">
            <a:avLst/>
          </a:prstGeom>
          <a:solidFill>
            <a:srgbClr val="FFA5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/>
            </a:pPr>
            <a:r>
              <a:t>Extraperitoneal</a:t>
            </a:r>
          </a:p>
        </p:txBody>
      </p:sp>
      <p:sp>
        <p:nvSpPr>
          <p:cNvPr id="7" name="Rectangle 6"/>
          <p:cNvSpPr/>
          <p:nvPr/>
        </p:nvSpPr>
        <p:spPr>
          <a:xfrm>
            <a:off x="5303520" y="2560320"/>
            <a:ext cx="2377440" cy="320040"/>
          </a:xfrm>
          <a:prstGeom prst="rect">
            <a:avLst/>
          </a:prstGeom>
          <a:solidFill>
            <a:srgbClr val="DC143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/>
            </a:pPr>
            <a:r>
              <a:t>Intraperitoneal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Describe abdominal wall anatomy &amp; areas of weakness</a:t>
            </a:r>
          </a:p>
          <a:p>
            <a:pPr>
              <a:defRPr sz="2000"/>
            </a:pPr>
            <a:r>
              <a:t>Classify abdominal wall hernias &amp; their causes</a:t>
            </a:r>
          </a:p>
          <a:p>
            <a:pPr>
              <a:defRPr sz="2000"/>
            </a:pPr>
            <a:r>
              <a:t>Explain pathophysiology &amp; complications of hernia</a:t>
            </a:r>
          </a:p>
          <a:p>
            <a:pPr>
              <a:defRPr sz="2000"/>
            </a:pPr>
            <a:r>
              <a:t>Outline diagnostic methods for hernia detection</a:t>
            </a:r>
          </a:p>
          <a:p>
            <a:pPr>
              <a:defRPr sz="2000"/>
            </a:pPr>
            <a:r>
              <a:t>Discuss management principles &amp; mesh technology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Take-Home Message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Hernias arise from anatomical/developmental/acquired weaknesses</a:t>
            </a:r>
          </a:p>
          <a:p>
            <a:pPr>
              <a:defRPr sz="2000"/>
            </a:pPr>
            <a:r>
              <a:t>Small neck ⇒ higher risk of incarceration/strangulation</a:t>
            </a:r>
          </a:p>
          <a:p>
            <a:pPr>
              <a:defRPr sz="2000"/>
            </a:pPr>
            <a:r>
              <a:t>Diagnosis is clinical; image when uncertain/complex</a:t>
            </a:r>
          </a:p>
          <a:p>
            <a:pPr>
              <a:defRPr sz="2000"/>
            </a:pPr>
            <a:r>
              <a:t>Repair symptomatic/femoral/irreducible; consider watchful waiting in select cases</a:t>
            </a:r>
          </a:p>
          <a:p>
            <a:pPr>
              <a:defRPr sz="2000"/>
            </a:pPr>
            <a:r>
              <a:t>Mesh reinforcement is standard; prefer lightweight, large-pore meshes; avoid intraperitoneal when possible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Engaging Clinical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50-year-old obese male with groin bulge; reduces on lying; pain on straining</a:t>
            </a:r>
          </a:p>
          <a:p>
            <a:pPr>
              <a:defRPr sz="2000"/>
            </a:pPr>
            <a:r>
              <a:t>What are the likely diagnoses and red flags?</a:t>
            </a:r>
          </a:p>
          <a:p>
            <a:pPr>
              <a:defRPr sz="2000"/>
            </a:pPr>
            <a:r>
              <a:t>How will you examine and investigate?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Abdominal Wall – Basic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Components: muscles, bones, fascia; function: protection + mobility</a:t>
            </a:r>
          </a:p>
          <a:p>
            <a:pPr>
              <a:defRPr sz="2000"/>
            </a:pPr>
            <a:r>
              <a:t>Roof: diaphragm (negative thoracic vs positive abdominal pressure)</a:t>
            </a:r>
          </a:p>
          <a:p>
            <a:pPr>
              <a:defRPr sz="2000"/>
            </a:pPr>
            <a:r>
              <a:t>Floor: pelvis &amp; perineum (risk of pelvic organ prolapse)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0" y="1371600"/>
            <a:ext cx="2011680" cy="320040"/>
          </a:xfrm>
          <a:prstGeom prst="rect">
            <a:avLst/>
          </a:prstGeom>
          <a:solidFill>
            <a:srgbClr val="DC143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926080" y="1371600"/>
            <a:ext cx="2377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/>
            </a:pPr>
            <a:r>
              <a:t>Skin/Subcutaneous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0" y="1755648"/>
            <a:ext cx="2011680" cy="320040"/>
          </a:xfrm>
          <a:prstGeom prst="rect">
            <a:avLst/>
          </a:prstGeom>
          <a:solidFill>
            <a:srgbClr val="FF8C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926080" y="1755648"/>
            <a:ext cx="2377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/>
            </a:pPr>
            <a:r>
              <a:t>External Oblique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0" y="2139696"/>
            <a:ext cx="2011680" cy="320040"/>
          </a:xfrm>
          <a:prstGeom prst="rect">
            <a:avLst/>
          </a:prstGeom>
          <a:solidFill>
            <a:srgbClr val="32CD32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926080" y="2139696"/>
            <a:ext cx="2377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/>
            </a:pPr>
            <a:r>
              <a:t>Internal Oblique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0" y="2523744"/>
            <a:ext cx="2011680" cy="320040"/>
          </a:xfrm>
          <a:prstGeom prst="rect">
            <a:avLst/>
          </a:prstGeom>
          <a:solidFill>
            <a:srgbClr val="4682B4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926080" y="2523744"/>
            <a:ext cx="2377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/>
            </a:pPr>
            <a:r>
              <a:t>Transversus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0" y="2907792"/>
            <a:ext cx="2011680" cy="320040"/>
          </a:xfrm>
          <a:prstGeom prst="rect">
            <a:avLst/>
          </a:prstGeom>
          <a:solidFill>
            <a:srgbClr val="7B68EE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926080" y="2907792"/>
            <a:ext cx="2377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/>
            </a:pPr>
            <a:r>
              <a:t>Peritoneum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Muscle Arrangement &amp; Weak Areas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Posterior wall strong (vertebrae, ribs, pelvis) – rare lumbar hernias</a:t>
            </a:r>
          </a:p>
          <a:p>
            <a:pPr>
              <a:defRPr sz="2000"/>
            </a:pPr>
            <a:r>
              <a:t>Lateral wall: 3 criss-cross muscle layers → strength + flexibility</a:t>
            </a:r>
          </a:p>
          <a:p>
            <a:pPr>
              <a:defRPr sz="2000"/>
            </a:pPr>
            <a:r>
              <a:t>Anterior: rectus abdominis; linea alba is potential weak point (umbilical/epigastric)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Divarication of Recti (Not a Hernia)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Linea alba stretches; recti separate</a:t>
            </a:r>
          </a:p>
          <a:p>
            <a:pPr>
              <a:defRPr sz="2000"/>
            </a:pPr>
            <a:r>
              <a:t>Common: upper abdomen of overweight men; postpartum women (below umbilicus)</a:t>
            </a:r>
          </a:p>
          <a:p>
            <a:pPr>
              <a:defRPr sz="2000"/>
            </a:pPr>
            <a:r>
              <a:t>Usually cosmetic; repair only for cosmesis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 Hernia?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Abnormal protrusion through a weakness in abdominal wall</a:t>
            </a:r>
          </a:p>
          <a:p>
            <a:pPr>
              <a:defRPr sz="2000"/>
            </a:pPr>
            <a:r>
              <a:t>May lack peritoneal sac (small epigastric hernias)</a:t>
            </a:r>
          </a:p>
          <a:p>
            <a:pPr>
              <a:defRPr sz="2000"/>
            </a:pPr>
            <a:r>
              <a:t>Common sites: inguinal, femoral, umbilical, epigastric, incisional, traumatic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Causes of Abdominal Wall Herniation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Natural weakness: lumbar triangles; inguinal canal; umbilicus; femoral canal; hiatus</a:t>
            </a:r>
          </a:p>
          <a:p>
            <a:pPr>
              <a:defRPr sz="2000"/>
            </a:pPr>
            <a:r>
              <a:t>Developmental failure: patent processus vaginalis → indirect inguinal hernia</a:t>
            </a:r>
          </a:p>
          <a:p>
            <a:pPr>
              <a:defRPr sz="2000"/>
            </a:pPr>
            <a:r>
              <a:t>Congenital defects: Morgagni, Bochdalek, some umbilical hernias</a:t>
            </a:r>
          </a:p>
          <a:p>
            <a:pPr>
              <a:defRPr sz="2000"/>
            </a:pPr>
            <a:r>
              <a:t>Acquired: incisional (10% after laparotomy), port-site (≈1%), blunt trauma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Risk Factors &amp; Collagen Biology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‘Collagen disease’ hypothesis: imbalance of collagen types → weakness</a:t>
            </a:r>
          </a:p>
          <a:p>
            <a:pPr>
              <a:defRPr sz="2000"/>
            </a:pPr>
            <a:r>
              <a:t>Associations: aortic aneurysm, Ehlers–Danlos; smoking impairs collagen maturation</a:t>
            </a:r>
          </a:p>
          <a:p>
            <a:pPr>
              <a:defRPr sz="2000"/>
            </a:pPr>
            <a:r>
              <a:t>Elderly: degenerative muscles/fascia; surgical closure technique matters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