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Patient presents with pruritus bleeding lesions</a:t>
            </a:r>
          </a:p>
          <a:p>
            <a:pPr>
              <a:defRPr sz="2800"/>
            </a:pPr>
            <a:r>
              <a:t>Irregular pigmentation around anal margin seen</a:t>
            </a:r>
          </a:p>
          <a:p>
            <a:pPr>
              <a:defRPr sz="2800"/>
            </a:pPr>
            <a:r>
              <a:t>History of HPV or immunosuppression present</a:t>
            </a:r>
          </a:p>
          <a:p>
            <a:pPr>
              <a:defRPr sz="2800"/>
            </a:pPr>
            <a:r>
              <a:t>What is diagnosis and management approach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Targeted biopsy confirms dysplasia grade</a:t>
            </a:r>
          </a:p>
          <a:p>
            <a:pPr>
              <a:defRPr sz="2800"/>
            </a:pPr>
            <a:r>
              <a:t>Mapping biopsies assess disease extent</a:t>
            </a:r>
          </a:p>
          <a:p>
            <a:pPr>
              <a:defRPr sz="2800"/>
            </a:pPr>
            <a:r>
              <a:t>Anoscopy acetic acid highlights lesions</a:t>
            </a:r>
          </a:p>
          <a:p>
            <a:pPr>
              <a:defRPr sz="2800"/>
            </a:pPr>
            <a:r>
              <a:t>Lugol iodine enhances abnormal areas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Natural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AIN one two may regress spontaneously</a:t>
            </a:r>
          </a:p>
          <a:p>
            <a:pPr>
              <a:defRPr sz="2800"/>
            </a:pPr>
            <a:r>
              <a:t>AIN three higher progression risk</a:t>
            </a:r>
          </a:p>
          <a:p>
            <a:pPr>
              <a:defRPr sz="2800"/>
            </a:pPr>
            <a:r>
              <a:t>Ten percent progress to carcinoma</a:t>
            </a:r>
          </a:p>
          <a:p>
            <a:pPr>
              <a:defRPr sz="2800"/>
            </a:pPr>
            <a:r>
              <a:t>Immunocompromised higher progression rates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Depends on grade and disease extent</a:t>
            </a:r>
          </a:p>
          <a:p>
            <a:pPr>
              <a:defRPr sz="2800"/>
            </a:pPr>
            <a:r>
              <a:t>Low grade lesions monitored regularly</a:t>
            </a:r>
          </a:p>
          <a:p>
            <a:pPr>
              <a:defRPr sz="2800"/>
            </a:pPr>
            <a:r>
              <a:t>High grade requires active treatment</a:t>
            </a:r>
          </a:p>
          <a:p>
            <a:pPr>
              <a:defRPr sz="2800"/>
            </a:pPr>
            <a:r>
              <a:t>Regular follow up essential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Local excision for focal disease</a:t>
            </a:r>
          </a:p>
          <a:p>
            <a:pPr>
              <a:defRPr sz="2800"/>
            </a:pPr>
            <a:r>
              <a:t>Wide excision for extensive disease</a:t>
            </a:r>
          </a:p>
          <a:p>
            <a:pPr>
              <a:defRPr sz="2800"/>
            </a:pPr>
            <a:r>
              <a:t>Avoid excision causing anal stenosis</a:t>
            </a:r>
          </a:p>
          <a:p>
            <a:pPr>
              <a:defRPr sz="2800"/>
            </a:pPr>
            <a:r>
              <a:t>Flap graft closure if needed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Topical imiquimod useful regression</a:t>
            </a:r>
          </a:p>
          <a:p>
            <a:pPr>
              <a:defRPr sz="2800"/>
            </a:pPr>
            <a:r>
              <a:t>Retinoids reduce dysplastic progression</a:t>
            </a:r>
          </a:p>
          <a:p>
            <a:pPr>
              <a:defRPr sz="2800"/>
            </a:pPr>
            <a:r>
              <a:t>HPV vaccination preventive strategy</a:t>
            </a:r>
          </a:p>
          <a:p>
            <a:pPr>
              <a:defRPr sz="2800"/>
            </a:pPr>
            <a:r>
              <a:t>Multidisciplinary care improves outcomes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AIN associated with HPV infection</a:t>
            </a:r>
          </a:p>
          <a:p>
            <a:pPr>
              <a:defRPr sz="2800"/>
            </a:pPr>
            <a:r>
              <a:t>High grade risk carcinoma progression</a:t>
            </a:r>
          </a:p>
          <a:p>
            <a:pPr>
              <a:defRPr sz="2800"/>
            </a:pPr>
            <a:r>
              <a:t>Biopsy essential for diagnosis</a:t>
            </a:r>
          </a:p>
          <a:p>
            <a:pPr>
              <a:defRPr sz="2800"/>
            </a:pPr>
            <a:r>
              <a:t>Regular surveillance especially immunocompromised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Define anal intraepithelial neoplasia clearly</a:t>
            </a:r>
          </a:p>
          <a:p>
            <a:pPr>
              <a:defRPr sz="2800"/>
            </a:pPr>
            <a:r>
              <a:t>Classify disease based on dysplasia severity</a:t>
            </a:r>
          </a:p>
          <a:p>
            <a:pPr>
              <a:defRPr sz="2800"/>
            </a:pPr>
            <a:r>
              <a:t>Explain clinical features and risk factors</a:t>
            </a:r>
          </a:p>
          <a:p>
            <a:pPr>
              <a:defRPr sz="2800"/>
            </a:pPr>
            <a:r>
              <a:t>Outline diagnosis and management strategies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AIN is dysplasia of anal epithelium</a:t>
            </a:r>
          </a:p>
          <a:p>
            <a:pPr>
              <a:defRPr sz="2800"/>
            </a:pPr>
            <a:r>
              <a:t>Associated with human papillomavirus infection</a:t>
            </a:r>
          </a:p>
          <a:p>
            <a:pPr>
              <a:defRPr sz="2800"/>
            </a:pPr>
            <a:r>
              <a:t>Multifocal lesions involving perianal region</a:t>
            </a:r>
          </a:p>
          <a:p>
            <a:pPr>
              <a:defRPr sz="2800"/>
            </a:pPr>
            <a:r>
              <a:t>Premalignant condition for anal carcinoma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Prevalence less than one percent population</a:t>
            </a:r>
          </a:p>
          <a:p>
            <a:pPr>
              <a:defRPr sz="2800"/>
            </a:pPr>
            <a:r>
              <a:t>Increasing incidence in high risk groups</a:t>
            </a:r>
          </a:p>
          <a:p>
            <a:pPr>
              <a:defRPr sz="2800"/>
            </a:pPr>
            <a:r>
              <a:t>Common in HIV immunocompromised patients</a:t>
            </a:r>
          </a:p>
          <a:p>
            <a:pPr>
              <a:defRPr sz="2800"/>
            </a:pPr>
            <a:r>
              <a:t>Associated with anogenital intraepithelial neoplasia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HPV infection major causative factor</a:t>
            </a:r>
          </a:p>
          <a:p>
            <a:pPr>
              <a:defRPr sz="2800"/>
            </a:pPr>
            <a:r>
              <a:t>Types sixteen eighteen linked carcinoma risk</a:t>
            </a:r>
          </a:p>
          <a:p>
            <a:pPr>
              <a:defRPr sz="2800"/>
            </a:pPr>
            <a:r>
              <a:t>Types six eleven cause warts lesions</a:t>
            </a:r>
          </a:p>
          <a:p>
            <a:pPr>
              <a:defRPr sz="2800"/>
            </a:pPr>
            <a:r>
              <a:t>Immunosuppression increases disease progression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AIN one mild dysplasia lower third</a:t>
            </a:r>
          </a:p>
          <a:p>
            <a:pPr>
              <a:defRPr sz="2800"/>
            </a:pPr>
            <a:r>
              <a:t>AIN two moderate dysplasia intermediate thickness</a:t>
            </a:r>
          </a:p>
          <a:p>
            <a:pPr>
              <a:defRPr sz="2800"/>
            </a:pPr>
            <a:r>
              <a:t>AIN three severe dysplasia full thickness</a:t>
            </a:r>
          </a:p>
          <a:p>
            <a:pPr>
              <a:defRPr sz="2800"/>
            </a:pPr>
            <a:r>
              <a:t>Similar classification cervical intraepithelial neoplasia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HPV induces epithelial dysplastic changes</a:t>
            </a:r>
          </a:p>
          <a:p>
            <a:pPr>
              <a:defRPr sz="2800"/>
            </a:pPr>
            <a:r>
              <a:t>Loss of keratinocyte maturation occurs</a:t>
            </a:r>
          </a:p>
          <a:p>
            <a:pPr>
              <a:defRPr sz="2800"/>
            </a:pPr>
            <a:r>
              <a:t>Progression from low to high grade</a:t>
            </a:r>
          </a:p>
          <a:p>
            <a:pPr>
              <a:defRPr sz="2800"/>
            </a:pPr>
            <a:r>
              <a:t>May lead to invasive carcinoma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May be asymptomatic detected incidentally</a:t>
            </a:r>
          </a:p>
          <a:p>
            <a:pPr>
              <a:defRPr sz="2800"/>
            </a:pPr>
            <a:r>
              <a:t>Pruritus pain bleeding discharge symptoms</a:t>
            </a:r>
          </a:p>
          <a:p>
            <a:pPr>
              <a:defRPr sz="2800"/>
            </a:pPr>
            <a:r>
              <a:t>Lesions raised flat or pigmented</a:t>
            </a:r>
          </a:p>
          <a:p>
            <a:pPr>
              <a:defRPr sz="2800"/>
            </a:pPr>
            <a:r>
              <a:t>Ulceration suggests invasive malignancy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White red brown irregular lesions visible</a:t>
            </a:r>
          </a:p>
          <a:p>
            <a:pPr>
              <a:defRPr sz="2800"/>
            </a:pPr>
            <a:r>
              <a:t>Hyperkeratosis seen high grade lesions</a:t>
            </a:r>
          </a:p>
          <a:p>
            <a:pPr>
              <a:defRPr sz="2800"/>
            </a:pPr>
            <a:r>
              <a:t>Condylomata associated in many patients</a:t>
            </a:r>
          </a:p>
          <a:p>
            <a:pPr>
              <a:defRPr sz="2800"/>
            </a:pPr>
            <a:r>
              <a:t>Biopsy essential for confirmation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